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4.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2.jpg" ContentType="image/png"/>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media/image39.jpg" ContentType="image/png"/>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7.jpg" ContentType="image/png"/>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Lst>
  <p:notesMasterIdLst>
    <p:notesMasterId r:id="rId39"/>
  </p:notesMasterIdLst>
  <p:sldIdLst>
    <p:sldId id="1722" r:id="rId3"/>
    <p:sldId id="266" r:id="rId4"/>
    <p:sldId id="262" r:id="rId5"/>
    <p:sldId id="1744" r:id="rId6"/>
    <p:sldId id="1753" r:id="rId7"/>
    <p:sldId id="1754" r:id="rId8"/>
    <p:sldId id="1733" r:id="rId9"/>
    <p:sldId id="1761" r:id="rId10"/>
    <p:sldId id="1755" r:id="rId11"/>
    <p:sldId id="1756" r:id="rId12"/>
    <p:sldId id="1759" r:id="rId13"/>
    <p:sldId id="1760" r:id="rId14"/>
    <p:sldId id="1765" r:id="rId15"/>
    <p:sldId id="1731" r:id="rId16"/>
    <p:sldId id="1769" r:id="rId17"/>
    <p:sldId id="1762" r:id="rId18"/>
    <p:sldId id="1734" r:id="rId19"/>
    <p:sldId id="1774" r:id="rId20"/>
    <p:sldId id="1775" r:id="rId21"/>
    <p:sldId id="1737" r:id="rId22"/>
    <p:sldId id="1752" r:id="rId23"/>
    <p:sldId id="275" r:id="rId24"/>
    <p:sldId id="277" r:id="rId25"/>
    <p:sldId id="274" r:id="rId26"/>
    <p:sldId id="1727" r:id="rId27"/>
    <p:sldId id="1726" r:id="rId28"/>
    <p:sldId id="1763" r:id="rId29"/>
    <p:sldId id="1741" r:id="rId30"/>
    <p:sldId id="1771" r:id="rId31"/>
    <p:sldId id="1766" r:id="rId32"/>
    <p:sldId id="1772" r:id="rId33"/>
    <p:sldId id="1773" r:id="rId34"/>
    <p:sldId id="1770" r:id="rId35"/>
    <p:sldId id="1740" r:id="rId36"/>
    <p:sldId id="1747" r:id="rId37"/>
    <p:sldId id="261" r:id="rId38"/>
  </p:sldIdLst>
  <p:sldSz cx="12192000" cy="6858000"/>
  <p:notesSz cx="6797675" cy="9928225"/>
  <p:custDataLst>
    <p:tags r:id="rId40"/>
  </p:custDataLst>
  <p:defaultTextStyle>
    <a:defPPr>
      <a:defRPr lang="zh-CN"/>
    </a:defPPr>
    <a:lvl1pPr marL="0" algn="l" defTabSz="914326" rtl="0" eaLnBrk="1" latinLnBrk="0" hangingPunct="1">
      <a:defRPr sz="1800" kern="1200">
        <a:solidFill>
          <a:schemeClr val="tx1"/>
        </a:solidFill>
        <a:latin typeface="+mn-lt"/>
        <a:ea typeface="+mn-ea"/>
        <a:cs typeface="+mn-cs"/>
      </a:defRPr>
    </a:lvl1pPr>
    <a:lvl2pPr marL="457164" algn="l" defTabSz="914326" rtl="0" eaLnBrk="1" latinLnBrk="0" hangingPunct="1">
      <a:defRPr sz="1800" kern="1200">
        <a:solidFill>
          <a:schemeClr val="tx1"/>
        </a:solidFill>
        <a:latin typeface="+mn-lt"/>
        <a:ea typeface="+mn-ea"/>
        <a:cs typeface="+mn-cs"/>
      </a:defRPr>
    </a:lvl2pPr>
    <a:lvl3pPr marL="914326" algn="l" defTabSz="914326" rtl="0" eaLnBrk="1" latinLnBrk="0" hangingPunct="1">
      <a:defRPr sz="1800" kern="1200">
        <a:solidFill>
          <a:schemeClr val="tx1"/>
        </a:solidFill>
        <a:latin typeface="+mn-lt"/>
        <a:ea typeface="+mn-ea"/>
        <a:cs typeface="+mn-cs"/>
      </a:defRPr>
    </a:lvl3pPr>
    <a:lvl4pPr marL="1371490" algn="l" defTabSz="914326" rtl="0" eaLnBrk="1" latinLnBrk="0" hangingPunct="1">
      <a:defRPr sz="1800" kern="1200">
        <a:solidFill>
          <a:schemeClr val="tx1"/>
        </a:solidFill>
        <a:latin typeface="+mn-lt"/>
        <a:ea typeface="+mn-ea"/>
        <a:cs typeface="+mn-cs"/>
      </a:defRPr>
    </a:lvl4pPr>
    <a:lvl5pPr marL="1828654" algn="l" defTabSz="914326" rtl="0" eaLnBrk="1" latinLnBrk="0" hangingPunct="1">
      <a:defRPr sz="1800" kern="1200">
        <a:solidFill>
          <a:schemeClr val="tx1"/>
        </a:solidFill>
        <a:latin typeface="+mn-lt"/>
        <a:ea typeface="+mn-ea"/>
        <a:cs typeface="+mn-cs"/>
      </a:defRPr>
    </a:lvl5pPr>
    <a:lvl6pPr marL="2285818" algn="l" defTabSz="914326" rtl="0" eaLnBrk="1" latinLnBrk="0" hangingPunct="1">
      <a:defRPr sz="1800" kern="1200">
        <a:solidFill>
          <a:schemeClr val="tx1"/>
        </a:solidFill>
        <a:latin typeface="+mn-lt"/>
        <a:ea typeface="+mn-ea"/>
        <a:cs typeface="+mn-cs"/>
      </a:defRPr>
    </a:lvl6pPr>
    <a:lvl7pPr marL="2742980" algn="l" defTabSz="914326" rtl="0" eaLnBrk="1" latinLnBrk="0" hangingPunct="1">
      <a:defRPr sz="1800" kern="1200">
        <a:solidFill>
          <a:schemeClr val="tx1"/>
        </a:solidFill>
        <a:latin typeface="+mn-lt"/>
        <a:ea typeface="+mn-ea"/>
        <a:cs typeface="+mn-cs"/>
      </a:defRPr>
    </a:lvl7pPr>
    <a:lvl8pPr marL="3200144" algn="l" defTabSz="914326" rtl="0" eaLnBrk="1" latinLnBrk="0" hangingPunct="1">
      <a:defRPr sz="1800" kern="1200">
        <a:solidFill>
          <a:schemeClr val="tx1"/>
        </a:solidFill>
        <a:latin typeface="+mn-lt"/>
        <a:ea typeface="+mn-ea"/>
        <a:cs typeface="+mn-cs"/>
      </a:defRPr>
    </a:lvl8pPr>
    <a:lvl9pPr marL="3657308" algn="l" defTabSz="91432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67A4"/>
    <a:srgbClr val="EDB15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5" autoAdjust="0"/>
    <p:restoredTop sz="79739" autoAdjust="0"/>
  </p:normalViewPr>
  <p:slideViewPr>
    <p:cSldViewPr snapToGrid="0">
      <p:cViewPr varScale="1">
        <p:scale>
          <a:sx n="55" d="100"/>
          <a:sy n="55" d="100"/>
        </p:scale>
        <p:origin x="36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416A0-DBE3-43C2-ABFB-F9CB606D1D35}" type="doc">
      <dgm:prSet loTypeId="urn:microsoft.com/office/officeart/2005/8/layout/venn1" loCatId="relationship" qsTypeId="urn:microsoft.com/office/officeart/2005/8/quickstyle/simple1" qsCatId="simple" csTypeId="urn:microsoft.com/office/officeart/2005/8/colors/accent1_2" csCatId="accent1" phldr="1"/>
      <dgm:spPr/>
    </dgm:pt>
    <dgm:pt modelId="{75268C3D-846E-49BC-B0E2-B4DB23EE32A2}">
      <dgm:prSet phldrT="[文本]"/>
      <dgm:spPr/>
      <dgm:t>
        <a:bodyPr/>
        <a:lstStyle/>
        <a:p>
          <a:r>
            <a:rPr lang="zh-CN" altLang="en-US" dirty="0"/>
            <a:t>基因辞典</a:t>
          </a:r>
        </a:p>
      </dgm:t>
    </dgm:pt>
    <dgm:pt modelId="{F2DB61A3-D5F9-4856-9FF2-F50F37B0EEA5}" type="parTrans" cxnId="{CC1E0B39-2D11-4391-A343-5053AD28886E}">
      <dgm:prSet/>
      <dgm:spPr/>
      <dgm:t>
        <a:bodyPr/>
        <a:lstStyle/>
        <a:p>
          <a:endParaRPr lang="zh-CN" altLang="en-US"/>
        </a:p>
      </dgm:t>
    </dgm:pt>
    <dgm:pt modelId="{4A3B985E-8CE0-48AC-90D8-86616C2A125D}" type="sibTrans" cxnId="{CC1E0B39-2D11-4391-A343-5053AD28886E}">
      <dgm:prSet/>
      <dgm:spPr/>
      <dgm:t>
        <a:bodyPr/>
        <a:lstStyle/>
        <a:p>
          <a:endParaRPr lang="zh-CN" altLang="en-US"/>
        </a:p>
      </dgm:t>
    </dgm:pt>
    <dgm:pt modelId="{8F415307-4C37-4A40-9C65-845ECEAF3738}">
      <dgm:prSet phldrT="[文本]"/>
      <dgm:spPr/>
      <dgm:t>
        <a:bodyPr/>
        <a:lstStyle/>
        <a:p>
          <a:r>
            <a:rPr lang="en-US" altLang="zh-CN" dirty="0"/>
            <a:t>DNA</a:t>
          </a:r>
          <a:r>
            <a:rPr lang="zh-CN" altLang="en-US" dirty="0"/>
            <a:t>存储与计算</a:t>
          </a:r>
        </a:p>
      </dgm:t>
    </dgm:pt>
    <dgm:pt modelId="{D6F8737C-6958-4978-94D6-6E3AF2E54124}" type="parTrans" cxnId="{F103DE1A-B10D-4BAF-B38E-E88D060DEFE6}">
      <dgm:prSet/>
      <dgm:spPr/>
      <dgm:t>
        <a:bodyPr/>
        <a:lstStyle/>
        <a:p>
          <a:endParaRPr lang="zh-CN" altLang="en-US"/>
        </a:p>
      </dgm:t>
    </dgm:pt>
    <dgm:pt modelId="{62D46864-E19F-4719-9082-79E8E0249F44}" type="sibTrans" cxnId="{F103DE1A-B10D-4BAF-B38E-E88D060DEFE6}">
      <dgm:prSet/>
      <dgm:spPr/>
      <dgm:t>
        <a:bodyPr/>
        <a:lstStyle/>
        <a:p>
          <a:endParaRPr lang="zh-CN" altLang="en-US"/>
        </a:p>
      </dgm:t>
    </dgm:pt>
    <dgm:pt modelId="{72C33D68-F71C-4855-91B1-EE4D5D7B6697}">
      <dgm:prSet phldrT="[文本]"/>
      <dgm:spPr/>
      <dgm:t>
        <a:bodyPr/>
        <a:lstStyle/>
        <a:p>
          <a:r>
            <a:rPr lang="zh-CN" altLang="en-US" dirty="0"/>
            <a:t>基因组结构探索</a:t>
          </a:r>
        </a:p>
      </dgm:t>
    </dgm:pt>
    <dgm:pt modelId="{AF1C0703-6A41-405A-AB9F-E0F892FF25EE}" type="parTrans" cxnId="{43B1E9DE-ED24-4518-B8F2-96E4C4EA13FD}">
      <dgm:prSet/>
      <dgm:spPr/>
      <dgm:t>
        <a:bodyPr/>
        <a:lstStyle/>
        <a:p>
          <a:endParaRPr lang="zh-CN" altLang="en-US"/>
        </a:p>
      </dgm:t>
    </dgm:pt>
    <dgm:pt modelId="{547272D1-A008-4AC1-94A2-D9768F6EEAEA}" type="sibTrans" cxnId="{43B1E9DE-ED24-4518-B8F2-96E4C4EA13FD}">
      <dgm:prSet/>
      <dgm:spPr/>
      <dgm:t>
        <a:bodyPr/>
        <a:lstStyle/>
        <a:p>
          <a:endParaRPr lang="zh-CN" altLang="en-US"/>
        </a:p>
      </dgm:t>
    </dgm:pt>
    <dgm:pt modelId="{D618C693-F7F1-41CA-843B-773D78DBE805}" type="pres">
      <dgm:prSet presAssocID="{F85416A0-DBE3-43C2-ABFB-F9CB606D1D35}" presName="compositeShape" presStyleCnt="0">
        <dgm:presLayoutVars>
          <dgm:chMax val="7"/>
          <dgm:dir/>
          <dgm:resizeHandles val="exact"/>
        </dgm:presLayoutVars>
      </dgm:prSet>
      <dgm:spPr/>
    </dgm:pt>
    <dgm:pt modelId="{FF7095AF-A530-434D-9E92-8D2FA270BE50}" type="pres">
      <dgm:prSet presAssocID="{75268C3D-846E-49BC-B0E2-B4DB23EE32A2}" presName="circ1" presStyleLbl="vennNode1" presStyleIdx="0" presStyleCnt="3" custLinFactNeighborX="-1411" custLinFactNeighborY="-7324"/>
      <dgm:spPr/>
    </dgm:pt>
    <dgm:pt modelId="{227C4847-D0E5-4931-9A9E-EDF302795098}" type="pres">
      <dgm:prSet presAssocID="{75268C3D-846E-49BC-B0E2-B4DB23EE32A2}" presName="circ1Tx" presStyleLbl="revTx" presStyleIdx="0" presStyleCnt="0">
        <dgm:presLayoutVars>
          <dgm:chMax val="0"/>
          <dgm:chPref val="0"/>
          <dgm:bulletEnabled val="1"/>
        </dgm:presLayoutVars>
      </dgm:prSet>
      <dgm:spPr/>
    </dgm:pt>
    <dgm:pt modelId="{E3751BDD-235A-411E-9006-4BBE14FF9AA2}" type="pres">
      <dgm:prSet presAssocID="{8F415307-4C37-4A40-9C65-845ECEAF3738}" presName="circ2" presStyleLbl="vennNode1" presStyleIdx="1" presStyleCnt="3" custScaleX="73488" custScaleY="69550" custLinFactNeighborX="-16045" custLinFactNeighborY="-11881"/>
      <dgm:spPr/>
    </dgm:pt>
    <dgm:pt modelId="{E52287B5-9A4C-40CC-A363-4462C8F6DAC8}" type="pres">
      <dgm:prSet presAssocID="{8F415307-4C37-4A40-9C65-845ECEAF3738}" presName="circ2Tx" presStyleLbl="revTx" presStyleIdx="0" presStyleCnt="0">
        <dgm:presLayoutVars>
          <dgm:chMax val="0"/>
          <dgm:chPref val="0"/>
          <dgm:bulletEnabled val="1"/>
        </dgm:presLayoutVars>
      </dgm:prSet>
      <dgm:spPr/>
    </dgm:pt>
    <dgm:pt modelId="{6970A600-837B-4154-9A46-C5339990F31A}" type="pres">
      <dgm:prSet presAssocID="{72C33D68-F71C-4855-91B1-EE4D5D7B6697}" presName="circ3" presStyleLbl="vennNode1" presStyleIdx="2" presStyleCnt="3" custLinFactNeighborX="-10456" custLinFactNeighborY="-13904"/>
      <dgm:spPr/>
    </dgm:pt>
    <dgm:pt modelId="{A7D2ADB4-C69F-48FC-999A-520C43BF9D67}" type="pres">
      <dgm:prSet presAssocID="{72C33D68-F71C-4855-91B1-EE4D5D7B6697}" presName="circ3Tx" presStyleLbl="revTx" presStyleIdx="0" presStyleCnt="0">
        <dgm:presLayoutVars>
          <dgm:chMax val="0"/>
          <dgm:chPref val="0"/>
          <dgm:bulletEnabled val="1"/>
        </dgm:presLayoutVars>
      </dgm:prSet>
      <dgm:spPr/>
    </dgm:pt>
  </dgm:ptLst>
  <dgm:cxnLst>
    <dgm:cxn modelId="{434A3C07-FAFE-4853-8CD0-3DDDB5F414B7}" type="presOf" srcId="{8F415307-4C37-4A40-9C65-845ECEAF3738}" destId="{E52287B5-9A4C-40CC-A363-4462C8F6DAC8}" srcOrd="1" destOrd="0" presId="urn:microsoft.com/office/officeart/2005/8/layout/venn1"/>
    <dgm:cxn modelId="{F103DE1A-B10D-4BAF-B38E-E88D060DEFE6}" srcId="{F85416A0-DBE3-43C2-ABFB-F9CB606D1D35}" destId="{8F415307-4C37-4A40-9C65-845ECEAF3738}" srcOrd="1" destOrd="0" parTransId="{D6F8737C-6958-4978-94D6-6E3AF2E54124}" sibTransId="{62D46864-E19F-4719-9082-79E8E0249F44}"/>
    <dgm:cxn modelId="{2B3C2F22-C016-4856-B1A2-82B34D321E6B}" type="presOf" srcId="{72C33D68-F71C-4855-91B1-EE4D5D7B6697}" destId="{6970A600-837B-4154-9A46-C5339990F31A}" srcOrd="0" destOrd="0" presId="urn:microsoft.com/office/officeart/2005/8/layout/venn1"/>
    <dgm:cxn modelId="{CC1E0B39-2D11-4391-A343-5053AD28886E}" srcId="{F85416A0-DBE3-43C2-ABFB-F9CB606D1D35}" destId="{75268C3D-846E-49BC-B0E2-B4DB23EE32A2}" srcOrd="0" destOrd="0" parTransId="{F2DB61A3-D5F9-4856-9FF2-F50F37B0EEA5}" sibTransId="{4A3B985E-8CE0-48AC-90D8-86616C2A125D}"/>
    <dgm:cxn modelId="{F4265C5D-338B-47EC-8C70-CC72BFC4FDB8}" type="presOf" srcId="{75268C3D-846E-49BC-B0E2-B4DB23EE32A2}" destId="{227C4847-D0E5-4931-9A9E-EDF302795098}" srcOrd="1" destOrd="0" presId="urn:microsoft.com/office/officeart/2005/8/layout/venn1"/>
    <dgm:cxn modelId="{434AAB41-999F-4BD7-8CDF-CD581BE88905}" type="presOf" srcId="{8F415307-4C37-4A40-9C65-845ECEAF3738}" destId="{E3751BDD-235A-411E-9006-4BBE14FF9AA2}" srcOrd="0" destOrd="0" presId="urn:microsoft.com/office/officeart/2005/8/layout/venn1"/>
    <dgm:cxn modelId="{88E9374D-C604-4271-A4DD-EA0FD33B1017}" type="presOf" srcId="{75268C3D-846E-49BC-B0E2-B4DB23EE32A2}" destId="{FF7095AF-A530-434D-9E92-8D2FA270BE50}" srcOrd="0" destOrd="0" presId="urn:microsoft.com/office/officeart/2005/8/layout/venn1"/>
    <dgm:cxn modelId="{71F5127B-E824-4397-8AFB-0EB2C66CFC36}" type="presOf" srcId="{F85416A0-DBE3-43C2-ABFB-F9CB606D1D35}" destId="{D618C693-F7F1-41CA-843B-773D78DBE805}" srcOrd="0" destOrd="0" presId="urn:microsoft.com/office/officeart/2005/8/layout/venn1"/>
    <dgm:cxn modelId="{9DF064CD-1FB8-486A-A118-0697CFD5C72B}" type="presOf" srcId="{72C33D68-F71C-4855-91B1-EE4D5D7B6697}" destId="{A7D2ADB4-C69F-48FC-999A-520C43BF9D67}" srcOrd="1" destOrd="0" presId="urn:microsoft.com/office/officeart/2005/8/layout/venn1"/>
    <dgm:cxn modelId="{43B1E9DE-ED24-4518-B8F2-96E4C4EA13FD}" srcId="{F85416A0-DBE3-43C2-ABFB-F9CB606D1D35}" destId="{72C33D68-F71C-4855-91B1-EE4D5D7B6697}" srcOrd="2" destOrd="0" parTransId="{AF1C0703-6A41-405A-AB9F-E0F892FF25EE}" sibTransId="{547272D1-A008-4AC1-94A2-D9768F6EEAEA}"/>
    <dgm:cxn modelId="{2969A8DC-7169-4B84-ABF7-6CC5485E27DE}" type="presParOf" srcId="{D618C693-F7F1-41CA-843B-773D78DBE805}" destId="{FF7095AF-A530-434D-9E92-8D2FA270BE50}" srcOrd="0" destOrd="0" presId="urn:microsoft.com/office/officeart/2005/8/layout/venn1"/>
    <dgm:cxn modelId="{3BFAF38A-C930-471A-9AFA-34A91FD3D104}" type="presParOf" srcId="{D618C693-F7F1-41CA-843B-773D78DBE805}" destId="{227C4847-D0E5-4931-9A9E-EDF302795098}" srcOrd="1" destOrd="0" presId="urn:microsoft.com/office/officeart/2005/8/layout/venn1"/>
    <dgm:cxn modelId="{035D44AF-F4B7-4A0F-B65A-5002DC923044}" type="presParOf" srcId="{D618C693-F7F1-41CA-843B-773D78DBE805}" destId="{E3751BDD-235A-411E-9006-4BBE14FF9AA2}" srcOrd="2" destOrd="0" presId="urn:microsoft.com/office/officeart/2005/8/layout/venn1"/>
    <dgm:cxn modelId="{6E9389CD-85EC-4B6E-B1EE-D693036247C0}" type="presParOf" srcId="{D618C693-F7F1-41CA-843B-773D78DBE805}" destId="{E52287B5-9A4C-40CC-A363-4462C8F6DAC8}" srcOrd="3" destOrd="0" presId="urn:microsoft.com/office/officeart/2005/8/layout/venn1"/>
    <dgm:cxn modelId="{8E677D7D-86DB-4B9E-8A82-C7387E6B73FD}" type="presParOf" srcId="{D618C693-F7F1-41CA-843B-773D78DBE805}" destId="{6970A600-837B-4154-9A46-C5339990F31A}" srcOrd="4" destOrd="0" presId="urn:microsoft.com/office/officeart/2005/8/layout/venn1"/>
    <dgm:cxn modelId="{9B5324AA-1C46-42A6-BAD3-97B3DDE19EED}" type="presParOf" srcId="{D618C693-F7F1-41CA-843B-773D78DBE805}" destId="{A7D2ADB4-C69F-48FC-999A-520C43BF9D6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095AF-A530-434D-9E92-8D2FA270BE50}">
      <dsp:nvSpPr>
        <dsp:cNvPr id="0" name=""/>
        <dsp:cNvSpPr/>
      </dsp:nvSpPr>
      <dsp:spPr>
        <a:xfrm>
          <a:off x="2825136" y="0"/>
          <a:ext cx="2766370" cy="276637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基因辞典</a:t>
          </a:r>
        </a:p>
      </dsp:txBody>
      <dsp:txXfrm>
        <a:off x="3193985" y="484114"/>
        <a:ext cx="2028671" cy="1244866"/>
      </dsp:txXfrm>
    </dsp:sp>
    <dsp:sp modelId="{E3751BDD-235A-411E-9006-4BBE14FF9AA2}">
      <dsp:nvSpPr>
        <dsp:cNvPr id="0" name=""/>
        <dsp:cNvSpPr/>
      </dsp:nvSpPr>
      <dsp:spPr>
        <a:xfrm>
          <a:off x="3785214" y="1879121"/>
          <a:ext cx="2032950" cy="192401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DNA</a:t>
          </a:r>
          <a:r>
            <a:rPr lang="zh-CN" altLang="en-US" sz="2400" kern="1200" dirty="0"/>
            <a:t>存储与计算</a:t>
          </a:r>
        </a:p>
      </dsp:txBody>
      <dsp:txXfrm>
        <a:off x="4406958" y="2376157"/>
        <a:ext cx="1219770" cy="1058205"/>
      </dsp:txXfrm>
    </dsp:sp>
    <dsp:sp modelId="{6970A600-837B-4154-9A46-C5339990F31A}">
      <dsp:nvSpPr>
        <dsp:cNvPr id="0" name=""/>
        <dsp:cNvSpPr/>
      </dsp:nvSpPr>
      <dsp:spPr>
        <a:xfrm>
          <a:off x="1576719" y="1401977"/>
          <a:ext cx="2766370" cy="276637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基因组结构探索</a:t>
          </a:r>
        </a:p>
      </dsp:txBody>
      <dsp:txXfrm>
        <a:off x="1837219" y="2116623"/>
        <a:ext cx="1659822" cy="152150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4" y="0"/>
            <a:ext cx="2945659" cy="498135"/>
          </a:xfrm>
          <a:prstGeom prst="rect">
            <a:avLst/>
          </a:prstGeom>
        </p:spPr>
        <p:txBody>
          <a:bodyPr vert="horz" lIns="91440" tIns="45720" rIns="91440" bIns="45720" rtlCol="0"/>
          <a:lstStyle>
            <a:lvl1pPr algn="r">
              <a:defRPr sz="1200"/>
            </a:lvl1pPr>
          </a:lstStyle>
          <a:p>
            <a:fld id="{85725413-C7B4-48AB-9949-00CCF5D3725B}" type="datetimeFigureOut">
              <a:rPr lang="zh-CN" altLang="en-US" smtClean="0"/>
              <a:t>2018/12/7</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4" y="9430091"/>
            <a:ext cx="2945659" cy="498134"/>
          </a:xfrm>
          <a:prstGeom prst="rect">
            <a:avLst/>
          </a:prstGeom>
        </p:spPr>
        <p:txBody>
          <a:bodyPr vert="horz" lIns="91440" tIns="45720" rIns="91440" bIns="45720" rtlCol="0" anchor="b"/>
          <a:lstStyle>
            <a:lvl1pPr algn="r">
              <a:defRPr sz="1200"/>
            </a:lvl1pPr>
          </a:lstStyle>
          <a:p>
            <a:fld id="{A5A1B50B-FF52-441F-B3BE-6C55C8C1875D}" type="slidenum">
              <a:rPr lang="zh-CN" altLang="en-US" smtClean="0"/>
              <a:t>‹#›</a:t>
            </a:fld>
            <a:endParaRPr lang="zh-CN" altLang="en-US"/>
          </a:p>
        </p:txBody>
      </p:sp>
    </p:spTree>
    <p:extLst>
      <p:ext uri="{BB962C8B-B14F-4D97-AF65-F5344CB8AC3E}">
        <p14:creationId xmlns:p14="http://schemas.microsoft.com/office/powerpoint/2010/main" val="3450319261"/>
      </p:ext>
    </p:extLst>
  </p:cSld>
  <p:clrMap bg1="lt1" tx1="dk1" bg2="lt2" tx2="dk2" accent1="accent1" accent2="accent2" accent3="accent3" accent4="accent4" accent5="accent5" accent6="accent6" hlink="hlink" folHlink="folHlink"/>
  <p:notesStyle>
    <a:lvl1pPr marL="0" algn="l" defTabSz="914326" rtl="0" eaLnBrk="1" latinLnBrk="0" hangingPunct="1">
      <a:defRPr sz="1200" kern="1200">
        <a:solidFill>
          <a:schemeClr val="tx1"/>
        </a:solidFill>
        <a:latin typeface="+mn-lt"/>
        <a:ea typeface="+mn-ea"/>
        <a:cs typeface="+mn-cs"/>
      </a:defRPr>
    </a:lvl1pPr>
    <a:lvl2pPr marL="457164" algn="l" defTabSz="914326" rtl="0" eaLnBrk="1" latinLnBrk="0" hangingPunct="1">
      <a:defRPr sz="1200" kern="1200">
        <a:solidFill>
          <a:schemeClr val="tx1"/>
        </a:solidFill>
        <a:latin typeface="+mn-lt"/>
        <a:ea typeface="+mn-ea"/>
        <a:cs typeface="+mn-cs"/>
      </a:defRPr>
    </a:lvl2pPr>
    <a:lvl3pPr marL="914326" algn="l" defTabSz="914326" rtl="0" eaLnBrk="1" latinLnBrk="0" hangingPunct="1">
      <a:defRPr sz="1200" kern="1200">
        <a:solidFill>
          <a:schemeClr val="tx1"/>
        </a:solidFill>
        <a:latin typeface="+mn-lt"/>
        <a:ea typeface="+mn-ea"/>
        <a:cs typeface="+mn-cs"/>
      </a:defRPr>
    </a:lvl3pPr>
    <a:lvl4pPr marL="1371490" algn="l" defTabSz="914326" rtl="0" eaLnBrk="1" latinLnBrk="0" hangingPunct="1">
      <a:defRPr sz="1200" kern="1200">
        <a:solidFill>
          <a:schemeClr val="tx1"/>
        </a:solidFill>
        <a:latin typeface="+mn-lt"/>
        <a:ea typeface="+mn-ea"/>
        <a:cs typeface="+mn-cs"/>
      </a:defRPr>
    </a:lvl4pPr>
    <a:lvl5pPr marL="1828654" algn="l" defTabSz="914326" rtl="0" eaLnBrk="1" latinLnBrk="0" hangingPunct="1">
      <a:defRPr sz="1200" kern="1200">
        <a:solidFill>
          <a:schemeClr val="tx1"/>
        </a:solidFill>
        <a:latin typeface="+mn-lt"/>
        <a:ea typeface="+mn-ea"/>
        <a:cs typeface="+mn-cs"/>
      </a:defRPr>
    </a:lvl5pPr>
    <a:lvl6pPr marL="2285818" algn="l" defTabSz="914326" rtl="0" eaLnBrk="1" latinLnBrk="0" hangingPunct="1">
      <a:defRPr sz="1200" kern="1200">
        <a:solidFill>
          <a:schemeClr val="tx1"/>
        </a:solidFill>
        <a:latin typeface="+mn-lt"/>
        <a:ea typeface="+mn-ea"/>
        <a:cs typeface="+mn-cs"/>
      </a:defRPr>
    </a:lvl6pPr>
    <a:lvl7pPr marL="2742980" algn="l" defTabSz="914326" rtl="0" eaLnBrk="1" latinLnBrk="0" hangingPunct="1">
      <a:defRPr sz="1200" kern="1200">
        <a:solidFill>
          <a:schemeClr val="tx1"/>
        </a:solidFill>
        <a:latin typeface="+mn-lt"/>
        <a:ea typeface="+mn-ea"/>
        <a:cs typeface="+mn-cs"/>
      </a:defRPr>
    </a:lvl7pPr>
    <a:lvl8pPr marL="3200144" algn="l" defTabSz="914326" rtl="0" eaLnBrk="1" latinLnBrk="0" hangingPunct="1">
      <a:defRPr sz="1200" kern="1200">
        <a:solidFill>
          <a:schemeClr val="tx1"/>
        </a:solidFill>
        <a:latin typeface="+mn-lt"/>
        <a:ea typeface="+mn-ea"/>
        <a:cs typeface="+mn-cs"/>
      </a:defRPr>
    </a:lvl8pPr>
    <a:lvl9pPr marL="3657308" algn="l" defTabSz="91432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aike.sogou.com/lemma/ShowInnerLink.htm?lemmaId=106153926&amp;ss_c=ssc.citiao.link" TargetMode="External"/><Relationship Id="rId7" Type="http://schemas.openxmlformats.org/officeDocument/2006/relationships/hyperlink" Target="https://baike.sogou.com/lemma/ShowInnerLink.htm?lemmaId=64046&amp;ss_c=ssc.citiao.link"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baike.sogou.com/lemma/ShowInnerLink.htm?lemmaId=113339&amp;ss_c=ssc.citiao.link" TargetMode="External"/><Relationship Id="rId5" Type="http://schemas.openxmlformats.org/officeDocument/2006/relationships/hyperlink" Target="https://baike.sogou.com/lemma/ShowInnerLink.htm?lemmaId=63118529&amp;ss_c=ssc.citiao.link" TargetMode="External"/><Relationship Id="rId4" Type="http://schemas.openxmlformats.org/officeDocument/2006/relationships/hyperlink" Target="https://baike.sogou.com/lemma/ShowInnerLink.htm?lemmaId=65934670&amp;ss_c=ssc.citiao.link"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aike.sogou.com/lemma/ShowInnerLink.htm?lemmaId=106153926&amp;ss_c=ssc.citiao.link" TargetMode="External"/><Relationship Id="rId7" Type="http://schemas.openxmlformats.org/officeDocument/2006/relationships/hyperlink" Target="https://baike.sogou.com/lemma/ShowInnerLink.htm?lemmaId=64046&amp;ss_c=ssc.citiao.link"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baike.sogou.com/lemma/ShowInnerLink.htm?lemmaId=113339&amp;ss_c=ssc.citiao.link" TargetMode="External"/><Relationship Id="rId5" Type="http://schemas.openxmlformats.org/officeDocument/2006/relationships/hyperlink" Target="https://baike.sogou.com/lemma/ShowInnerLink.htm?lemmaId=63118529&amp;ss_c=ssc.citiao.link" TargetMode="External"/><Relationship Id="rId4" Type="http://schemas.openxmlformats.org/officeDocument/2006/relationships/hyperlink" Target="https://baike.sogou.com/lemma/ShowInnerLink.htm?lemmaId=65934670&amp;ss_c=ssc.citiao.link"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1</a:t>
            </a:fld>
            <a:endParaRPr lang="zh-CN" altLang="en-US"/>
          </a:p>
        </p:txBody>
      </p:sp>
    </p:spTree>
    <p:extLst>
      <p:ext uri="{BB962C8B-B14F-4D97-AF65-F5344CB8AC3E}">
        <p14:creationId xmlns:p14="http://schemas.microsoft.com/office/powerpoint/2010/main" val="2660592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10</a:t>
            </a:fld>
            <a:endParaRPr lang="zh-CN" altLang="en-US"/>
          </a:p>
        </p:txBody>
      </p:sp>
    </p:spTree>
    <p:extLst>
      <p:ext uri="{BB962C8B-B14F-4D97-AF65-F5344CB8AC3E}">
        <p14:creationId xmlns:p14="http://schemas.microsoft.com/office/powerpoint/2010/main" val="415705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11</a:t>
            </a:fld>
            <a:endParaRPr lang="zh-CN" altLang="en-US"/>
          </a:p>
        </p:txBody>
      </p:sp>
    </p:spTree>
    <p:extLst>
      <p:ext uri="{BB962C8B-B14F-4D97-AF65-F5344CB8AC3E}">
        <p14:creationId xmlns:p14="http://schemas.microsoft.com/office/powerpoint/2010/main" val="385924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12</a:t>
            </a:fld>
            <a:endParaRPr lang="zh-CN" altLang="en-US"/>
          </a:p>
        </p:txBody>
      </p:sp>
    </p:spTree>
    <p:extLst>
      <p:ext uri="{BB962C8B-B14F-4D97-AF65-F5344CB8AC3E}">
        <p14:creationId xmlns:p14="http://schemas.microsoft.com/office/powerpoint/2010/main" val="179636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输入一百万张狗狗图片，告诉它这是狗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例如谷歌著名的卷积神经网络算法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输入很多地理位置，让它自动划分社区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例如聚类算法、主成分分析法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输入一个规则和胜负条件，让它学习优秀策略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例如下围棋战胜人类的阿法狗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13</a:t>
            </a:fld>
            <a:endParaRPr lang="zh-CN" altLang="en-US"/>
          </a:p>
        </p:txBody>
      </p:sp>
    </p:spTree>
    <p:extLst>
      <p:ext uri="{BB962C8B-B14F-4D97-AF65-F5344CB8AC3E}">
        <p14:creationId xmlns:p14="http://schemas.microsoft.com/office/powerpoint/2010/main" val="4161025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14</a:t>
            </a:fld>
            <a:endParaRPr lang="zh-CN" altLang="en-US"/>
          </a:p>
        </p:txBody>
      </p:sp>
    </p:spTree>
    <p:extLst>
      <p:ext uri="{BB962C8B-B14F-4D97-AF65-F5344CB8AC3E}">
        <p14:creationId xmlns:p14="http://schemas.microsoft.com/office/powerpoint/2010/main" val="119865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前景惊人！ 人工智能在生命科学中的六个重大应用</a:t>
            </a:r>
          </a:p>
          <a:p>
            <a:r>
              <a:rPr kumimoji="1" lang="en-US" altLang="zh-CN" dirty="0"/>
              <a:t>http://www.medsci.cn/article/show_article.do?id=830813e45216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人工智能在生物医药领域的应用</a:t>
            </a:r>
          </a:p>
          <a:p>
            <a:r>
              <a:rPr kumimoji="1" lang="en-US" altLang="zh-CN" dirty="0"/>
              <a:t>https://mp.weixin.qq.com/s?src=11&amp;timestamp=1542723517&amp;ver=1256&amp;signature=oa4kcVWfB61Tazk4-pGXSgoJXef3sAFFFINJeHYohjf7u3Xw1LKRLh*3FUTsY*WvsI94Ea5GhyH4HCBsWZnzjYpztPr4KSNfA*dtaF-tjlH1C0pbZY4-JgrxQGPwWDJ4&amp;new=1</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50008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来自苏格兰格拉斯哥大学等研究机构的研究人员设计出一种新的机器学习算法，它利用病毒基因组序列预测一系列</a:t>
            </a:r>
            <a:r>
              <a:rPr lang="en-US"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病毒的可能的自然宿主，其中</a:t>
            </a:r>
            <a:r>
              <a:rPr lang="en-US"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病毒是最常见的从病毒跳跃到人类中的病毒群体。</a:t>
            </a:r>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17</a:t>
            </a:fld>
            <a:endParaRPr lang="zh-CN" altLang="en-US"/>
          </a:p>
        </p:txBody>
      </p:sp>
    </p:spTree>
    <p:extLst>
      <p:ext uri="{BB962C8B-B14F-4D97-AF65-F5344CB8AC3E}">
        <p14:creationId xmlns:p14="http://schemas.microsoft.com/office/powerpoint/2010/main" val="35847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正因为蛋白质的结构如此重要，在过去的五十年中，科学家已经能使用</a:t>
            </a:r>
            <a:r>
              <a:rPr lang="zh-CN" altLang="en-US" sz="1200" b="0" i="0" u="none" strike="noStrike" kern="1200" dirty="0">
                <a:solidFill>
                  <a:schemeClr val="tx1"/>
                </a:solidFill>
                <a:effectLst/>
                <a:latin typeface="+mn-lt"/>
                <a:ea typeface="+mn-ea"/>
                <a:cs typeface="+mn-cs"/>
                <a:hlinkClick r:id="rId3"/>
              </a:rPr>
              <a:t>低温电子显微镜</a:t>
            </a:r>
            <a:r>
              <a:rPr lang="zh-CN" altLang="en-US" sz="1200" b="0" i="0" kern="1200" dirty="0">
                <a:solidFill>
                  <a:schemeClr val="tx1"/>
                </a:solidFill>
                <a:effectLst/>
                <a:latin typeface="+mn-lt"/>
                <a:ea typeface="+mn-ea"/>
                <a:cs typeface="+mn-cs"/>
              </a:rPr>
              <a:t>和核磁共振等实验技术确定蛋白质的形状，但是每一种方法都依赖大量的试验与误差反馈，每种结构可能需要花费数万美元、历时数年进行研究。因此生物学家转攻 </a:t>
            </a:r>
            <a:r>
              <a:rPr lang="en-US" altLang="zh-CN" sz="1200" b="0" i="0" kern="1200" dirty="0">
                <a:solidFill>
                  <a:schemeClr val="tx1"/>
                </a:solidFill>
                <a:effectLst/>
                <a:latin typeface="+mn-lt"/>
                <a:ea typeface="+mn-ea"/>
                <a:cs typeface="+mn-cs"/>
              </a:rPr>
              <a:t>AI </a:t>
            </a:r>
            <a:r>
              <a:rPr lang="zh-CN" altLang="en-US" sz="1200" b="0" i="0" kern="1200" dirty="0">
                <a:solidFill>
                  <a:schemeClr val="tx1"/>
                </a:solidFill>
                <a:effectLst/>
                <a:latin typeface="+mn-lt"/>
                <a:ea typeface="+mn-ea"/>
                <a:cs typeface="+mn-cs"/>
              </a:rPr>
              <a:t>方法，以完成这一困难且单调的过程。</a:t>
            </a:r>
          </a:p>
          <a:p>
            <a:r>
              <a:rPr lang="zh-CN" altLang="en-US" sz="1200" b="0" i="0" kern="1200" dirty="0">
                <a:solidFill>
                  <a:schemeClr val="tx1"/>
                </a:solidFill>
                <a:effectLst/>
                <a:latin typeface="+mn-lt"/>
                <a:ea typeface="+mn-ea"/>
                <a:cs typeface="+mn-cs"/>
              </a:rPr>
              <a:t>幸运的是，由于</a:t>
            </a:r>
            <a:r>
              <a:rPr lang="zh-CN" altLang="en-US" sz="1200" b="0" i="0" u="none" strike="noStrike" kern="1200" dirty="0">
                <a:solidFill>
                  <a:schemeClr val="tx1"/>
                </a:solidFill>
                <a:effectLst/>
                <a:latin typeface="+mn-lt"/>
                <a:ea typeface="+mn-ea"/>
                <a:cs typeface="+mn-cs"/>
                <a:hlinkClick r:id="rId4"/>
              </a:rPr>
              <a:t>基因测序</a:t>
            </a:r>
            <a:r>
              <a:rPr lang="zh-CN" altLang="en-US" sz="1200" b="0" i="0" kern="1200" dirty="0">
                <a:solidFill>
                  <a:schemeClr val="tx1"/>
                </a:solidFill>
                <a:effectLst/>
                <a:latin typeface="+mn-lt"/>
                <a:ea typeface="+mn-ea"/>
                <a:cs typeface="+mn-cs"/>
              </a:rPr>
              <a:t>成本快速降低，基因组领域的数据非常丰富。因此在过去几年中，依赖于基因组数据的预测问题正越来越多地借助</a:t>
            </a:r>
            <a:r>
              <a:rPr lang="zh-CN" altLang="en-US" sz="1200" b="0" i="0" u="none" strike="noStrike" kern="1200" dirty="0">
                <a:solidFill>
                  <a:schemeClr val="tx1"/>
                </a:solidFill>
                <a:effectLst/>
                <a:latin typeface="+mn-lt"/>
                <a:ea typeface="+mn-ea"/>
                <a:cs typeface="+mn-cs"/>
                <a:hlinkClick r:id="rId5"/>
              </a:rPr>
              <a:t>深度学习</a:t>
            </a:r>
            <a:r>
              <a:rPr lang="zh-CN" altLang="en-US" sz="1200" b="0" i="0" kern="1200" dirty="0">
                <a:solidFill>
                  <a:schemeClr val="tx1"/>
                </a:solidFill>
                <a:effectLst/>
                <a:latin typeface="+mn-lt"/>
                <a:ea typeface="+mn-ea"/>
                <a:cs typeface="+mn-cs"/>
              </a:rPr>
              <a:t>方法。</a:t>
            </a:r>
            <a:r>
              <a:rPr lang="en-US" altLang="zh-CN" sz="1200" b="0" i="0" kern="1200" dirty="0">
                <a:solidFill>
                  <a:schemeClr val="tx1"/>
                </a:solidFill>
                <a:effectLst/>
                <a:latin typeface="+mn-lt"/>
                <a:ea typeface="+mn-ea"/>
                <a:cs typeface="+mn-cs"/>
              </a:rPr>
              <a:t>DeepMind </a:t>
            </a:r>
            <a:r>
              <a:rPr lang="zh-CN" altLang="en-US" sz="1200" b="0" i="0" kern="1200" dirty="0">
                <a:solidFill>
                  <a:schemeClr val="tx1"/>
                </a:solidFill>
                <a:effectLst/>
                <a:latin typeface="+mn-lt"/>
                <a:ea typeface="+mn-ea"/>
                <a:cs typeface="+mn-cs"/>
              </a:rPr>
              <a:t>非常关注这一问题，并提出了 </a:t>
            </a:r>
            <a:r>
              <a:rPr lang="en-US" altLang="zh-CN" sz="1200" b="0" i="0" kern="1200" dirty="0" err="1">
                <a:solidFill>
                  <a:schemeClr val="tx1"/>
                </a:solidFill>
                <a:effectLst/>
                <a:latin typeface="+mn-lt"/>
                <a:ea typeface="+mn-ea"/>
                <a:cs typeface="+mn-cs"/>
              </a:rPr>
              <a:t>AlphaFold</a:t>
            </a:r>
            <a:r>
              <a:rPr lang="zh-CN" altLang="en-US" sz="1200" b="0" i="0" kern="1200" dirty="0">
                <a:solidFill>
                  <a:schemeClr val="tx1"/>
                </a:solidFill>
                <a:effectLst/>
                <a:latin typeface="+mn-lt"/>
                <a:ea typeface="+mn-ea"/>
                <a:cs typeface="+mn-cs"/>
              </a:rPr>
              <a:t>，这一项工作已经提交到了</a:t>
            </a:r>
            <a:r>
              <a:rPr lang="en-US" altLang="zh-CN" sz="1200" b="0" i="0" kern="1200" dirty="0">
                <a:solidFill>
                  <a:schemeClr val="tx1"/>
                </a:solidFill>
                <a:effectLst/>
                <a:latin typeface="+mn-lt"/>
                <a:ea typeface="+mn-ea"/>
                <a:cs typeface="+mn-cs"/>
              </a:rPr>
              <a:t>Critical Assessment of Structure Prediction (CASP</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DeepMind </a:t>
            </a:r>
            <a:r>
              <a:rPr lang="zh-CN" altLang="en-US" sz="1200" b="0" i="0" kern="1200" dirty="0">
                <a:solidFill>
                  <a:schemeClr val="tx1"/>
                </a:solidFill>
                <a:effectLst/>
                <a:latin typeface="+mn-lt"/>
                <a:ea typeface="+mn-ea"/>
                <a:cs typeface="+mn-cs"/>
              </a:rPr>
              <a:t>用 </a:t>
            </a:r>
            <a:r>
              <a:rPr lang="en-US" altLang="zh-CN" sz="1200" b="0" i="0" kern="1200" dirty="0" err="1">
                <a:solidFill>
                  <a:schemeClr val="tx1"/>
                </a:solidFill>
                <a:effectLst/>
                <a:latin typeface="+mn-lt"/>
                <a:ea typeface="+mn-ea"/>
                <a:cs typeface="+mn-cs"/>
              </a:rPr>
              <a:t>AlphaFold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参加了 </a:t>
            </a:r>
            <a:r>
              <a:rPr lang="en-US" altLang="zh-CN" sz="1200" b="0" i="0" kern="1200" dirty="0">
                <a:solidFill>
                  <a:schemeClr val="tx1"/>
                </a:solidFill>
                <a:effectLst/>
                <a:latin typeface="+mn-lt"/>
                <a:ea typeface="+mn-ea"/>
                <a:cs typeface="+mn-cs"/>
              </a:rPr>
              <a:t>CASP</a:t>
            </a:r>
            <a:r>
              <a:rPr lang="zh-CN" altLang="en-US" sz="1200" b="0" i="0" kern="1200" dirty="0">
                <a:solidFill>
                  <a:schemeClr val="tx1"/>
                </a:solidFill>
                <a:effectLst/>
                <a:latin typeface="+mn-lt"/>
                <a:ea typeface="+mn-ea"/>
                <a:cs typeface="+mn-cs"/>
              </a:rPr>
              <a:t>，这是一年两次的</a:t>
            </a:r>
            <a:r>
              <a:rPr lang="zh-CN" altLang="en-US" sz="1200" b="0" i="0" u="none" strike="noStrike" kern="1200" dirty="0">
                <a:solidFill>
                  <a:schemeClr val="tx1"/>
                </a:solidFill>
                <a:effectLst/>
                <a:latin typeface="+mn-lt"/>
                <a:ea typeface="+mn-ea"/>
                <a:cs typeface="+mn-cs"/>
                <a:hlinkClick r:id="rId6"/>
              </a:rPr>
              <a:t>蛋白质折叠</a:t>
            </a:r>
            <a:r>
              <a:rPr lang="zh-CN" altLang="en-US" sz="1200" b="0" i="0" u="none" strike="noStrike" kern="1200" dirty="0">
                <a:solidFill>
                  <a:schemeClr val="tx1"/>
                </a:solidFill>
                <a:effectLst/>
                <a:latin typeface="+mn-lt"/>
                <a:ea typeface="+mn-ea"/>
                <a:cs typeface="+mn-cs"/>
                <a:hlinkClick r:id="rId7"/>
              </a:rPr>
              <a:t>奥运会</a:t>
            </a:r>
            <a:r>
              <a:rPr lang="zh-CN" altLang="en-US" sz="1200" b="0" i="0" kern="1200" dirty="0">
                <a:solidFill>
                  <a:schemeClr val="tx1"/>
                </a:solidFill>
                <a:effectLst/>
                <a:latin typeface="+mn-lt"/>
                <a:ea typeface="+mn-ea"/>
                <a:cs typeface="+mn-cs"/>
              </a:rPr>
              <a:t>，吸引了来自世界各地的研究小组。比赛的目的是根据氨基酸列表来预测蛋白质的结构，这些氨基酸列表会在几个月内每隔几天发送给参赛团队。这些蛋白质的结构最近已经通过费力又费钱的传统方法破解，但还没有公开。提交最准确预测的团队将获胜。</a:t>
            </a:r>
          </a:p>
          <a:p>
            <a:r>
              <a:rPr lang="zh-CN" altLang="en-US" sz="1200" b="0" i="0" kern="1200" dirty="0">
                <a:solidFill>
                  <a:schemeClr val="tx1"/>
                </a:solidFill>
                <a:effectLst/>
                <a:latin typeface="+mn-lt"/>
                <a:ea typeface="+mn-ea"/>
                <a:cs typeface="+mn-cs"/>
              </a:rPr>
              <a:t>尽管是首次参加比赛，</a:t>
            </a:r>
            <a:r>
              <a:rPr lang="en-US" altLang="zh-CN" sz="1200" b="0" i="0" kern="1200" dirty="0" err="1">
                <a:solidFill>
                  <a:schemeClr val="tx1"/>
                </a:solidFill>
                <a:effectLst/>
                <a:latin typeface="+mn-lt"/>
                <a:ea typeface="+mn-ea"/>
                <a:cs typeface="+mn-cs"/>
              </a:rPr>
              <a:t>AlphaFold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就在 </a:t>
            </a:r>
            <a:r>
              <a:rPr lang="en-US" altLang="zh-CN" sz="1200" b="0" i="0" kern="1200" dirty="0">
                <a:solidFill>
                  <a:schemeClr val="tx1"/>
                </a:solidFill>
                <a:effectLst/>
                <a:latin typeface="+mn-lt"/>
                <a:ea typeface="+mn-ea"/>
                <a:cs typeface="+mn-cs"/>
              </a:rPr>
              <a:t>98 </a:t>
            </a:r>
            <a:r>
              <a:rPr lang="zh-CN" altLang="en-US" sz="1200" b="0" i="0" kern="1200" dirty="0">
                <a:solidFill>
                  <a:schemeClr val="tx1"/>
                </a:solidFill>
                <a:effectLst/>
                <a:latin typeface="+mn-lt"/>
                <a:ea typeface="+mn-ea"/>
                <a:cs typeface="+mn-cs"/>
              </a:rPr>
              <a:t>名参赛者中名列榜首，准确地从 </a:t>
            </a:r>
            <a:r>
              <a:rPr lang="en-US" altLang="zh-CN" sz="1200" b="0" i="0" kern="1200" dirty="0">
                <a:solidFill>
                  <a:schemeClr val="tx1"/>
                </a:solidFill>
                <a:effectLst/>
                <a:latin typeface="+mn-lt"/>
                <a:ea typeface="+mn-ea"/>
                <a:cs typeface="+mn-cs"/>
              </a:rPr>
              <a:t>43 </a:t>
            </a:r>
            <a:r>
              <a:rPr lang="zh-CN" altLang="en-US" sz="1200" b="0" i="0" kern="1200" dirty="0">
                <a:solidFill>
                  <a:schemeClr val="tx1"/>
                </a:solidFill>
                <a:effectLst/>
                <a:latin typeface="+mn-lt"/>
                <a:ea typeface="+mn-ea"/>
                <a:cs typeface="+mn-cs"/>
              </a:rPr>
              <a:t>种蛋白质中预测出了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种蛋白质的结构。而同组比赛中获得第二名的参赛者仅准确预测出了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a:t>
            </a:r>
          </a:p>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18</a:t>
            </a:fld>
            <a:endParaRPr lang="zh-CN" altLang="en-US"/>
          </a:p>
        </p:txBody>
      </p:sp>
    </p:spTree>
    <p:extLst>
      <p:ext uri="{BB962C8B-B14F-4D97-AF65-F5344CB8AC3E}">
        <p14:creationId xmlns:p14="http://schemas.microsoft.com/office/powerpoint/2010/main" val="1674337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正因为蛋白质的结构如此重要，在过去的五十年中，科学家已经能使用</a:t>
            </a:r>
            <a:r>
              <a:rPr lang="zh-CN" altLang="en-US" sz="1200" b="0" i="0" u="none" strike="noStrike" kern="1200" dirty="0">
                <a:solidFill>
                  <a:schemeClr val="tx1"/>
                </a:solidFill>
                <a:effectLst/>
                <a:latin typeface="+mn-lt"/>
                <a:ea typeface="+mn-ea"/>
                <a:cs typeface="+mn-cs"/>
                <a:hlinkClick r:id="rId3"/>
              </a:rPr>
              <a:t>低温电子显微镜</a:t>
            </a:r>
            <a:r>
              <a:rPr lang="zh-CN" altLang="en-US" sz="1200" b="0" i="0" kern="1200" dirty="0">
                <a:solidFill>
                  <a:schemeClr val="tx1"/>
                </a:solidFill>
                <a:effectLst/>
                <a:latin typeface="+mn-lt"/>
                <a:ea typeface="+mn-ea"/>
                <a:cs typeface="+mn-cs"/>
              </a:rPr>
              <a:t>和核磁共振等实验技术确定蛋白质的形状，但是每一种方法都依赖大量的试验与误差反馈，每种结构可能需要花费数万美元、历时数年进行研究。因此生物学家转攻 </a:t>
            </a:r>
            <a:r>
              <a:rPr lang="en-US" altLang="zh-CN" sz="1200" b="0" i="0" kern="1200" dirty="0">
                <a:solidFill>
                  <a:schemeClr val="tx1"/>
                </a:solidFill>
                <a:effectLst/>
                <a:latin typeface="+mn-lt"/>
                <a:ea typeface="+mn-ea"/>
                <a:cs typeface="+mn-cs"/>
              </a:rPr>
              <a:t>AI </a:t>
            </a:r>
            <a:r>
              <a:rPr lang="zh-CN" altLang="en-US" sz="1200" b="0" i="0" kern="1200" dirty="0">
                <a:solidFill>
                  <a:schemeClr val="tx1"/>
                </a:solidFill>
                <a:effectLst/>
                <a:latin typeface="+mn-lt"/>
                <a:ea typeface="+mn-ea"/>
                <a:cs typeface="+mn-cs"/>
              </a:rPr>
              <a:t>方法，以完成这一困难且单调的过程。</a:t>
            </a:r>
          </a:p>
          <a:p>
            <a:r>
              <a:rPr lang="zh-CN" altLang="en-US" sz="1200" b="0" i="0" kern="1200" dirty="0">
                <a:solidFill>
                  <a:schemeClr val="tx1"/>
                </a:solidFill>
                <a:effectLst/>
                <a:latin typeface="+mn-lt"/>
                <a:ea typeface="+mn-ea"/>
                <a:cs typeface="+mn-cs"/>
              </a:rPr>
              <a:t>幸运的是，由于</a:t>
            </a:r>
            <a:r>
              <a:rPr lang="zh-CN" altLang="en-US" sz="1200" b="0" i="0" u="none" strike="noStrike" kern="1200" dirty="0">
                <a:solidFill>
                  <a:schemeClr val="tx1"/>
                </a:solidFill>
                <a:effectLst/>
                <a:latin typeface="+mn-lt"/>
                <a:ea typeface="+mn-ea"/>
                <a:cs typeface="+mn-cs"/>
                <a:hlinkClick r:id="rId4"/>
              </a:rPr>
              <a:t>基因测序</a:t>
            </a:r>
            <a:r>
              <a:rPr lang="zh-CN" altLang="en-US" sz="1200" b="0" i="0" kern="1200" dirty="0">
                <a:solidFill>
                  <a:schemeClr val="tx1"/>
                </a:solidFill>
                <a:effectLst/>
                <a:latin typeface="+mn-lt"/>
                <a:ea typeface="+mn-ea"/>
                <a:cs typeface="+mn-cs"/>
              </a:rPr>
              <a:t>成本快速降低，基因组领域的数据非常丰富。因此在过去几年中，依赖于基因组数据的预测问题正越来越多地借助</a:t>
            </a:r>
            <a:r>
              <a:rPr lang="zh-CN" altLang="en-US" sz="1200" b="0" i="0" u="none" strike="noStrike" kern="1200" dirty="0">
                <a:solidFill>
                  <a:schemeClr val="tx1"/>
                </a:solidFill>
                <a:effectLst/>
                <a:latin typeface="+mn-lt"/>
                <a:ea typeface="+mn-ea"/>
                <a:cs typeface="+mn-cs"/>
                <a:hlinkClick r:id="rId5"/>
              </a:rPr>
              <a:t>深度学习</a:t>
            </a:r>
            <a:r>
              <a:rPr lang="zh-CN" altLang="en-US" sz="1200" b="0" i="0" kern="1200" dirty="0">
                <a:solidFill>
                  <a:schemeClr val="tx1"/>
                </a:solidFill>
                <a:effectLst/>
                <a:latin typeface="+mn-lt"/>
                <a:ea typeface="+mn-ea"/>
                <a:cs typeface="+mn-cs"/>
              </a:rPr>
              <a:t>方法。</a:t>
            </a:r>
            <a:r>
              <a:rPr lang="en-US" altLang="zh-CN" sz="1200" b="0" i="0" kern="1200" dirty="0">
                <a:solidFill>
                  <a:schemeClr val="tx1"/>
                </a:solidFill>
                <a:effectLst/>
                <a:latin typeface="+mn-lt"/>
                <a:ea typeface="+mn-ea"/>
                <a:cs typeface="+mn-cs"/>
              </a:rPr>
              <a:t>DeepMind </a:t>
            </a:r>
            <a:r>
              <a:rPr lang="zh-CN" altLang="en-US" sz="1200" b="0" i="0" kern="1200" dirty="0">
                <a:solidFill>
                  <a:schemeClr val="tx1"/>
                </a:solidFill>
                <a:effectLst/>
                <a:latin typeface="+mn-lt"/>
                <a:ea typeface="+mn-ea"/>
                <a:cs typeface="+mn-cs"/>
              </a:rPr>
              <a:t>非常关注这一问题，并提出了 </a:t>
            </a:r>
            <a:r>
              <a:rPr lang="en-US" altLang="zh-CN" sz="1200" b="0" i="0" kern="1200" dirty="0" err="1">
                <a:solidFill>
                  <a:schemeClr val="tx1"/>
                </a:solidFill>
                <a:effectLst/>
                <a:latin typeface="+mn-lt"/>
                <a:ea typeface="+mn-ea"/>
                <a:cs typeface="+mn-cs"/>
              </a:rPr>
              <a:t>AlphaFold</a:t>
            </a:r>
            <a:r>
              <a:rPr lang="zh-CN" altLang="en-US" sz="1200" b="0" i="0" kern="1200" dirty="0">
                <a:solidFill>
                  <a:schemeClr val="tx1"/>
                </a:solidFill>
                <a:effectLst/>
                <a:latin typeface="+mn-lt"/>
                <a:ea typeface="+mn-ea"/>
                <a:cs typeface="+mn-cs"/>
              </a:rPr>
              <a:t>，这一项工作已经提交到了</a:t>
            </a:r>
            <a:r>
              <a:rPr lang="en-US" altLang="zh-CN" sz="1200" b="0" i="0" kern="1200" dirty="0">
                <a:solidFill>
                  <a:schemeClr val="tx1"/>
                </a:solidFill>
                <a:effectLst/>
                <a:latin typeface="+mn-lt"/>
                <a:ea typeface="+mn-ea"/>
                <a:cs typeface="+mn-cs"/>
              </a:rPr>
              <a:t>Critical Assessment of Structure Prediction (CASP</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DeepMind </a:t>
            </a:r>
            <a:r>
              <a:rPr lang="zh-CN" altLang="en-US" sz="1200" b="0" i="0" kern="1200" dirty="0">
                <a:solidFill>
                  <a:schemeClr val="tx1"/>
                </a:solidFill>
                <a:effectLst/>
                <a:latin typeface="+mn-lt"/>
                <a:ea typeface="+mn-ea"/>
                <a:cs typeface="+mn-cs"/>
              </a:rPr>
              <a:t>用 </a:t>
            </a:r>
            <a:r>
              <a:rPr lang="en-US" altLang="zh-CN" sz="1200" b="0" i="0" kern="1200" dirty="0" err="1">
                <a:solidFill>
                  <a:schemeClr val="tx1"/>
                </a:solidFill>
                <a:effectLst/>
                <a:latin typeface="+mn-lt"/>
                <a:ea typeface="+mn-ea"/>
                <a:cs typeface="+mn-cs"/>
              </a:rPr>
              <a:t>AlphaFold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参加了 </a:t>
            </a:r>
            <a:r>
              <a:rPr lang="en-US" altLang="zh-CN" sz="1200" b="0" i="0" kern="1200" dirty="0">
                <a:solidFill>
                  <a:schemeClr val="tx1"/>
                </a:solidFill>
                <a:effectLst/>
                <a:latin typeface="+mn-lt"/>
                <a:ea typeface="+mn-ea"/>
                <a:cs typeface="+mn-cs"/>
              </a:rPr>
              <a:t>CASP</a:t>
            </a:r>
            <a:r>
              <a:rPr lang="zh-CN" altLang="en-US" sz="1200" b="0" i="0" kern="1200" dirty="0">
                <a:solidFill>
                  <a:schemeClr val="tx1"/>
                </a:solidFill>
                <a:effectLst/>
                <a:latin typeface="+mn-lt"/>
                <a:ea typeface="+mn-ea"/>
                <a:cs typeface="+mn-cs"/>
              </a:rPr>
              <a:t>，这是一年两次的</a:t>
            </a:r>
            <a:r>
              <a:rPr lang="zh-CN" altLang="en-US" sz="1200" b="0" i="0" u="none" strike="noStrike" kern="1200" dirty="0">
                <a:solidFill>
                  <a:schemeClr val="tx1"/>
                </a:solidFill>
                <a:effectLst/>
                <a:latin typeface="+mn-lt"/>
                <a:ea typeface="+mn-ea"/>
                <a:cs typeface="+mn-cs"/>
                <a:hlinkClick r:id="rId6"/>
              </a:rPr>
              <a:t>蛋白质折叠</a:t>
            </a:r>
            <a:r>
              <a:rPr lang="zh-CN" altLang="en-US" sz="1200" b="0" i="0" u="none" strike="noStrike" kern="1200" dirty="0">
                <a:solidFill>
                  <a:schemeClr val="tx1"/>
                </a:solidFill>
                <a:effectLst/>
                <a:latin typeface="+mn-lt"/>
                <a:ea typeface="+mn-ea"/>
                <a:cs typeface="+mn-cs"/>
                <a:hlinkClick r:id="rId7"/>
              </a:rPr>
              <a:t>奥运会</a:t>
            </a:r>
            <a:r>
              <a:rPr lang="zh-CN" altLang="en-US" sz="1200" b="0" i="0" kern="1200" dirty="0">
                <a:solidFill>
                  <a:schemeClr val="tx1"/>
                </a:solidFill>
                <a:effectLst/>
                <a:latin typeface="+mn-lt"/>
                <a:ea typeface="+mn-ea"/>
                <a:cs typeface="+mn-cs"/>
              </a:rPr>
              <a:t>，吸引了来自世界各地的研究小组。比赛的目的是根据氨基酸列表来预测蛋白质的结构，这些氨基酸列表会在几个月内每隔几天发送给参赛团队。这些蛋白质的结构最近已经通过费力又费钱的传统方法破解，但还没有公开。提交最准确预测的团队将获胜。</a:t>
            </a:r>
          </a:p>
          <a:p>
            <a:r>
              <a:rPr lang="zh-CN" altLang="en-US" sz="1200" b="0" i="0" kern="1200" dirty="0">
                <a:solidFill>
                  <a:schemeClr val="tx1"/>
                </a:solidFill>
                <a:effectLst/>
                <a:latin typeface="+mn-lt"/>
                <a:ea typeface="+mn-ea"/>
                <a:cs typeface="+mn-cs"/>
              </a:rPr>
              <a:t>尽管是首次参加比赛，</a:t>
            </a:r>
            <a:r>
              <a:rPr lang="en-US" altLang="zh-CN" sz="1200" b="0" i="0" kern="1200" dirty="0" err="1">
                <a:solidFill>
                  <a:schemeClr val="tx1"/>
                </a:solidFill>
                <a:effectLst/>
                <a:latin typeface="+mn-lt"/>
                <a:ea typeface="+mn-ea"/>
                <a:cs typeface="+mn-cs"/>
              </a:rPr>
              <a:t>AlphaFold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就在 </a:t>
            </a:r>
            <a:r>
              <a:rPr lang="en-US" altLang="zh-CN" sz="1200" b="0" i="0" kern="1200" dirty="0">
                <a:solidFill>
                  <a:schemeClr val="tx1"/>
                </a:solidFill>
                <a:effectLst/>
                <a:latin typeface="+mn-lt"/>
                <a:ea typeface="+mn-ea"/>
                <a:cs typeface="+mn-cs"/>
              </a:rPr>
              <a:t>98 </a:t>
            </a:r>
            <a:r>
              <a:rPr lang="zh-CN" altLang="en-US" sz="1200" b="0" i="0" kern="1200" dirty="0">
                <a:solidFill>
                  <a:schemeClr val="tx1"/>
                </a:solidFill>
                <a:effectLst/>
                <a:latin typeface="+mn-lt"/>
                <a:ea typeface="+mn-ea"/>
                <a:cs typeface="+mn-cs"/>
              </a:rPr>
              <a:t>名参赛者中名列榜首，准确地从 </a:t>
            </a:r>
            <a:r>
              <a:rPr lang="en-US" altLang="zh-CN" sz="1200" b="0" i="0" kern="1200" dirty="0">
                <a:solidFill>
                  <a:schemeClr val="tx1"/>
                </a:solidFill>
                <a:effectLst/>
                <a:latin typeface="+mn-lt"/>
                <a:ea typeface="+mn-ea"/>
                <a:cs typeface="+mn-cs"/>
              </a:rPr>
              <a:t>43 </a:t>
            </a:r>
            <a:r>
              <a:rPr lang="zh-CN" altLang="en-US" sz="1200" b="0" i="0" kern="1200" dirty="0">
                <a:solidFill>
                  <a:schemeClr val="tx1"/>
                </a:solidFill>
                <a:effectLst/>
                <a:latin typeface="+mn-lt"/>
                <a:ea typeface="+mn-ea"/>
                <a:cs typeface="+mn-cs"/>
              </a:rPr>
              <a:t>种蛋白质中预测出了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种蛋白质的结构。而同组比赛中获得第二名的参赛者仅准确预测出了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种。</a:t>
            </a:r>
          </a:p>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19</a:t>
            </a:fld>
            <a:endParaRPr lang="zh-CN" altLang="en-US"/>
          </a:p>
        </p:txBody>
      </p:sp>
    </p:spTree>
    <p:extLst>
      <p:ext uri="{BB962C8B-B14F-4D97-AF65-F5344CB8AC3E}">
        <p14:creationId xmlns:p14="http://schemas.microsoft.com/office/powerpoint/2010/main" val="160090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https://mp.weixin.qq.com/s/EJWSoEhz-6IfK_wbMnab9w</a:t>
            </a:r>
          </a:p>
          <a:p>
            <a:r>
              <a:rPr lang="zh-CN" altLang="en-US" dirty="0"/>
              <a:t>结构</a:t>
            </a:r>
            <a:endParaRPr lang="en-US" altLang="zh-CN" dirty="0"/>
          </a:p>
          <a:p>
            <a:r>
              <a:rPr lang="en-US" altLang="zh-CN" dirty="0"/>
              <a:t>https://www.nature.com/articles/s41467-018-06972-x</a:t>
            </a:r>
          </a:p>
          <a:p>
            <a:r>
              <a:rPr lang="zh-CN" altLang="en-US" dirty="0"/>
              <a:t>功能</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1285989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2</a:t>
            </a:fld>
            <a:endParaRPr lang="zh-CN" altLang="en-US"/>
          </a:p>
        </p:txBody>
      </p:sp>
    </p:spTree>
    <p:extLst>
      <p:ext uri="{BB962C8B-B14F-4D97-AF65-F5344CB8AC3E}">
        <p14:creationId xmlns:p14="http://schemas.microsoft.com/office/powerpoint/2010/main" val="409879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用机器学习预测基因组修复结果的方法，实现了精准的无模板</a:t>
            </a:r>
            <a:r>
              <a:rPr lang="en-US" altLang="zh-CN" sz="1200" b="0" i="0" kern="1200" dirty="0">
                <a:solidFill>
                  <a:schemeClr val="tx1"/>
                </a:solidFill>
                <a:effectLst/>
                <a:latin typeface="+mn-lt"/>
                <a:ea typeface="+mn-ea"/>
                <a:cs typeface="+mn-cs"/>
              </a:rPr>
              <a:t>Cas9</a:t>
            </a:r>
            <a:r>
              <a:rPr lang="zh-CN" altLang="en-US" sz="1200" b="0" i="0" kern="1200" dirty="0">
                <a:solidFill>
                  <a:schemeClr val="tx1"/>
                </a:solidFill>
                <a:effectLst/>
                <a:latin typeface="+mn-lt"/>
                <a:ea typeface="+mn-ea"/>
                <a:cs typeface="+mn-cs"/>
              </a:rPr>
              <a:t>编辑。作者用一个含有近</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Cas9</a:t>
            </a:r>
            <a:r>
              <a:rPr lang="zh-CN" altLang="en-US" sz="1200" b="0" i="0" kern="1200" dirty="0">
                <a:solidFill>
                  <a:schemeClr val="tx1"/>
                </a:solidFill>
                <a:effectLst/>
                <a:latin typeface="+mn-lt"/>
                <a:ea typeface="+mn-ea"/>
                <a:cs typeface="+mn-cs"/>
              </a:rPr>
              <a:t>向导</a:t>
            </a:r>
            <a:r>
              <a:rPr lang="en-US" altLang="zh-CN" sz="1200" b="0" i="0" kern="1200" dirty="0">
                <a:solidFill>
                  <a:schemeClr val="tx1"/>
                </a:solidFill>
                <a:effectLst/>
                <a:latin typeface="+mn-lt"/>
                <a:ea typeface="+mn-ea"/>
                <a:cs typeface="+mn-cs"/>
              </a:rPr>
              <a:t>RNA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gRNA</a:t>
            </a:r>
            <a:r>
              <a:rPr lang="zh-CN" altLang="en-US" sz="1200" b="0" i="0" kern="1200" dirty="0">
                <a:solidFill>
                  <a:schemeClr val="tx1"/>
                </a:solidFill>
                <a:effectLst/>
                <a:latin typeface="+mn-lt"/>
                <a:ea typeface="+mn-ea"/>
                <a:cs typeface="+mn-cs"/>
              </a:rPr>
              <a:t>）和人体</a:t>
            </a:r>
            <a:r>
              <a:rPr lang="en-US" altLang="zh-CN" sz="1200" b="0" i="0" kern="1200" dirty="0">
                <a:solidFill>
                  <a:schemeClr val="tx1"/>
                </a:solidFill>
                <a:effectLst/>
                <a:latin typeface="+mn-lt"/>
                <a:ea typeface="+mn-ea"/>
                <a:cs typeface="+mn-cs"/>
              </a:rPr>
              <a:t>DNA</a:t>
            </a:r>
            <a:r>
              <a:rPr lang="zh-CN" altLang="en-US" sz="1200" b="0" i="0" kern="1200" dirty="0">
                <a:solidFill>
                  <a:schemeClr val="tx1"/>
                </a:solidFill>
                <a:effectLst/>
                <a:latin typeface="+mn-lt"/>
                <a:ea typeface="+mn-ea"/>
                <a:cs typeface="+mn-cs"/>
              </a:rPr>
              <a:t>靶点的数据库，训练了一个名为“</a:t>
            </a:r>
            <a:r>
              <a:rPr lang="en-US" altLang="zh-CN" sz="1200" b="0" i="0" kern="1200" dirty="0" err="1">
                <a:solidFill>
                  <a:schemeClr val="tx1"/>
                </a:solidFill>
                <a:effectLst/>
                <a:latin typeface="+mn-lt"/>
                <a:ea typeface="+mn-ea"/>
                <a:cs typeface="+mn-cs"/>
              </a:rPr>
              <a:t>inDelphi</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的机器学习模型</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Shen, M.W., </a:t>
            </a:r>
            <a:r>
              <a:rPr lang="en-US" altLang="zh-CN" dirty="0" err="1">
                <a:effectLst/>
              </a:rPr>
              <a:t>Arbab</a:t>
            </a:r>
            <a:r>
              <a:rPr lang="en-US" altLang="zh-CN" dirty="0">
                <a:effectLst/>
              </a:rPr>
              <a:t>, M., Hsu, J.Y., </a:t>
            </a:r>
            <a:r>
              <a:rPr lang="en-US" altLang="zh-CN" dirty="0" err="1">
                <a:effectLst/>
              </a:rPr>
              <a:t>Worstell</a:t>
            </a:r>
            <a:r>
              <a:rPr lang="en-US" altLang="zh-CN" dirty="0">
                <a:effectLst/>
              </a:rPr>
              <a:t>, D., Culbertson, S.J., </a:t>
            </a:r>
            <a:r>
              <a:rPr lang="en-US" altLang="zh-CN" dirty="0" err="1">
                <a:effectLst/>
              </a:rPr>
              <a:t>Krabbe</a:t>
            </a:r>
            <a:r>
              <a:rPr lang="en-US" altLang="zh-CN" dirty="0">
                <a:effectLst/>
              </a:rPr>
              <a:t>, O., </a:t>
            </a:r>
            <a:r>
              <a:rPr lang="en-US" altLang="zh-CN" dirty="0" err="1">
                <a:effectLst/>
              </a:rPr>
              <a:t>Cassa</a:t>
            </a:r>
            <a:r>
              <a:rPr lang="en-US" altLang="zh-CN" dirty="0">
                <a:effectLst/>
              </a:rPr>
              <a:t>, C.A., Liu, D.R., Gifford, D.K., and Sherwood, R.I. (2018). Predictable and precise template-free CRISPR editing of pathogenic variants. Nature 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t>用机器学习来预测基因组修复结果</a:t>
            </a: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t>研究者使用</a:t>
            </a:r>
            <a:r>
              <a:rPr lang="en-US" altLang="zh-CN" sz="1400" b="1" dirty="0" err="1"/>
              <a:t>inDelphi</a:t>
            </a:r>
            <a:r>
              <a:rPr lang="zh-CN" altLang="en-US" sz="1400" b="1" dirty="0"/>
              <a:t>来识别以前未被充分认识的一类疾病相关突变</a:t>
            </a:r>
            <a:endParaRPr lang="zh-CN" alt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t>inDelphi</a:t>
            </a:r>
            <a:r>
              <a:rPr lang="zh-CN" altLang="en-US" sz="1400" b="1" dirty="0"/>
              <a:t>还能利用无模板</a:t>
            </a:r>
            <a:r>
              <a:rPr lang="en-US" altLang="zh-CN" sz="1400" b="1" dirty="0"/>
              <a:t>Cas9</a:t>
            </a:r>
            <a:r>
              <a:rPr lang="zh-CN" altLang="en-US" sz="1400" b="1" dirty="0"/>
              <a:t>编辑识别并预测出合适的致病基因变异靶标，包括一些曾被认为无法用该方法找到的靶标。</a:t>
            </a:r>
            <a:endParaRPr lang="zh-CN" alt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t>这一研究结果建立了一种实现精准、无模板基因组编辑的方法。</a:t>
            </a:r>
            <a:endParaRPr lang="zh-CN" alt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p>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21</a:t>
            </a:fld>
            <a:endParaRPr lang="zh-CN" altLang="en-US"/>
          </a:p>
        </p:txBody>
      </p:sp>
    </p:spTree>
    <p:extLst>
      <p:ext uri="{BB962C8B-B14F-4D97-AF65-F5344CB8AC3E}">
        <p14:creationId xmlns:p14="http://schemas.microsoft.com/office/powerpoint/2010/main" val="356936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谷歌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诊病新进展 转移性乳腺癌检测准确率达</a:t>
            </a:r>
            <a:r>
              <a:rPr lang="en-US" altLang="zh-CN" sz="1200" b="0" i="0" kern="1200" dirty="0">
                <a:solidFill>
                  <a:schemeClr val="tx1"/>
                </a:solidFill>
                <a:effectLst/>
                <a:latin typeface="+mn-lt"/>
                <a:ea typeface="+mn-ea"/>
                <a:cs typeface="+mn-cs"/>
              </a:rPr>
              <a:t>99%</a:t>
            </a:r>
            <a:endParaRPr kumimoji="1" lang="en-US" altLang="zh-CN" dirty="0"/>
          </a:p>
          <a:p>
            <a:r>
              <a:rPr kumimoji="1" lang="en-US" altLang="zh-CN" dirty="0"/>
              <a:t>https://mp.weixin.qq.com/s/zKQC6L6uHzWRocgsp2zsAA</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人工智能在乳腺癌领域五大应用</a:t>
            </a:r>
          </a:p>
          <a:p>
            <a:r>
              <a:rPr kumimoji="1" lang="en-US" altLang="zh-CN" dirty="0"/>
              <a:t>https://www.iyiou.com/p/67840</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17366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23</a:t>
            </a:fld>
            <a:endParaRPr lang="zh-CN" altLang="en-US"/>
          </a:p>
        </p:txBody>
      </p:sp>
    </p:spTree>
    <p:extLst>
      <p:ext uri="{BB962C8B-B14F-4D97-AF65-F5344CB8AC3E}">
        <p14:creationId xmlns:p14="http://schemas.microsoft.com/office/powerpoint/2010/main" val="37580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人工智能行业应用价值报告</a:t>
            </a:r>
            <a:r>
              <a:rPr lang="en-US" altLang="zh-CN" sz="1200" b="0" i="0" kern="1200" dirty="0">
                <a:solidFill>
                  <a:schemeClr val="tx1"/>
                </a:solidFill>
                <a:effectLst/>
                <a:latin typeface="+mn-lt"/>
                <a:ea typeface="+mn-ea"/>
                <a:cs typeface="+mn-cs"/>
              </a:rPr>
              <a:t>》</a:t>
            </a:r>
          </a:p>
          <a:p>
            <a:r>
              <a:rPr kumimoji="1" lang="en-US" altLang="zh-CN" dirty="0"/>
              <a:t>https://mp.weixin.qq.com/s/DnpK9u-g73wpAURxmWEKAg</a:t>
            </a:r>
          </a:p>
          <a:p>
            <a:r>
              <a:rPr kumimoji="1" lang="zh-CN" altLang="en-US" dirty="0"/>
              <a:t>热图展示</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9150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25</a:t>
            </a:fld>
            <a:endParaRPr lang="zh-CN" altLang="en-US"/>
          </a:p>
        </p:txBody>
      </p:sp>
    </p:spTree>
    <p:extLst>
      <p:ext uri="{BB962C8B-B14F-4D97-AF65-F5344CB8AC3E}">
        <p14:creationId xmlns:p14="http://schemas.microsoft.com/office/powerpoint/2010/main" val="3200926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26</a:t>
            </a:fld>
            <a:endParaRPr lang="zh-CN" altLang="en-US"/>
          </a:p>
        </p:txBody>
      </p:sp>
    </p:spTree>
    <p:extLst>
      <p:ext uri="{BB962C8B-B14F-4D97-AF65-F5344CB8AC3E}">
        <p14:creationId xmlns:p14="http://schemas.microsoft.com/office/powerpoint/2010/main" val="3128164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sz="1200" dirty="0"/>
              <a:t>1</a:t>
            </a:r>
            <a:r>
              <a:rPr lang="zh-CN" altLang="en-US" sz="1200" dirty="0"/>
              <a:t>）</a:t>
            </a:r>
            <a:r>
              <a:rPr lang="en-US" altLang="zh-CN" sz="1200" dirty="0"/>
              <a:t>AI – </a:t>
            </a:r>
            <a:r>
              <a:rPr lang="zh-CN" altLang="en-US" sz="1200" dirty="0"/>
              <a:t>生物大数据</a:t>
            </a:r>
            <a:endParaRPr lang="en-US" altLang="zh-CN" sz="1200" dirty="0"/>
          </a:p>
          <a:p>
            <a:r>
              <a:rPr lang="en-US" altLang="zh-CN" sz="1200" dirty="0"/>
              <a:t>2</a:t>
            </a:r>
            <a:r>
              <a:rPr lang="zh-CN" altLang="en-US" sz="1200" dirty="0"/>
              <a:t>）</a:t>
            </a:r>
            <a:r>
              <a:rPr lang="en-US" altLang="zh-CN" sz="1200" dirty="0"/>
              <a:t>AI – </a:t>
            </a:r>
            <a:r>
              <a:rPr lang="zh-CN" altLang="en-US" sz="1200" dirty="0"/>
              <a:t>计算生物学</a:t>
            </a:r>
            <a:r>
              <a:rPr lang="en-US" altLang="zh-CN" sz="1200" dirty="0"/>
              <a:t>(</a:t>
            </a:r>
            <a:r>
              <a:rPr lang="zh-CN" altLang="en-US" sz="1200" dirty="0"/>
              <a:t>方法学</a:t>
            </a:r>
            <a:r>
              <a:rPr lang="en-US" altLang="zh-CN" sz="1200" dirty="0"/>
              <a:t>)</a:t>
            </a:r>
          </a:p>
          <a:p>
            <a:r>
              <a:rPr lang="en-US" altLang="zh-CN" sz="1200" dirty="0"/>
              <a:t>3</a:t>
            </a:r>
            <a:r>
              <a:rPr lang="zh-CN" altLang="en-US" sz="1200" dirty="0"/>
              <a:t>）</a:t>
            </a:r>
            <a:r>
              <a:rPr lang="en-US" altLang="zh-CN" sz="1200" dirty="0"/>
              <a:t>AI – </a:t>
            </a:r>
            <a:r>
              <a:rPr lang="zh-CN" altLang="en-US" sz="1200" dirty="0"/>
              <a:t>合成生物学</a:t>
            </a:r>
            <a:r>
              <a:rPr lang="en-US" altLang="zh-CN" sz="1200" dirty="0"/>
              <a:t>(</a:t>
            </a:r>
            <a:r>
              <a:rPr lang="zh-CN" altLang="en-US" sz="1200" dirty="0"/>
              <a:t>合成生物过程模拟仿真，软件开发，功能元件设计和验证</a:t>
            </a:r>
            <a:r>
              <a:rPr lang="en-US" altLang="zh-CN" sz="1200" dirty="0"/>
              <a:t>)</a:t>
            </a:r>
          </a:p>
          <a:p>
            <a:r>
              <a:rPr lang="en-US" altLang="zh-CN" sz="1200" dirty="0"/>
              <a:t>4</a:t>
            </a:r>
            <a:r>
              <a:rPr lang="zh-CN" altLang="en-US" sz="1200" dirty="0"/>
              <a:t>）</a:t>
            </a:r>
            <a:r>
              <a:rPr lang="en-US" altLang="zh-CN" sz="1200" dirty="0"/>
              <a:t>AI – </a:t>
            </a:r>
            <a:r>
              <a:rPr lang="zh-CN" altLang="en-US" sz="1200" dirty="0"/>
              <a:t>生物识别</a:t>
            </a:r>
            <a:r>
              <a:rPr lang="en-US" altLang="zh-CN" sz="1200" dirty="0"/>
              <a:t>(</a:t>
            </a:r>
            <a:r>
              <a:rPr lang="zh-CN" altLang="en-US" sz="1200" dirty="0"/>
              <a:t>多模态识别，族群</a:t>
            </a:r>
            <a:r>
              <a:rPr lang="en-US" altLang="zh-CN" sz="1200" dirty="0"/>
              <a:t>DNA</a:t>
            </a:r>
            <a:r>
              <a:rPr lang="zh-CN" altLang="en-US" sz="1200" dirty="0"/>
              <a:t>标志物筛选及身份特征识别，疾病易感</a:t>
            </a:r>
            <a:r>
              <a:rPr lang="en-US" altLang="zh-CN" sz="1200" dirty="0"/>
              <a:t>)</a:t>
            </a:r>
          </a:p>
          <a:p>
            <a:r>
              <a:rPr lang="en-US" altLang="zh-CN" sz="1200" dirty="0"/>
              <a:t>5</a:t>
            </a:r>
            <a:r>
              <a:rPr lang="zh-CN" altLang="en-US" sz="1200" dirty="0"/>
              <a:t>）</a:t>
            </a:r>
            <a:r>
              <a:rPr lang="en-US" altLang="zh-CN" sz="1200" dirty="0"/>
              <a:t>AI – </a:t>
            </a:r>
            <a:r>
              <a:rPr lang="zh-CN" altLang="en-US" sz="1200" dirty="0"/>
              <a:t>基因组学</a:t>
            </a:r>
            <a:r>
              <a:rPr lang="en-US" altLang="zh-CN" sz="1200" dirty="0"/>
              <a:t>(</a:t>
            </a:r>
            <a:r>
              <a:rPr lang="zh-CN" altLang="en-US" sz="1200" dirty="0"/>
              <a:t>生物信息，基因辞典，</a:t>
            </a:r>
            <a:r>
              <a:rPr lang="en-US" altLang="zh-CN" sz="1200" dirty="0"/>
              <a:t>DNA</a:t>
            </a:r>
            <a:r>
              <a:rPr lang="zh-CN" altLang="en-US" sz="1200" dirty="0"/>
              <a:t>存储与编码</a:t>
            </a:r>
            <a:r>
              <a:rPr lang="en-US" altLang="zh-CN" sz="1200" dirty="0"/>
              <a:t>)</a:t>
            </a:r>
          </a:p>
          <a:p>
            <a:r>
              <a:rPr lang="en-US" altLang="zh-CN" sz="1200" dirty="0"/>
              <a:t>6</a:t>
            </a:r>
            <a:r>
              <a:rPr lang="zh-CN" altLang="en-US" sz="1200" dirty="0"/>
              <a:t>）</a:t>
            </a:r>
            <a:r>
              <a:rPr lang="en-US" altLang="zh-CN" sz="1200" dirty="0"/>
              <a:t>AI – </a:t>
            </a:r>
            <a:r>
              <a:rPr lang="zh-CN" altLang="en-US" sz="1200" dirty="0"/>
              <a:t>药物设计</a:t>
            </a:r>
            <a:r>
              <a:rPr lang="en-US" altLang="zh-CN" sz="1200" dirty="0"/>
              <a:t>(</a:t>
            </a:r>
            <a:r>
              <a:rPr lang="zh-CN" altLang="en-US" sz="1200" dirty="0"/>
              <a:t>小分子，</a:t>
            </a:r>
            <a:r>
              <a:rPr lang="en-US" altLang="zh-CN" sz="1200" dirty="0" err="1"/>
              <a:t>cripr</a:t>
            </a:r>
            <a:r>
              <a:rPr lang="zh-CN" altLang="en-US" sz="1200" dirty="0"/>
              <a:t>，寡核苷酸，抗体</a:t>
            </a:r>
            <a:r>
              <a:rPr lang="en-US" altLang="zh-CN" sz="1200" dirty="0"/>
              <a:t>) </a:t>
            </a:r>
            <a:r>
              <a:rPr lang="zh-CN" altLang="en-US" sz="1200" dirty="0"/>
              <a:t>结构</a:t>
            </a:r>
            <a:endParaRPr lang="en-US" altLang="zh-CN" sz="1200" dirty="0"/>
          </a:p>
          <a:p>
            <a:r>
              <a:rPr lang="en-US" altLang="zh-CN" sz="1200" dirty="0"/>
              <a:t>7</a:t>
            </a:r>
            <a:r>
              <a:rPr lang="zh-CN" altLang="en-US" sz="1200" dirty="0"/>
              <a:t>）</a:t>
            </a:r>
            <a:r>
              <a:rPr lang="en-US" altLang="zh-CN" sz="1200" dirty="0"/>
              <a:t>AI – </a:t>
            </a:r>
            <a:r>
              <a:rPr lang="zh-CN" altLang="en-US" sz="1200" dirty="0"/>
              <a:t>脑科</a:t>
            </a:r>
            <a:r>
              <a:rPr lang="en-US" altLang="zh-CN" sz="1200" dirty="0"/>
              <a:t>(</a:t>
            </a:r>
            <a:r>
              <a:rPr lang="zh-CN" altLang="en-US" sz="1200" dirty="0"/>
              <a:t>三所</a:t>
            </a:r>
            <a:r>
              <a:rPr lang="en-US" altLang="zh-CN" sz="1200" dirty="0"/>
              <a:t>)</a:t>
            </a:r>
          </a:p>
          <a:p>
            <a:r>
              <a:rPr lang="en-US" altLang="zh-CN" sz="1200" dirty="0"/>
              <a:t>8</a:t>
            </a:r>
            <a:r>
              <a:rPr lang="zh-CN" altLang="en-US" sz="1200" dirty="0"/>
              <a:t>）</a:t>
            </a:r>
            <a:r>
              <a:rPr lang="en-US" altLang="zh-CN" sz="1200" dirty="0"/>
              <a:t>AI – </a:t>
            </a:r>
            <a:r>
              <a:rPr lang="zh-CN" altLang="en-US" sz="1200" dirty="0"/>
              <a:t>机器人</a:t>
            </a:r>
            <a:r>
              <a:rPr lang="en-US" altLang="zh-CN" sz="1200" dirty="0"/>
              <a:t>(</a:t>
            </a:r>
            <a:r>
              <a:rPr lang="zh-CN" altLang="en-US" sz="1200" dirty="0"/>
              <a:t>医疗器械</a:t>
            </a:r>
            <a:r>
              <a:rPr lang="en-US" altLang="zh-CN" sz="1200" dirty="0"/>
              <a:t>)</a:t>
            </a:r>
          </a:p>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27</a:t>
            </a:fld>
            <a:endParaRPr lang="zh-CN" altLang="en-US"/>
          </a:p>
        </p:txBody>
      </p:sp>
    </p:spTree>
    <p:extLst>
      <p:ext uri="{BB962C8B-B14F-4D97-AF65-F5344CB8AC3E}">
        <p14:creationId xmlns:p14="http://schemas.microsoft.com/office/powerpoint/2010/main" val="257402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en-US" altLang="zh-CN" dirty="0"/>
              <a:t>https://en.wikipedia.org/wiki/Computational_biology</a:t>
            </a:r>
          </a:p>
          <a:p>
            <a:endParaRPr lang="en-US" altLang="zh-CN" dirty="0"/>
          </a:p>
          <a:p>
            <a:r>
              <a:rPr lang="zh-CN" altLang="en-US" dirty="0"/>
              <a:t>画一张图表</a:t>
            </a:r>
            <a:endParaRPr lang="en-US" altLang="zh-CN" dirty="0"/>
          </a:p>
          <a:p>
            <a:r>
              <a:rPr lang="zh-CN" altLang="en-US" dirty="0"/>
              <a:t>计算生物学居中 周围对应各个学科交叉</a:t>
            </a:r>
            <a:r>
              <a:rPr lang="en-US" altLang="zh-CN" dirty="0"/>
              <a:t>(</a:t>
            </a:r>
            <a:r>
              <a:rPr lang="zh-CN" altLang="en-US" dirty="0"/>
              <a:t>将人工智能的几个流派还有数学建模、其他学科融入图表</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3658753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dirty="0"/>
              <a:t>人工智能生物学 目前没有明确的概念 是我们抢占战略高地的大好时机；</a:t>
            </a:r>
            <a:endParaRPr lang="en-US" altLang="zh-CN" dirty="0"/>
          </a:p>
          <a:p>
            <a:r>
              <a:rPr lang="zh-CN" altLang="en-US" dirty="0"/>
              <a:t>生物学产生的海量数据，是人工智能技术的绝佳粮食；</a:t>
            </a:r>
            <a:endParaRPr lang="en-US" altLang="zh-CN" dirty="0"/>
          </a:p>
          <a:p>
            <a:r>
              <a:rPr lang="zh-CN" altLang="en-US" dirty="0"/>
              <a:t>人工智能技术，在于快速、准确，能够大大提高生物研究的效率，降低成本。（尤其是传染病控制等方面，时间就是生命）</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47577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lang="zh-CN" altLang="en-US" dirty="0"/>
              <a:t>人工智能生物学 目前没有明确的概念 是我们抢占战略高地的大好时机；</a:t>
            </a:r>
            <a:endParaRPr lang="en-US" altLang="zh-CN" dirty="0"/>
          </a:p>
          <a:p>
            <a:r>
              <a:rPr lang="zh-CN" altLang="en-US" dirty="0"/>
              <a:t>生物学产生的海量数据，是人工智能技术的绝佳粮食；</a:t>
            </a:r>
            <a:endParaRPr lang="en-US" altLang="zh-CN" dirty="0"/>
          </a:p>
          <a:p>
            <a:r>
              <a:rPr lang="zh-CN" altLang="en-US" dirty="0"/>
              <a:t>人工智能技术，在于快速、准确，能够大大提高生物研究的效率，降低成本。（尤其是传染病控制等方面，时间就是生命）</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97232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3</a:t>
            </a:fld>
            <a:endParaRPr lang="zh-CN" altLang="en-US"/>
          </a:p>
        </p:txBody>
      </p:sp>
    </p:spTree>
    <p:extLst>
      <p:ext uri="{BB962C8B-B14F-4D97-AF65-F5344CB8AC3E}">
        <p14:creationId xmlns:p14="http://schemas.microsoft.com/office/powerpoint/2010/main" val="1378874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A1B50B-FF52-441F-B3BE-6C55C8C1875D}" type="slidenum">
              <a:rPr lang="zh-CN" altLang="en-US" smtClean="0"/>
              <a:t>36</a:t>
            </a:fld>
            <a:endParaRPr lang="zh-CN" altLang="en-US"/>
          </a:p>
        </p:txBody>
      </p:sp>
    </p:spTree>
    <p:extLst>
      <p:ext uri="{BB962C8B-B14F-4D97-AF65-F5344CB8AC3E}">
        <p14:creationId xmlns:p14="http://schemas.microsoft.com/office/powerpoint/2010/main" val="282404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习近平：推动我国新一代人工智能健康发展</a:t>
            </a:r>
          </a:p>
          <a:p>
            <a:r>
              <a:rPr kumimoji="1" lang="en-US" altLang="zh-CN" dirty="0"/>
              <a:t>https://mp.weixin.qq.com/s/Ji0DaxB2BNDoxzRgJcPSLQ</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702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5</a:t>
            </a:fld>
            <a:endParaRPr lang="zh-CN" altLang="en-US"/>
          </a:p>
        </p:txBody>
      </p:sp>
    </p:spTree>
    <p:extLst>
      <p:ext uri="{BB962C8B-B14F-4D97-AF65-F5344CB8AC3E}">
        <p14:creationId xmlns:p14="http://schemas.microsoft.com/office/powerpoint/2010/main" val="6752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kumimoji="1" lang="zh-CN" altLang="en-US" dirty="0"/>
              <a:t>人工智能四个国家队：</a:t>
            </a:r>
            <a:endParaRPr kumimoji="1" lang="en-US" altLang="zh-CN" dirty="0"/>
          </a:p>
          <a:p>
            <a:r>
              <a:rPr kumimoji="1" lang="en-US" altLang="zh-CN" dirty="0"/>
              <a:t>1</a:t>
            </a:r>
            <a:r>
              <a:rPr kumimoji="1" lang="zh-CN" altLang="en-US" dirty="0"/>
              <a:t>、阿里城市大脑，通过连入交通网络和摄像头信号系统，实时判断流量，决定红绿灯切换时间，有效解决杭州市拥堵问题，通行效率提高</a:t>
            </a:r>
            <a:r>
              <a:rPr kumimoji="1" lang="en-US" altLang="zh-CN" dirty="0"/>
              <a:t>30%</a:t>
            </a:r>
            <a:r>
              <a:rPr kumimoji="1" lang="zh-CN" altLang="en-US" dirty="0"/>
              <a:t>以上。</a:t>
            </a:r>
            <a:endParaRPr kumimoji="1" lang="en-US" altLang="zh-CN" dirty="0"/>
          </a:p>
          <a:p>
            <a:r>
              <a:rPr kumimoji="1" lang="en-US" altLang="zh-CN" dirty="0"/>
              <a:t>2</a:t>
            </a:r>
            <a:r>
              <a:rPr kumimoji="1" lang="zh-CN" altLang="en-US" dirty="0"/>
              <a:t>、百度无人车已经量产</a:t>
            </a:r>
            <a:r>
              <a:rPr kumimoji="1" lang="en-US" altLang="zh-CN" dirty="0"/>
              <a:t>100</a:t>
            </a:r>
            <a:r>
              <a:rPr kumimoji="1" lang="zh-CN" altLang="en-US" dirty="0"/>
              <a:t>辆，阿怀龙号巴士开始上路测试，无人系统的产业化尝试。</a:t>
            </a:r>
            <a:endParaRPr kumimoji="1" lang="en-US" altLang="zh-CN" dirty="0"/>
          </a:p>
          <a:p>
            <a:r>
              <a:rPr kumimoji="1" lang="en-US" altLang="zh-CN" dirty="0"/>
              <a:t>3</a:t>
            </a:r>
            <a:r>
              <a:rPr kumimoji="1" lang="zh-CN" altLang="en-US" dirty="0"/>
              <a:t>、腾讯与医院合作，推出医疗影像智能诊断，帮助提高医院工作效率。</a:t>
            </a:r>
            <a:endParaRPr kumimoji="1" lang="en-US" altLang="zh-CN" dirty="0"/>
          </a:p>
          <a:p>
            <a:r>
              <a:rPr kumimoji="1" lang="en-US" altLang="zh-CN" dirty="0"/>
              <a:t>4</a:t>
            </a:r>
            <a:r>
              <a:rPr kumimoji="1" lang="zh-CN" altLang="en-US" dirty="0"/>
              <a:t>、科大讯飞智能语音，实现类似人类的对话和翻译功能。</a:t>
            </a:r>
            <a:endParaRPr kumimoji="1" lang="en-US" altLang="zh-CN" dirty="0"/>
          </a:p>
          <a:p>
            <a:r>
              <a:rPr kumimoji="1" lang="en-US" altLang="zh-CN" dirty="0"/>
              <a:t>https://mp.weixin.qq.com/s/ASlLm7vcnu47nHaGZn4EQg?</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441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r>
              <a:rPr kumimoji="1" lang="en-US" altLang="zh-CN" dirty="0"/>
              <a:t>https://</a:t>
            </a:r>
            <a:r>
              <a:rPr kumimoji="1" lang="en-US" altLang="zh-CN" dirty="0" err="1"/>
              <a:t>mp.weixin.qq.com</a:t>
            </a:r>
            <a:r>
              <a:rPr kumimoji="1" lang="en-US" altLang="zh-CN" dirty="0"/>
              <a:t>/s/8tMIg6MXEiektZy7gE9bew</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59448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8</a:t>
            </a:fld>
            <a:endParaRPr lang="zh-CN" altLang="en-US"/>
          </a:p>
        </p:txBody>
      </p:sp>
    </p:spTree>
    <p:extLst>
      <p:ext uri="{BB962C8B-B14F-4D97-AF65-F5344CB8AC3E}">
        <p14:creationId xmlns:p14="http://schemas.microsoft.com/office/powerpoint/2010/main" val="281489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2275" y="1241425"/>
            <a:ext cx="5953125" cy="3349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A1B50B-FF52-441F-B3BE-6C55C8C1875D}" type="slidenum">
              <a:rPr lang="zh-CN" altLang="en-US" smtClean="0"/>
              <a:t>9</a:t>
            </a:fld>
            <a:endParaRPr lang="zh-CN" altLang="en-US"/>
          </a:p>
        </p:txBody>
      </p:sp>
    </p:spTree>
    <p:extLst>
      <p:ext uri="{BB962C8B-B14F-4D97-AF65-F5344CB8AC3E}">
        <p14:creationId xmlns:p14="http://schemas.microsoft.com/office/powerpoint/2010/main" val="3040766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10" name="箭头: 五边形 11227">
            <a:extLst>
              <a:ext uri="{FF2B5EF4-FFF2-40B4-BE49-F238E27FC236}">
                <a16:creationId xmlns:a16="http://schemas.microsoft.com/office/drawing/2014/main" id="{B5A6BD59-0D46-45CD-8FFA-975209147A48}"/>
              </a:ext>
            </a:extLst>
          </p:cNvPr>
          <p:cNvSpPr/>
          <p:nvPr userDrawn="1"/>
        </p:nvSpPr>
        <p:spPr>
          <a:xfrm>
            <a:off x="0" y="2196445"/>
            <a:ext cx="12192000" cy="2465110"/>
          </a:xfrm>
          <a:prstGeom prst="rect">
            <a:avLst/>
          </a:prstGeom>
          <a:blipFill>
            <a:blip r:embed="rId2">
              <a:grayscl/>
            </a:blip>
            <a:srcRect/>
            <a:stretch>
              <a:fillRect t="-321082" b="-3210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矩形 26">
            <a:extLst>
              <a:ext uri="{FF2B5EF4-FFF2-40B4-BE49-F238E27FC236}">
                <a16:creationId xmlns:a16="http://schemas.microsoft.com/office/drawing/2014/main" id="{A5666060-573D-4537-B580-D0ED44E05336}"/>
              </a:ext>
            </a:extLst>
          </p:cNvPr>
          <p:cNvSpPr/>
          <p:nvPr userDrawn="1"/>
        </p:nvSpPr>
        <p:spPr>
          <a:xfrm>
            <a:off x="0" y="2196445"/>
            <a:ext cx="12192000" cy="246511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801" name="副标题 2"/>
          <p:cNvSpPr>
            <a:spLocks noGrp="1"/>
          </p:cNvSpPr>
          <p:nvPr userDrawn="1">
            <p:ph type="subTitle" idx="1" hasCustomPrompt="1"/>
          </p:nvPr>
        </p:nvSpPr>
        <p:spPr>
          <a:xfrm>
            <a:off x="687348" y="3901350"/>
            <a:ext cx="5027657" cy="558799"/>
          </a:xfrm>
        </p:spPr>
        <p:txBody>
          <a:bodyPr anchor="ctr">
            <a:normAutofit/>
          </a:bodyPr>
          <a:lstStyle>
            <a:lvl1pPr marL="0" marR="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defRPr>
            </a:lvl1pPr>
            <a:lvl2pPr marL="457155" indent="0" algn="ctr">
              <a:buNone/>
              <a:defRPr sz="2000"/>
            </a:lvl2pPr>
            <a:lvl3pPr marL="914309" indent="0" algn="ctr">
              <a:buNone/>
              <a:defRPr sz="18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pPr marL="0" marR="0" lvl="0" indent="0" algn="l" defTabSz="914309"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87348" y="2757886"/>
            <a:ext cx="5027657" cy="1084578"/>
          </a:xfrm>
        </p:spPr>
        <p:txBody>
          <a:bodyPr anchor="ctr">
            <a:normAutofit/>
          </a:bodyPr>
          <a:lstStyle>
            <a:lvl1pPr algn="l">
              <a:defRPr sz="4000">
                <a:solidFill>
                  <a:schemeClr val="bg1"/>
                </a:solidFill>
              </a:defRPr>
            </a:lvl1pPr>
          </a:lstStyle>
          <a:p>
            <a:r>
              <a:rPr lang="en-US" altLang="zh-CN"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87346" y="4793435"/>
            <a:ext cx="5027657" cy="248371"/>
          </a:xfrm>
        </p:spPr>
        <p:txBody>
          <a:bodyPr anchor="ctr">
            <a:noAutofit/>
          </a:bodyPr>
          <a:lstStyle>
            <a:lvl1pPr marL="0" indent="0" algn="l">
              <a:buNone/>
              <a:defRPr sz="1500" b="0">
                <a:solidFill>
                  <a:schemeClr val="tx1"/>
                </a:solidFill>
              </a:defRPr>
            </a:lvl1pPr>
            <a:lvl2pPr marL="457155" indent="0">
              <a:buNone/>
              <a:defRPr/>
            </a:lvl2pPr>
            <a:lvl3pPr marL="914308" indent="0">
              <a:buNone/>
              <a:defRPr/>
            </a:lvl3pPr>
            <a:lvl4pPr marL="1371462" indent="0">
              <a:buNone/>
              <a:defRPr/>
            </a:lvl4pPr>
            <a:lvl5pPr marL="1828618"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87346" y="5100690"/>
            <a:ext cx="5027657" cy="248371"/>
          </a:xfrm>
        </p:spPr>
        <p:txBody>
          <a:bodyPr anchor="ctr">
            <a:noAutofit/>
          </a:bodyPr>
          <a:lstStyle>
            <a:lvl1pPr marL="0" indent="0" algn="l">
              <a:buNone/>
              <a:defRPr sz="1500" b="0">
                <a:solidFill>
                  <a:schemeClr val="tx1"/>
                </a:solidFill>
              </a:defRPr>
            </a:lvl1pPr>
            <a:lvl2pPr marL="457155" indent="0">
              <a:buNone/>
              <a:defRPr/>
            </a:lvl2pPr>
            <a:lvl3pPr marL="914308" indent="0">
              <a:buNone/>
              <a:defRPr/>
            </a:lvl3pPr>
            <a:lvl4pPr marL="1371462" indent="0">
              <a:buNone/>
              <a:defRPr/>
            </a:lvl4pPr>
            <a:lvl5pPr marL="1828618" indent="0">
              <a:buNone/>
              <a:defRPr/>
            </a:lvl5pPr>
          </a:lstStyle>
          <a:p>
            <a:pPr lvl="0"/>
            <a:r>
              <a:rPr lang="en-US" altLang="zh-CN" dirty="0"/>
              <a:t>Date</a:t>
            </a:r>
            <a:endParaRPr lang="zh-CN" altLang="en-US" dirty="0"/>
          </a:p>
        </p:txBody>
      </p:sp>
      <p:grpSp>
        <p:nvGrpSpPr>
          <p:cNvPr id="31" name="组合 30">
            <a:extLst>
              <a:ext uri="{FF2B5EF4-FFF2-40B4-BE49-F238E27FC236}">
                <a16:creationId xmlns:a16="http://schemas.microsoft.com/office/drawing/2014/main" id="{44920E3B-5FE9-4278-BC43-6EE8367F52BB}"/>
              </a:ext>
            </a:extLst>
          </p:cNvPr>
          <p:cNvGrpSpPr/>
          <p:nvPr userDrawn="1"/>
        </p:nvGrpSpPr>
        <p:grpSpPr>
          <a:xfrm>
            <a:off x="5368359" y="1864517"/>
            <a:ext cx="6183084" cy="5191258"/>
            <a:chOff x="5109029" y="1289957"/>
            <a:chExt cx="6183084" cy="5191258"/>
          </a:xfrm>
        </p:grpSpPr>
        <p:pic>
          <p:nvPicPr>
            <p:cNvPr id="25" name="图片 24">
              <a:extLst>
                <a:ext uri="{FF2B5EF4-FFF2-40B4-BE49-F238E27FC236}">
                  <a16:creationId xmlns:a16="http://schemas.microsoft.com/office/drawing/2014/main" id="{E58B8CDE-68D2-47BD-984B-0CC03E2188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09029" y="1289957"/>
              <a:ext cx="6183084" cy="5191258"/>
            </a:xfrm>
            <a:prstGeom prst="rect">
              <a:avLst/>
            </a:prstGeom>
          </p:spPr>
        </p:pic>
        <p:sp>
          <p:nvSpPr>
            <p:cNvPr id="30" name="矩形 29">
              <a:extLst>
                <a:ext uri="{FF2B5EF4-FFF2-40B4-BE49-F238E27FC236}">
                  <a16:creationId xmlns:a16="http://schemas.microsoft.com/office/drawing/2014/main" id="{C661CF5C-06B1-4755-A6BA-CDC7EC999EC5}"/>
                </a:ext>
              </a:extLst>
            </p:cNvPr>
            <p:cNvSpPr/>
            <p:nvPr userDrawn="1"/>
          </p:nvSpPr>
          <p:spPr>
            <a:xfrm>
              <a:off x="6464301" y="1555750"/>
              <a:ext cx="4562474" cy="2508250"/>
            </a:xfrm>
            <a:prstGeom prst="rect">
              <a:avLst/>
            </a:prstGeom>
            <a:blipFill>
              <a:blip r:embed="rId4"/>
              <a:stretch>
                <a:fillRect t="-9989" b="-98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extLst>
      <p:ext uri="{BB962C8B-B14F-4D97-AF65-F5344CB8AC3E}">
        <p14:creationId xmlns:p14="http://schemas.microsoft.com/office/powerpoint/2010/main" val="80782831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2018/12/7</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885782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pPr/>
              <a:t>2018/12/7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08271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44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188376A-DB3C-423D-A836-AD1DF42BAB31}"/>
              </a:ext>
            </a:extLst>
          </p:cNvPr>
          <p:cNvGrpSpPr/>
          <p:nvPr userDrawn="1"/>
        </p:nvGrpSpPr>
        <p:grpSpPr>
          <a:xfrm>
            <a:off x="0" y="3283396"/>
            <a:ext cx="12192000" cy="2804124"/>
            <a:chOff x="0" y="3672165"/>
            <a:chExt cx="12192000" cy="2465110"/>
          </a:xfrm>
        </p:grpSpPr>
        <p:sp>
          <p:nvSpPr>
            <p:cNvPr id="7" name="箭头: 五边形 11227">
              <a:extLst>
                <a:ext uri="{FF2B5EF4-FFF2-40B4-BE49-F238E27FC236}">
                  <a16:creationId xmlns:a16="http://schemas.microsoft.com/office/drawing/2014/main" id="{EF1B95D8-1976-4608-8C22-7E9522F6F40E}"/>
                </a:ext>
              </a:extLst>
            </p:cNvPr>
            <p:cNvSpPr/>
            <p:nvPr userDrawn="1"/>
          </p:nvSpPr>
          <p:spPr>
            <a:xfrm>
              <a:off x="0" y="3672165"/>
              <a:ext cx="12192000" cy="2465110"/>
            </a:xfrm>
            <a:prstGeom prst="rect">
              <a:avLst/>
            </a:prstGeom>
            <a:blipFill>
              <a:blip r:embed="rId2" cstate="hqprint">
                <a:graysc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a:extLst>
                <a:ext uri="{FF2B5EF4-FFF2-40B4-BE49-F238E27FC236}">
                  <a16:creationId xmlns:a16="http://schemas.microsoft.com/office/drawing/2014/main" id="{E981F057-A544-4BB6-9F33-7E91268390AE}"/>
                </a:ext>
              </a:extLst>
            </p:cNvPr>
            <p:cNvSpPr/>
            <p:nvPr userDrawn="1"/>
          </p:nvSpPr>
          <p:spPr>
            <a:xfrm>
              <a:off x="0" y="3672165"/>
              <a:ext cx="3606800" cy="246511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a:extLst>
                <a:ext uri="{FF2B5EF4-FFF2-40B4-BE49-F238E27FC236}">
                  <a16:creationId xmlns:a16="http://schemas.microsoft.com/office/drawing/2014/main" id="{81D4C18C-8C6C-4F96-9D4D-2D00EA39D397}"/>
                </a:ext>
              </a:extLst>
            </p:cNvPr>
            <p:cNvSpPr/>
            <p:nvPr userDrawn="1"/>
          </p:nvSpPr>
          <p:spPr>
            <a:xfrm>
              <a:off x="8788400" y="3672165"/>
              <a:ext cx="3403600" cy="246511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0" name="标题 1"/>
          <p:cNvSpPr>
            <a:spLocks noGrp="1"/>
          </p:cNvSpPr>
          <p:nvPr userDrawn="1">
            <p:ph type="title" hasCustomPrompt="1"/>
          </p:nvPr>
        </p:nvSpPr>
        <p:spPr>
          <a:xfrm>
            <a:off x="3828477" y="1130301"/>
            <a:ext cx="4535055" cy="656792"/>
          </a:xfrm>
        </p:spPr>
        <p:txBody>
          <a:bodyPr anchor="b">
            <a:normAutofit/>
          </a:bodyPr>
          <a:lstStyle>
            <a:lvl1pPr algn="ct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hasCustomPrompt="1"/>
          </p:nvPr>
        </p:nvSpPr>
        <p:spPr>
          <a:xfrm>
            <a:off x="3822700" y="1878664"/>
            <a:ext cx="4546600" cy="1015624"/>
          </a:xfrm>
        </p:spPr>
        <p:txBody>
          <a:bodyPr anchor="t">
            <a:normAutofit/>
          </a:bodyPr>
          <a:lstStyle>
            <a:lvl1pPr marL="0" indent="0" algn="ctr">
              <a:buNone/>
              <a:defRPr sz="1100">
                <a:solidFill>
                  <a:schemeClr val="tx1"/>
                </a:solidFill>
              </a:defRPr>
            </a:lvl1pPr>
            <a:lvl2pPr marL="457155" indent="0">
              <a:buNone/>
              <a:defRPr sz="2000">
                <a:solidFill>
                  <a:schemeClr val="tx1">
                    <a:tint val="75000"/>
                  </a:schemeClr>
                </a:solidFill>
              </a:defRPr>
            </a:lvl2pPr>
            <a:lvl3pPr marL="914309" indent="0">
              <a:buNone/>
              <a:defRPr sz="1800">
                <a:solidFill>
                  <a:schemeClr val="tx1">
                    <a:tint val="75000"/>
                  </a:schemeClr>
                </a:solidFill>
              </a:defRPr>
            </a:lvl3pPr>
            <a:lvl4pPr marL="1371464" indent="0">
              <a:buNone/>
              <a:defRPr sz="1600">
                <a:solidFill>
                  <a:schemeClr val="tx1">
                    <a:tint val="75000"/>
                  </a:schemeClr>
                </a:solidFill>
              </a:defRPr>
            </a:lvl4pPr>
            <a:lvl5pPr marL="1828618" indent="0">
              <a:buNone/>
              <a:defRPr sz="1600">
                <a:solidFill>
                  <a:schemeClr val="tx1">
                    <a:tint val="75000"/>
                  </a:schemeClr>
                </a:solidFill>
              </a:defRPr>
            </a:lvl5pPr>
            <a:lvl6pPr marL="2285774"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5" indent="0">
              <a:buNone/>
              <a:defRPr sz="1600">
                <a:solidFill>
                  <a:schemeClr val="tx1">
                    <a:tint val="75000"/>
                  </a:schemeClr>
                </a:solidFill>
              </a:defRPr>
            </a:lvl9pPr>
          </a:lstStyle>
          <a:p>
            <a:pPr lvl="0"/>
            <a:r>
              <a:rPr lang="en-US" altLang="zh-CN" dirty="0"/>
              <a:t>Edit Master text styles</a:t>
            </a:r>
          </a:p>
        </p:txBody>
      </p:sp>
      <p:pic>
        <p:nvPicPr>
          <p:cNvPr id="24" name="图片 23">
            <a:extLst>
              <a:ext uri="{FF2B5EF4-FFF2-40B4-BE49-F238E27FC236}">
                <a16:creationId xmlns:a16="http://schemas.microsoft.com/office/drawing/2014/main" id="{F5F5E13D-0C25-409D-94D3-E83F8DBAE44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2155373" y="2998556"/>
            <a:ext cx="6865259" cy="3872149"/>
          </a:xfrm>
          <a:prstGeom prst="rect">
            <a:avLst/>
          </a:prstGeom>
        </p:spPr>
      </p:pic>
    </p:spTree>
    <p:extLst>
      <p:ext uri="{BB962C8B-B14F-4D97-AF65-F5344CB8AC3E}">
        <p14:creationId xmlns:p14="http://schemas.microsoft.com/office/powerpoint/2010/main" val="18754086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2018/12/7</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409879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pPr/>
              <a:t>2018/12/7</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854727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9" name="箭头: 五边形 11227">
            <a:extLst>
              <a:ext uri="{FF2B5EF4-FFF2-40B4-BE49-F238E27FC236}">
                <a16:creationId xmlns:a16="http://schemas.microsoft.com/office/drawing/2014/main" id="{F1A164D5-4F3B-421B-A87A-145D4D380939}"/>
              </a:ext>
            </a:extLst>
          </p:cNvPr>
          <p:cNvSpPr/>
          <p:nvPr userDrawn="1"/>
        </p:nvSpPr>
        <p:spPr>
          <a:xfrm>
            <a:off x="0" y="2196445"/>
            <a:ext cx="12192000" cy="2465110"/>
          </a:xfrm>
          <a:prstGeom prst="rect">
            <a:avLst/>
          </a:prstGeom>
          <a:blipFill>
            <a:blip r:embed="rId2" cstate="hqprint">
              <a:graysc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a:extLst>
              <a:ext uri="{FF2B5EF4-FFF2-40B4-BE49-F238E27FC236}">
                <a16:creationId xmlns:a16="http://schemas.microsoft.com/office/drawing/2014/main" id="{1D5C94B4-B9FA-4484-B5A8-E758485C0399}"/>
              </a:ext>
            </a:extLst>
          </p:cNvPr>
          <p:cNvSpPr/>
          <p:nvPr userDrawn="1"/>
        </p:nvSpPr>
        <p:spPr>
          <a:xfrm>
            <a:off x="0" y="2196445"/>
            <a:ext cx="12192000" cy="246511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 name="组合 2">
            <a:extLst>
              <a:ext uri="{FF2B5EF4-FFF2-40B4-BE49-F238E27FC236}">
                <a16:creationId xmlns:a16="http://schemas.microsoft.com/office/drawing/2014/main" id="{58D005D9-D45D-4673-B4C6-8462C551DBF0}"/>
              </a:ext>
            </a:extLst>
          </p:cNvPr>
          <p:cNvGrpSpPr/>
          <p:nvPr userDrawn="1"/>
        </p:nvGrpSpPr>
        <p:grpSpPr>
          <a:xfrm>
            <a:off x="-32654" y="1779888"/>
            <a:ext cx="6183084" cy="5191258"/>
            <a:chOff x="986972" y="1289957"/>
            <a:chExt cx="6183084" cy="5191258"/>
          </a:xfrm>
        </p:grpSpPr>
        <p:pic>
          <p:nvPicPr>
            <p:cNvPr id="25" name="图片 24">
              <a:extLst>
                <a:ext uri="{FF2B5EF4-FFF2-40B4-BE49-F238E27FC236}">
                  <a16:creationId xmlns:a16="http://schemas.microsoft.com/office/drawing/2014/main" id="{C2AB3989-ED8C-41FD-9C06-AE02774EE7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6972" y="1289957"/>
              <a:ext cx="6183084" cy="5191258"/>
            </a:xfrm>
            <a:prstGeom prst="rect">
              <a:avLst/>
            </a:prstGeom>
          </p:spPr>
        </p:pic>
        <p:sp>
          <p:nvSpPr>
            <p:cNvPr id="26" name="矩形 25">
              <a:extLst>
                <a:ext uri="{FF2B5EF4-FFF2-40B4-BE49-F238E27FC236}">
                  <a16:creationId xmlns:a16="http://schemas.microsoft.com/office/drawing/2014/main" id="{D5EC3AC8-95AE-4478-A834-84CE7C8ACFD2}"/>
                </a:ext>
              </a:extLst>
            </p:cNvPr>
            <p:cNvSpPr/>
            <p:nvPr userDrawn="1"/>
          </p:nvSpPr>
          <p:spPr>
            <a:xfrm>
              <a:off x="2338388" y="1552574"/>
              <a:ext cx="4567237" cy="2511425"/>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13" name="标题 1"/>
          <p:cNvSpPr>
            <a:spLocks noGrp="1"/>
          </p:cNvSpPr>
          <p:nvPr userDrawn="1">
            <p:ph type="ctrTitle" hasCustomPrompt="1"/>
          </p:nvPr>
        </p:nvSpPr>
        <p:spPr>
          <a:xfrm>
            <a:off x="7501847" y="2681897"/>
            <a:ext cx="4018644" cy="986608"/>
          </a:xfrm>
        </p:spPr>
        <p:txBody>
          <a:bodyPr anchor="ctr">
            <a:normAutofit/>
          </a:bodyPr>
          <a:lstStyle>
            <a:lvl1pPr marL="0" indent="0" algn="r">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7501847" y="3673266"/>
            <a:ext cx="4018644" cy="310871"/>
          </a:xfrm>
        </p:spPr>
        <p:txBody>
          <a:bodyPr vert="horz" lIns="91440" tIns="45720" rIns="91440" bIns="45720" rtlCol="0">
            <a:normAutofit/>
          </a:bodyPr>
          <a:lstStyle>
            <a:lvl1pPr marL="0" indent="0" algn="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userDrawn="1">
            <p:ph type="body" sz="quarter" idx="18" hasCustomPrompt="1"/>
          </p:nvPr>
        </p:nvSpPr>
        <p:spPr>
          <a:xfrm>
            <a:off x="7501847" y="3988904"/>
            <a:ext cx="4018644" cy="310871"/>
          </a:xfrm>
        </p:spPr>
        <p:txBody>
          <a:bodyPr vert="horz" lIns="91440" tIns="45720" rIns="91440" bIns="45720" rtlCol="0">
            <a:normAutofit/>
          </a:bodyPr>
          <a:lstStyle>
            <a:lvl1pPr marL="0" indent="0" algn="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420699190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5"/>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5" y="1123954"/>
            <a:ext cx="10850563" cy="5019676"/>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7"/>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2018/12/7</a:t>
            </a:fld>
            <a:endParaRPr lang="zh-CN" altLang="en-US"/>
          </a:p>
        </p:txBody>
      </p:sp>
      <p:sp>
        <p:nvSpPr>
          <p:cNvPr id="5" name="页脚占位符 4"/>
          <p:cNvSpPr>
            <a:spLocks noGrp="1"/>
          </p:cNvSpPr>
          <p:nvPr>
            <p:ph type="ftr" sz="quarter" idx="3"/>
          </p:nvPr>
        </p:nvSpPr>
        <p:spPr>
          <a:xfrm>
            <a:off x="669928" y="6240467"/>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7"/>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433371"/>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Lst>
  <p:hf hdr="0" dt="0"/>
  <p:txStyles>
    <p:titleStyle>
      <a:lvl1pPr algn="l" defTabSz="914309"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3"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5"/>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5" y="1123954"/>
            <a:ext cx="10850563" cy="5019676"/>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40467"/>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2018/12/7</a:t>
            </a:fld>
            <a:endParaRPr lang="zh-CN" altLang="en-US"/>
          </a:p>
        </p:txBody>
      </p:sp>
      <p:sp>
        <p:nvSpPr>
          <p:cNvPr id="5" name="页脚占位符 4"/>
          <p:cNvSpPr>
            <a:spLocks noGrp="1"/>
          </p:cNvSpPr>
          <p:nvPr>
            <p:ph type="ftr" sz="quarter" idx="3"/>
          </p:nvPr>
        </p:nvSpPr>
        <p:spPr>
          <a:xfrm>
            <a:off x="669928" y="6240467"/>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40467"/>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5"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5029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3" r:id="rId4"/>
  </p:sldLayoutIdLst>
  <p:hf hdr="0" dt="0"/>
  <p:txStyles>
    <p:titleStyle>
      <a:lvl1pPr algn="l" defTabSz="914309"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5"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4" algn="l" defTabSz="914309" rtl="0" eaLnBrk="1" latinLnBrk="0" hangingPunct="1">
        <a:defRPr sz="1800" kern="1200">
          <a:solidFill>
            <a:schemeClr val="tx1"/>
          </a:solidFill>
          <a:latin typeface="+mn-lt"/>
          <a:ea typeface="+mn-ea"/>
          <a:cs typeface="+mn-cs"/>
        </a:defRPr>
      </a:lvl4pPr>
      <a:lvl5pPr marL="1828618" algn="l" defTabSz="914309" rtl="0" eaLnBrk="1" latinLnBrk="0" hangingPunct="1">
        <a:defRPr sz="1800" kern="1200">
          <a:solidFill>
            <a:schemeClr val="tx1"/>
          </a:solidFill>
          <a:latin typeface="+mn-lt"/>
          <a:ea typeface="+mn-ea"/>
          <a:cs typeface="+mn-cs"/>
        </a:defRPr>
      </a:lvl5pPr>
      <a:lvl6pPr marL="2285774"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5" algn="l" defTabSz="91430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3"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15.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13.png"/><Relationship Id="rId7"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38.jpg"/></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Layout" Target="../slideLayouts/slideLayout3.xml"/><Relationship Id="rId7" Type="http://schemas.openxmlformats.org/officeDocument/2006/relationships/image" Target="../media/image31.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6.jpg"/><Relationship Id="rId5" Type="http://schemas.openxmlformats.org/officeDocument/2006/relationships/image" Target="../media/image39.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www.gla.ac.uk/news/headline_620039_en.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epmind.com/blog/alphafol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2.gif"/><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deepmind.com/blog/alphafold/"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hyperlink" Target="https://www.iyiou.com/p/67840" TargetMode="External"/><Relationship Id="rId4" Type="http://schemas.openxmlformats.org/officeDocument/2006/relationships/hyperlink" Target="https://mp.weixin.qq.com/s/zKQC6L6uHzWRocgsp2zsA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fortune.com/2018/03/19/big-data-digital-health-tech/" TargetMode="External"/><Relationship Id="rId5" Type="http://schemas.openxmlformats.org/officeDocument/2006/relationships/image" Target="../media/image48.tiff"/><Relationship Id="rId4" Type="http://schemas.openxmlformats.org/officeDocument/2006/relationships/image" Target="../media/image47.tiff"/></Relationships>
</file>

<file path=ppt/slides/_rels/slide24.xml.rels><?xml version="1.0" encoding="UTF-8" standalone="yes"?>
<Relationships xmlns="http://schemas.openxmlformats.org/package/2006/relationships"><Relationship Id="rId8" Type="http://schemas.openxmlformats.org/officeDocument/2006/relationships/hyperlink" Target="https://mp.weixin.qq.com/s/DnpK9u-g73wpAURxmWEKAg" TargetMode="Externa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mp.weixin.qq.com/s/8tMIg6MXEiektZy7gE9bew"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mp.weixin.qq.com/s/Ji0DaxB2BNDoxzRgJcPS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13" Type="http://schemas.openxmlformats.org/officeDocument/2006/relationships/image" Target="../media/image24.jpg"/><Relationship Id="rId3" Type="http://schemas.openxmlformats.org/officeDocument/2006/relationships/hyperlink" Target="https://mp.weixin.qq.com/s/ASlLm7vcnu47nHaGZn4EQg" TargetMode="External"/><Relationship Id="rId7" Type="http://schemas.openxmlformats.org/officeDocument/2006/relationships/image" Target="../media/image18.jpg"/><Relationship Id="rId12"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tiff"/><Relationship Id="rId11" Type="http://schemas.openxmlformats.org/officeDocument/2006/relationships/image" Target="../media/image22.jpeg"/><Relationship Id="rId5" Type="http://schemas.openxmlformats.org/officeDocument/2006/relationships/hyperlink" Target="https://mp.weixin.qq.com/s/6DGm3bow0MNTsXBVsNveeA" TargetMode="External"/><Relationship Id="rId10" Type="http://schemas.openxmlformats.org/officeDocument/2006/relationships/image" Target="../media/image21.tiff"/><Relationship Id="rId4" Type="http://schemas.openxmlformats.org/officeDocument/2006/relationships/hyperlink" Target="http://www.sohu.com/a/247705043_236426" TargetMode="External"/><Relationship Id="rId9"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mp.weixin.qq.com/s/8tMIg6MXEiektZy7gE9bew"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16730" y="3294129"/>
            <a:ext cx="5027657" cy="1084579"/>
          </a:xfrm>
        </p:spPr>
        <p:txBody>
          <a:bodyPr>
            <a:normAutofit/>
          </a:bodyPr>
          <a:lstStyle/>
          <a:p>
            <a:r>
              <a:rPr lang="zh-CN" altLang="en-US" dirty="0"/>
              <a:t>人工智能</a:t>
            </a:r>
            <a:r>
              <a:rPr lang="en-US" altLang="zh-CN" dirty="0"/>
              <a:t>+</a:t>
            </a:r>
            <a:r>
              <a:rPr lang="zh-CN" altLang="en-US" dirty="0"/>
              <a:t>生命科学</a:t>
            </a:r>
          </a:p>
        </p:txBody>
      </p:sp>
      <p:sp>
        <p:nvSpPr>
          <p:cNvPr id="16" name="文本框 15">
            <a:extLst>
              <a:ext uri="{FF2B5EF4-FFF2-40B4-BE49-F238E27FC236}">
                <a16:creationId xmlns:a16="http://schemas.microsoft.com/office/drawing/2014/main" id="{77E6DA82-43A9-4962-9E09-4915E6F8C10E}"/>
              </a:ext>
            </a:extLst>
          </p:cNvPr>
          <p:cNvSpPr txBox="1"/>
          <p:nvPr/>
        </p:nvSpPr>
        <p:spPr>
          <a:xfrm>
            <a:off x="966295" y="2710859"/>
            <a:ext cx="3880692" cy="559909"/>
          </a:xfrm>
          <a:prstGeom prst="rect">
            <a:avLst/>
          </a:prstGeom>
          <a:noFill/>
        </p:spPr>
        <p:txBody>
          <a:bodyPr wrap="none" rtlCol="0">
            <a:prstTxWarp prst="textPlain">
              <a:avLst/>
            </a:prstTxWarp>
            <a:spAutoFit/>
          </a:bodyPr>
          <a:lstStyle/>
          <a:p>
            <a:pPr algn="ctr" defTabSz="914354">
              <a:defRPr/>
            </a:pPr>
            <a:r>
              <a:rPr lang="en-US" altLang="zh-CN" sz="16600" b="1" dirty="0">
                <a:solidFill>
                  <a:srgbClr val="FFFFFF"/>
                </a:solidFill>
                <a:latin typeface="Arial"/>
                <a:ea typeface="微软雅黑"/>
              </a:rPr>
              <a:t>AI Biology - AIB</a:t>
            </a:r>
            <a:endParaRPr lang="zh-CN" altLang="en-US" sz="16600" b="1" dirty="0">
              <a:solidFill>
                <a:srgbClr val="FFFFFF"/>
              </a:solidFill>
              <a:latin typeface="Arial"/>
              <a:ea typeface="微软雅黑"/>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45944"/>
          <a:stretch/>
        </p:blipFill>
        <p:spPr>
          <a:xfrm>
            <a:off x="6690502" y="2126874"/>
            <a:ext cx="4616631" cy="2518703"/>
          </a:xfrm>
          <a:prstGeom prst="rect">
            <a:avLst/>
          </a:prstGeom>
        </p:spPr>
      </p:pic>
    </p:spTree>
    <p:extLst>
      <p:ext uri="{BB962C8B-B14F-4D97-AF65-F5344CB8AC3E}">
        <p14:creationId xmlns:p14="http://schemas.microsoft.com/office/powerpoint/2010/main" val="1101140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FB716-99C1-4A50-8524-D0B285146DA5}"/>
              </a:ext>
            </a:extLst>
          </p:cNvPr>
          <p:cNvSpPr>
            <a:spLocks noGrp="1"/>
          </p:cNvSpPr>
          <p:nvPr>
            <p:ph type="title"/>
          </p:nvPr>
        </p:nvSpPr>
        <p:spPr/>
        <p:txBody>
          <a:bodyPr/>
          <a:lstStyle/>
          <a:p>
            <a:r>
              <a:rPr lang="zh-CN" altLang="en-US" dirty="0"/>
              <a:t>人工智能的发展过程</a:t>
            </a:r>
          </a:p>
        </p:txBody>
      </p:sp>
      <p:sp>
        <p:nvSpPr>
          <p:cNvPr id="3" name="内容占位符 2">
            <a:extLst>
              <a:ext uri="{FF2B5EF4-FFF2-40B4-BE49-F238E27FC236}">
                <a16:creationId xmlns:a16="http://schemas.microsoft.com/office/drawing/2014/main" id="{D0CEBB4D-DB28-42AF-9074-A19B87A1CA56}"/>
              </a:ext>
            </a:extLst>
          </p:cNvPr>
          <p:cNvSpPr>
            <a:spLocks noGrp="1"/>
          </p:cNvSpPr>
          <p:nvPr>
            <p:ph idx="1"/>
          </p:nvPr>
        </p:nvSpPr>
        <p:spPr>
          <a:xfrm>
            <a:off x="669925" y="1123952"/>
            <a:ext cx="10850563" cy="5019675"/>
          </a:xfrm>
        </p:spPr>
        <p:txBody>
          <a:bodyPr>
            <a:normAutofit/>
          </a:bodyPr>
          <a:lstStyle/>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再例如下棋游戏，</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1997</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IBM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公司的深蓝机器人首次在国际象棋领域战胜人类冠军，</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2016</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年谷歌公司的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AlphaGo</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战胜人类围棋选手李世石。</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sp>
        <p:nvSpPr>
          <p:cNvPr id="8" name="文本框 7">
            <a:extLst>
              <a:ext uri="{FF2B5EF4-FFF2-40B4-BE49-F238E27FC236}">
                <a16:creationId xmlns:a16="http://schemas.microsoft.com/office/drawing/2014/main" id="{00EF5763-77D0-457C-9C19-98F229C82FB7}"/>
              </a:ext>
            </a:extLst>
          </p:cNvPr>
          <p:cNvSpPr txBox="1"/>
          <p:nvPr/>
        </p:nvSpPr>
        <p:spPr>
          <a:xfrm>
            <a:off x="2379035" y="5529639"/>
            <a:ext cx="1831384"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国际象棋</a:t>
            </a:r>
            <a:r>
              <a:rPr lang="en-US" altLang="zh-CN" sz="1404" dirty="0">
                <a:latin typeface="楷体" panose="02010609060101010101" pitchFamily="49" charset="-122"/>
                <a:ea typeface="楷体" panose="02010609060101010101" pitchFamily="49" charset="-122"/>
              </a:rPr>
              <a:t>,1997</a:t>
            </a:r>
            <a:endParaRPr lang="zh-CN" altLang="en-US" sz="1404" dirty="0">
              <a:latin typeface="楷体" panose="02010609060101010101" pitchFamily="49" charset="-122"/>
              <a:ea typeface="楷体" panose="02010609060101010101" pitchFamily="49" charset="-122"/>
            </a:endParaRPr>
          </a:p>
        </p:txBody>
      </p:sp>
      <p:pic>
        <p:nvPicPr>
          <p:cNvPr id="7" name="图片 6">
            <a:extLst>
              <a:ext uri="{FF2B5EF4-FFF2-40B4-BE49-F238E27FC236}">
                <a16:creationId xmlns:a16="http://schemas.microsoft.com/office/drawing/2014/main" id="{F18C4C69-819A-42B0-8F6E-B1024163F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546" y="2625247"/>
            <a:ext cx="4444364" cy="2820151"/>
          </a:xfrm>
          <a:prstGeom prst="rect">
            <a:avLst/>
          </a:prstGeom>
        </p:spPr>
      </p:pic>
      <p:sp>
        <p:nvSpPr>
          <p:cNvPr id="14" name="文本框 13">
            <a:extLst>
              <a:ext uri="{FF2B5EF4-FFF2-40B4-BE49-F238E27FC236}">
                <a16:creationId xmlns:a16="http://schemas.microsoft.com/office/drawing/2014/main" id="{4F965CAA-BC1E-4974-921E-F59E5A2C07E5}"/>
              </a:ext>
            </a:extLst>
          </p:cNvPr>
          <p:cNvSpPr txBox="1"/>
          <p:nvPr/>
        </p:nvSpPr>
        <p:spPr>
          <a:xfrm>
            <a:off x="8106441" y="5552521"/>
            <a:ext cx="1831384"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围棋</a:t>
            </a:r>
            <a:r>
              <a:rPr lang="en-US" altLang="zh-CN" sz="1404" dirty="0">
                <a:latin typeface="楷体" panose="02010609060101010101" pitchFamily="49" charset="-122"/>
                <a:ea typeface="楷体" panose="02010609060101010101" pitchFamily="49" charset="-122"/>
              </a:rPr>
              <a:t>,2016</a:t>
            </a:r>
            <a:endParaRPr lang="zh-CN" altLang="en-US" sz="1404" dirty="0">
              <a:latin typeface="楷体" panose="02010609060101010101" pitchFamily="49" charset="-122"/>
              <a:ea typeface="楷体" panose="02010609060101010101" pitchFamily="49" charset="-122"/>
            </a:endParaRPr>
          </a:p>
        </p:txBody>
      </p:sp>
      <p:sp>
        <p:nvSpPr>
          <p:cNvPr id="15" name="内容占位符 2">
            <a:extLst>
              <a:ext uri="{FF2B5EF4-FFF2-40B4-BE49-F238E27FC236}">
                <a16:creationId xmlns:a16="http://schemas.microsoft.com/office/drawing/2014/main" id="{5EAE0900-D99E-4381-9348-A152C116BE16}"/>
              </a:ext>
            </a:extLst>
          </p:cNvPr>
          <p:cNvSpPr txBox="1">
            <a:spLocks/>
          </p:cNvSpPr>
          <p:nvPr/>
        </p:nvSpPr>
        <p:spPr>
          <a:xfrm>
            <a:off x="770738" y="6085129"/>
            <a:ext cx="11400717" cy="815233"/>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3">
                  <a:extLst/>
                </a:blip>
              </a:buBlip>
            </a:pP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计算机此刻的胜利，依托的是大数据时代井喷的数据，和硬件强大的计算力。</a:t>
            </a:r>
            <a:endPar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39C4791A-4CB5-49A8-9740-23C9AA578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095" y="2625243"/>
            <a:ext cx="4230228" cy="2820152"/>
          </a:xfrm>
          <a:prstGeom prst="rect">
            <a:avLst/>
          </a:prstGeom>
        </p:spPr>
      </p:pic>
    </p:spTree>
    <p:extLst>
      <p:ext uri="{BB962C8B-B14F-4D97-AF65-F5344CB8AC3E}">
        <p14:creationId xmlns:p14="http://schemas.microsoft.com/office/powerpoint/2010/main" val="217497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A317E-D4A5-4063-8BFC-733823BBCFDA}"/>
              </a:ext>
            </a:extLst>
          </p:cNvPr>
          <p:cNvSpPr>
            <a:spLocks noGrp="1"/>
          </p:cNvSpPr>
          <p:nvPr>
            <p:ph type="title"/>
          </p:nvPr>
        </p:nvSpPr>
        <p:spPr/>
        <p:txBody>
          <a:bodyPr/>
          <a:lstStyle/>
          <a:p>
            <a:r>
              <a:rPr lang="zh-CN" altLang="en-US" dirty="0"/>
              <a:t>为何人工智能如此强大？</a:t>
            </a:r>
          </a:p>
        </p:txBody>
      </p:sp>
      <p:pic>
        <p:nvPicPr>
          <p:cNvPr id="7" name="内容占位符 6">
            <a:extLst>
              <a:ext uri="{FF2B5EF4-FFF2-40B4-BE49-F238E27FC236}">
                <a16:creationId xmlns:a16="http://schemas.microsoft.com/office/drawing/2014/main" id="{77B8E659-3DDE-4B62-B053-34A883A96C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288" y="2274924"/>
            <a:ext cx="3944677" cy="2354627"/>
          </a:xfrm>
        </p:spPr>
      </p:pic>
      <p:sp>
        <p:nvSpPr>
          <p:cNvPr id="10" name="内容占位符 2">
            <a:extLst>
              <a:ext uri="{FF2B5EF4-FFF2-40B4-BE49-F238E27FC236}">
                <a16:creationId xmlns:a16="http://schemas.microsoft.com/office/drawing/2014/main" id="{586A8385-CEEC-4055-9517-C03544DDD0B4}"/>
              </a:ext>
            </a:extLst>
          </p:cNvPr>
          <p:cNvSpPr txBox="1">
            <a:spLocks/>
          </p:cNvSpPr>
          <p:nvPr/>
        </p:nvSpPr>
        <p:spPr>
          <a:xfrm>
            <a:off x="669925" y="1123952"/>
            <a:ext cx="10850563"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4">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一方面，模拟人脑思维</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例如经典的“</a:t>
            </a:r>
            <a:r>
              <a:rPr lang="zh-CN" altLang="en-US" sz="2400" b="1" dirty="0">
                <a:latin typeface="Times New Roman" panose="02020603050405020304" pitchFamily="18" charset="0"/>
                <a:ea typeface="楷体" panose="02010609060101010101" pitchFamily="49" charset="-122"/>
                <a:cs typeface="Times New Roman" panose="02020603050405020304" pitchFamily="18" charset="0"/>
              </a:rPr>
              <a:t>神经元网络算法</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”识别图片</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p>
        </p:txBody>
      </p:sp>
      <p:sp>
        <p:nvSpPr>
          <p:cNvPr id="11" name="文本框 10">
            <a:extLst>
              <a:ext uri="{FF2B5EF4-FFF2-40B4-BE49-F238E27FC236}">
                <a16:creationId xmlns:a16="http://schemas.microsoft.com/office/drawing/2014/main" id="{74699FF9-7A58-4494-A644-29F31999E2A3}"/>
              </a:ext>
            </a:extLst>
          </p:cNvPr>
          <p:cNvSpPr txBox="1"/>
          <p:nvPr/>
        </p:nvSpPr>
        <p:spPr>
          <a:xfrm>
            <a:off x="2740024" y="4680257"/>
            <a:ext cx="1756880" cy="308418"/>
          </a:xfrm>
          <a:prstGeom prst="rect">
            <a:avLst/>
          </a:prstGeom>
          <a:noFill/>
        </p:spPr>
        <p:txBody>
          <a:bodyPr wrap="square" rtlCol="0">
            <a:spAutoFit/>
          </a:bodyPr>
          <a:lstStyle/>
          <a:p>
            <a:r>
              <a:rPr lang="zh-CN" altLang="en-US" sz="1404" dirty="0"/>
              <a:t>人的神经元</a:t>
            </a:r>
          </a:p>
        </p:txBody>
      </p:sp>
      <p:sp>
        <p:nvSpPr>
          <p:cNvPr id="12" name="文本框 11">
            <a:extLst>
              <a:ext uri="{FF2B5EF4-FFF2-40B4-BE49-F238E27FC236}">
                <a16:creationId xmlns:a16="http://schemas.microsoft.com/office/drawing/2014/main" id="{C661F9C5-4DD2-4798-97F4-19108F13A7DE}"/>
              </a:ext>
            </a:extLst>
          </p:cNvPr>
          <p:cNvSpPr txBox="1"/>
          <p:nvPr/>
        </p:nvSpPr>
        <p:spPr>
          <a:xfrm>
            <a:off x="7421369" y="5009252"/>
            <a:ext cx="3158323" cy="308418"/>
          </a:xfrm>
          <a:prstGeom prst="rect">
            <a:avLst/>
          </a:prstGeom>
          <a:noFill/>
        </p:spPr>
        <p:txBody>
          <a:bodyPr wrap="square" rtlCol="0">
            <a:spAutoFit/>
          </a:bodyPr>
          <a:lstStyle/>
          <a:p>
            <a:r>
              <a:rPr lang="zh-CN" altLang="en-US" sz="1404" dirty="0"/>
              <a:t>人工智能中的神经元网络模型</a:t>
            </a:r>
          </a:p>
        </p:txBody>
      </p:sp>
      <p:sp>
        <p:nvSpPr>
          <p:cNvPr id="13" name="内容占位符 2">
            <a:extLst>
              <a:ext uri="{FF2B5EF4-FFF2-40B4-BE49-F238E27FC236}">
                <a16:creationId xmlns:a16="http://schemas.microsoft.com/office/drawing/2014/main" id="{90366166-C40E-4BD6-BBD8-B2E3308D33E5}"/>
              </a:ext>
            </a:extLst>
          </p:cNvPr>
          <p:cNvSpPr txBox="1">
            <a:spLocks/>
          </p:cNvSpPr>
          <p:nvPr/>
        </p:nvSpPr>
        <p:spPr>
          <a:xfrm>
            <a:off x="669927" y="5624396"/>
            <a:ext cx="8054975" cy="1122371"/>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4">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另一方面，信息时代海量且维度完备的数据；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和计算机不知疲倦的计算能力、计算速度。</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grpSp>
        <p:nvGrpSpPr>
          <p:cNvPr id="4" name="组合 3">
            <a:extLst>
              <a:ext uri="{FF2B5EF4-FFF2-40B4-BE49-F238E27FC236}">
                <a16:creationId xmlns:a16="http://schemas.microsoft.com/office/drawing/2014/main" id="{430BC472-794F-4C1F-83F7-375E626D87C4}"/>
              </a:ext>
            </a:extLst>
          </p:cNvPr>
          <p:cNvGrpSpPr/>
          <p:nvPr/>
        </p:nvGrpSpPr>
        <p:grpSpPr>
          <a:xfrm>
            <a:off x="411853" y="2867817"/>
            <a:ext cx="5612231" cy="1122371"/>
            <a:chOff x="411851" y="2867814"/>
            <a:chExt cx="5612230" cy="1122371"/>
          </a:xfrm>
        </p:grpSpPr>
        <p:pic>
          <p:nvPicPr>
            <p:cNvPr id="14" name="图片 13">
              <a:extLst>
                <a:ext uri="{FF2B5EF4-FFF2-40B4-BE49-F238E27FC236}">
                  <a16:creationId xmlns:a16="http://schemas.microsoft.com/office/drawing/2014/main" id="{8F6F020C-9AB3-4766-ADB8-79E13C54E29A}"/>
                </a:ext>
              </a:extLst>
            </p:cNvPr>
            <p:cNvPicPr>
              <a:picLocks noChangeAspect="1"/>
            </p:cNvPicPr>
            <p:nvPr/>
          </p:nvPicPr>
          <p:blipFill rotWithShape="1">
            <a:blip r:embed="rId5">
              <a:extLst>
                <a:ext uri="{28A0092B-C50C-407E-A947-70E740481C1C}">
                  <a14:useLocalDpi xmlns:a14="http://schemas.microsoft.com/office/drawing/2010/main" val="0"/>
                </a:ext>
              </a:extLst>
            </a:blip>
            <a:srcRect l="23584" t="35568" r="47181" b="12544"/>
            <a:stretch/>
          </p:blipFill>
          <p:spPr>
            <a:xfrm>
              <a:off x="411851" y="2867814"/>
              <a:ext cx="948565" cy="1122371"/>
            </a:xfrm>
            <a:prstGeom prst="rect">
              <a:avLst/>
            </a:prstGeom>
          </p:spPr>
        </p:pic>
        <p:sp>
          <p:nvSpPr>
            <p:cNvPr id="3" name="文本框 2">
              <a:extLst>
                <a:ext uri="{FF2B5EF4-FFF2-40B4-BE49-F238E27FC236}">
                  <a16:creationId xmlns:a16="http://schemas.microsoft.com/office/drawing/2014/main" id="{056CD3AF-3545-43F3-8998-1C989D5599DD}"/>
                </a:ext>
              </a:extLst>
            </p:cNvPr>
            <p:cNvSpPr txBox="1"/>
            <p:nvPr/>
          </p:nvSpPr>
          <p:spPr>
            <a:xfrm>
              <a:off x="5309046" y="3200599"/>
              <a:ext cx="715035" cy="524503"/>
            </a:xfrm>
            <a:prstGeom prst="rect">
              <a:avLst/>
            </a:prstGeom>
            <a:noFill/>
          </p:spPr>
          <p:txBody>
            <a:bodyPr wrap="square" rtlCol="0">
              <a:spAutoFit/>
            </a:bodyPr>
            <a:lstStyle/>
            <a:p>
              <a:pPr algn="ctr"/>
              <a:r>
                <a:rPr lang="zh-CN" altLang="en-US" sz="1404" dirty="0"/>
                <a:t>狗</a:t>
              </a:r>
              <a:endParaRPr lang="en-US" altLang="zh-CN" sz="1404" dirty="0"/>
            </a:p>
            <a:p>
              <a:pPr algn="ctr"/>
              <a:r>
                <a:rPr lang="en-US" altLang="zh-CN" sz="1404" dirty="0"/>
                <a:t>dog</a:t>
              </a:r>
              <a:endParaRPr lang="zh-CN" altLang="en-US" sz="1404" dirty="0"/>
            </a:p>
          </p:txBody>
        </p:sp>
      </p:grpSp>
      <p:grpSp>
        <p:nvGrpSpPr>
          <p:cNvPr id="21" name="组合 20">
            <a:extLst>
              <a:ext uri="{FF2B5EF4-FFF2-40B4-BE49-F238E27FC236}">
                <a16:creationId xmlns:a16="http://schemas.microsoft.com/office/drawing/2014/main" id="{36F932BE-415D-4687-A21C-3BB8F7B988CA}"/>
              </a:ext>
            </a:extLst>
          </p:cNvPr>
          <p:cNvGrpSpPr/>
          <p:nvPr/>
        </p:nvGrpSpPr>
        <p:grpSpPr>
          <a:xfrm>
            <a:off x="6278375" y="1568836"/>
            <a:ext cx="5462763" cy="3311088"/>
            <a:chOff x="6332801" y="1318461"/>
            <a:chExt cx="5462763" cy="3311088"/>
          </a:xfrm>
        </p:grpSpPr>
        <p:pic>
          <p:nvPicPr>
            <p:cNvPr id="9" name="图片 8">
              <a:extLst>
                <a:ext uri="{FF2B5EF4-FFF2-40B4-BE49-F238E27FC236}">
                  <a16:creationId xmlns:a16="http://schemas.microsoft.com/office/drawing/2014/main" id="{DCB26722-5E2E-4C23-AF7D-BE60771E8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955" y="1771650"/>
              <a:ext cx="4344006" cy="2857899"/>
            </a:xfrm>
            <a:prstGeom prst="rect">
              <a:avLst/>
            </a:prstGeom>
          </p:spPr>
        </p:pic>
        <p:sp>
          <p:nvSpPr>
            <p:cNvPr id="5" name="文本框 4">
              <a:extLst>
                <a:ext uri="{FF2B5EF4-FFF2-40B4-BE49-F238E27FC236}">
                  <a16:creationId xmlns:a16="http://schemas.microsoft.com/office/drawing/2014/main" id="{B4D84EA0-7DE2-49F7-980A-D64D186C9BFE}"/>
                </a:ext>
              </a:extLst>
            </p:cNvPr>
            <p:cNvSpPr txBox="1"/>
            <p:nvPr/>
          </p:nvSpPr>
          <p:spPr>
            <a:xfrm>
              <a:off x="6332801" y="1612534"/>
              <a:ext cx="1654139" cy="308418"/>
            </a:xfrm>
            <a:prstGeom prst="rect">
              <a:avLst/>
            </a:prstGeom>
            <a:noFill/>
          </p:spPr>
          <p:txBody>
            <a:bodyPr wrap="square" rtlCol="0">
              <a:spAutoFit/>
            </a:bodyPr>
            <a:lstStyle/>
            <a:p>
              <a:r>
                <a:rPr lang="zh-CN" altLang="en-US" sz="1404" dirty="0"/>
                <a:t>很多狗的图片</a:t>
              </a:r>
            </a:p>
          </p:txBody>
        </p:sp>
        <p:cxnSp>
          <p:nvCxnSpPr>
            <p:cNvPr id="8" name="直接箭头连接符 7">
              <a:extLst>
                <a:ext uri="{FF2B5EF4-FFF2-40B4-BE49-F238E27FC236}">
                  <a16:creationId xmlns:a16="http://schemas.microsoft.com/office/drawing/2014/main" id="{53F2BA0A-D2CB-41E2-9F23-0435083D674B}"/>
                </a:ext>
              </a:extLst>
            </p:cNvPr>
            <p:cNvCxnSpPr/>
            <p:nvPr/>
          </p:nvCxnSpPr>
          <p:spPr>
            <a:xfrm>
              <a:off x="7076459" y="1966697"/>
              <a:ext cx="0" cy="308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27E99CD-7AFE-4378-A1F6-4A9E2AC67E87}"/>
                </a:ext>
              </a:extLst>
            </p:cNvPr>
            <p:cNvSpPr txBox="1"/>
            <p:nvPr/>
          </p:nvSpPr>
          <p:spPr>
            <a:xfrm>
              <a:off x="10141425" y="1318461"/>
              <a:ext cx="1654139" cy="524503"/>
            </a:xfrm>
            <a:prstGeom prst="rect">
              <a:avLst/>
            </a:prstGeom>
            <a:noFill/>
          </p:spPr>
          <p:txBody>
            <a:bodyPr wrap="square" rtlCol="0">
              <a:spAutoFit/>
            </a:bodyPr>
            <a:lstStyle/>
            <a:p>
              <a:r>
                <a:rPr lang="zh-CN" altLang="en-US" sz="1404" dirty="0"/>
                <a:t>学会判断是狗或者不是狗</a:t>
              </a:r>
            </a:p>
          </p:txBody>
        </p:sp>
        <p:cxnSp>
          <p:nvCxnSpPr>
            <p:cNvPr id="17" name="直接箭头连接符 16">
              <a:extLst>
                <a:ext uri="{FF2B5EF4-FFF2-40B4-BE49-F238E27FC236}">
                  <a16:creationId xmlns:a16="http://schemas.microsoft.com/office/drawing/2014/main" id="{24DDFD45-9749-4C70-84CC-36BCA20FCBE4}"/>
                </a:ext>
              </a:extLst>
            </p:cNvPr>
            <p:cNvCxnSpPr/>
            <p:nvPr/>
          </p:nvCxnSpPr>
          <p:spPr>
            <a:xfrm>
              <a:off x="10842916" y="1943020"/>
              <a:ext cx="0" cy="3082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0879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A317E-D4A5-4063-8BFC-733823BBCFDA}"/>
              </a:ext>
            </a:extLst>
          </p:cNvPr>
          <p:cNvSpPr>
            <a:spLocks noGrp="1"/>
          </p:cNvSpPr>
          <p:nvPr>
            <p:ph type="title"/>
          </p:nvPr>
        </p:nvSpPr>
        <p:spPr/>
        <p:txBody>
          <a:bodyPr/>
          <a:lstStyle/>
          <a:p>
            <a:r>
              <a:rPr lang="zh-CN" altLang="en-US" dirty="0"/>
              <a:t>为何人工智能如此强大？</a:t>
            </a:r>
          </a:p>
        </p:txBody>
      </p:sp>
      <p:sp>
        <p:nvSpPr>
          <p:cNvPr id="10" name="内容占位符 2">
            <a:extLst>
              <a:ext uri="{FF2B5EF4-FFF2-40B4-BE49-F238E27FC236}">
                <a16:creationId xmlns:a16="http://schemas.microsoft.com/office/drawing/2014/main" id="{586A8385-CEEC-4055-9517-C03544DDD0B4}"/>
              </a:ext>
            </a:extLst>
          </p:cNvPr>
          <p:cNvSpPr txBox="1">
            <a:spLocks/>
          </p:cNvSpPr>
          <p:nvPr/>
        </p:nvSpPr>
        <p:spPr>
          <a:xfrm>
            <a:off x="669925" y="1123952"/>
            <a:ext cx="10850563"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同时配合传感器</a:t>
            </a:r>
            <a:endParaRPr lang="zh-CN" altLang="en-US" sz="2400" dirty="0"/>
          </a:p>
        </p:txBody>
      </p:sp>
      <p:sp>
        <p:nvSpPr>
          <p:cNvPr id="11" name="文本框 10">
            <a:extLst>
              <a:ext uri="{FF2B5EF4-FFF2-40B4-BE49-F238E27FC236}">
                <a16:creationId xmlns:a16="http://schemas.microsoft.com/office/drawing/2014/main" id="{74699FF9-7A58-4494-A644-29F31999E2A3}"/>
              </a:ext>
            </a:extLst>
          </p:cNvPr>
          <p:cNvSpPr txBox="1"/>
          <p:nvPr/>
        </p:nvSpPr>
        <p:spPr>
          <a:xfrm>
            <a:off x="4667834" y="2520482"/>
            <a:ext cx="695644" cy="308418"/>
          </a:xfrm>
          <a:prstGeom prst="rect">
            <a:avLst/>
          </a:prstGeom>
          <a:noFill/>
        </p:spPr>
        <p:txBody>
          <a:bodyPr wrap="square" rtlCol="0">
            <a:spAutoFit/>
          </a:bodyPr>
          <a:lstStyle/>
          <a:p>
            <a:pPr algn="ctr"/>
            <a:r>
              <a:rPr lang="zh-CN" altLang="en-US" sz="1404" dirty="0"/>
              <a:t>视觉</a:t>
            </a:r>
          </a:p>
        </p:txBody>
      </p:sp>
      <p:sp>
        <p:nvSpPr>
          <p:cNvPr id="13" name="内容占位符 2">
            <a:extLst>
              <a:ext uri="{FF2B5EF4-FFF2-40B4-BE49-F238E27FC236}">
                <a16:creationId xmlns:a16="http://schemas.microsoft.com/office/drawing/2014/main" id="{90366166-C40E-4BD6-BBD8-B2E3308D33E5}"/>
              </a:ext>
            </a:extLst>
          </p:cNvPr>
          <p:cNvSpPr txBox="1">
            <a:spLocks/>
          </p:cNvSpPr>
          <p:nvPr/>
        </p:nvSpPr>
        <p:spPr>
          <a:xfrm>
            <a:off x="669926" y="5957305"/>
            <a:ext cx="11400717" cy="815233"/>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3">
                  <a:extLst/>
                </a:blip>
              </a:buBlip>
            </a:pP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构成了如今琳琅满目的</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产品</a:t>
            </a:r>
            <a:r>
              <a:rPr lang="en-US" altLang="zh-CN" sz="24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solidFill>
                <a:srgbClr val="C00000"/>
              </a:solidFill>
            </a:endParaRPr>
          </a:p>
        </p:txBody>
      </p:sp>
      <p:pic>
        <p:nvPicPr>
          <p:cNvPr id="19" name="图片 18">
            <a:extLst>
              <a:ext uri="{FF2B5EF4-FFF2-40B4-BE49-F238E27FC236}">
                <a16:creationId xmlns:a16="http://schemas.microsoft.com/office/drawing/2014/main" id="{07C2C2F9-55FA-4AF7-B93F-4F3A093BFAC6}"/>
              </a:ext>
            </a:extLst>
          </p:cNvPr>
          <p:cNvPicPr>
            <a:picLocks noChangeAspect="1"/>
          </p:cNvPicPr>
          <p:nvPr/>
        </p:nvPicPr>
        <p:blipFill rotWithShape="1">
          <a:blip r:embed="rId4">
            <a:extLst>
              <a:ext uri="{28A0092B-C50C-407E-A947-70E740481C1C}">
                <a14:useLocalDpi xmlns:a14="http://schemas.microsoft.com/office/drawing/2010/main" val="0"/>
              </a:ext>
            </a:extLst>
          </a:blip>
          <a:srcRect l="7481" t="-1" r="17939" b="31674"/>
          <a:stretch/>
        </p:blipFill>
        <p:spPr>
          <a:xfrm>
            <a:off x="1034642" y="1739838"/>
            <a:ext cx="3083039" cy="3761652"/>
          </a:xfrm>
          <a:prstGeom prst="rect">
            <a:avLst/>
          </a:prstGeom>
        </p:spPr>
      </p:pic>
      <p:sp>
        <p:nvSpPr>
          <p:cNvPr id="22" name="文本框 21">
            <a:extLst>
              <a:ext uri="{FF2B5EF4-FFF2-40B4-BE49-F238E27FC236}">
                <a16:creationId xmlns:a16="http://schemas.microsoft.com/office/drawing/2014/main" id="{990A53E3-881E-4D26-A77A-BEFA1FBE2922}"/>
              </a:ext>
            </a:extLst>
          </p:cNvPr>
          <p:cNvSpPr txBox="1"/>
          <p:nvPr/>
        </p:nvSpPr>
        <p:spPr>
          <a:xfrm>
            <a:off x="4667835" y="3093033"/>
            <a:ext cx="715101" cy="308418"/>
          </a:xfrm>
          <a:prstGeom prst="rect">
            <a:avLst/>
          </a:prstGeom>
          <a:noFill/>
        </p:spPr>
        <p:txBody>
          <a:bodyPr wrap="square" rtlCol="0">
            <a:spAutoFit/>
          </a:bodyPr>
          <a:lstStyle/>
          <a:p>
            <a:pPr algn="ctr"/>
            <a:r>
              <a:rPr lang="zh-CN" altLang="en-US" sz="1404" dirty="0"/>
              <a:t>听觉</a:t>
            </a:r>
          </a:p>
        </p:txBody>
      </p:sp>
      <p:sp>
        <p:nvSpPr>
          <p:cNvPr id="23" name="文本框 22">
            <a:extLst>
              <a:ext uri="{FF2B5EF4-FFF2-40B4-BE49-F238E27FC236}">
                <a16:creationId xmlns:a16="http://schemas.microsoft.com/office/drawing/2014/main" id="{1113C866-0EE1-43FA-9348-9CB928B62538}"/>
              </a:ext>
            </a:extLst>
          </p:cNvPr>
          <p:cNvSpPr txBox="1"/>
          <p:nvPr/>
        </p:nvSpPr>
        <p:spPr>
          <a:xfrm>
            <a:off x="4667835" y="3577472"/>
            <a:ext cx="769939" cy="308418"/>
          </a:xfrm>
          <a:prstGeom prst="rect">
            <a:avLst/>
          </a:prstGeom>
          <a:noFill/>
        </p:spPr>
        <p:txBody>
          <a:bodyPr wrap="square" rtlCol="0">
            <a:spAutoFit/>
          </a:bodyPr>
          <a:lstStyle/>
          <a:p>
            <a:pPr algn="ctr"/>
            <a:r>
              <a:rPr lang="zh-CN" altLang="en-US" sz="1404" dirty="0"/>
              <a:t>触觉</a:t>
            </a:r>
          </a:p>
        </p:txBody>
      </p:sp>
      <p:sp>
        <p:nvSpPr>
          <p:cNvPr id="24" name="文本框 23">
            <a:extLst>
              <a:ext uri="{FF2B5EF4-FFF2-40B4-BE49-F238E27FC236}">
                <a16:creationId xmlns:a16="http://schemas.microsoft.com/office/drawing/2014/main" id="{95730686-A95E-4853-8642-D7AB4E662F07}"/>
              </a:ext>
            </a:extLst>
          </p:cNvPr>
          <p:cNvSpPr txBox="1"/>
          <p:nvPr/>
        </p:nvSpPr>
        <p:spPr>
          <a:xfrm>
            <a:off x="4661975" y="4251803"/>
            <a:ext cx="769939" cy="308418"/>
          </a:xfrm>
          <a:prstGeom prst="rect">
            <a:avLst/>
          </a:prstGeom>
          <a:noFill/>
        </p:spPr>
        <p:txBody>
          <a:bodyPr wrap="square" rtlCol="0">
            <a:spAutoFit/>
          </a:bodyPr>
          <a:lstStyle/>
          <a:p>
            <a:pPr algn="ctr"/>
            <a:r>
              <a:rPr lang="zh-CN" altLang="en-US" sz="1404" dirty="0"/>
              <a:t>声音</a:t>
            </a:r>
          </a:p>
        </p:txBody>
      </p:sp>
      <p:sp>
        <p:nvSpPr>
          <p:cNvPr id="25" name="文本框 24">
            <a:extLst>
              <a:ext uri="{FF2B5EF4-FFF2-40B4-BE49-F238E27FC236}">
                <a16:creationId xmlns:a16="http://schemas.microsoft.com/office/drawing/2014/main" id="{1EE7B484-FE49-4B79-BF4A-A5F88232D06E}"/>
              </a:ext>
            </a:extLst>
          </p:cNvPr>
          <p:cNvSpPr txBox="1"/>
          <p:nvPr/>
        </p:nvSpPr>
        <p:spPr>
          <a:xfrm>
            <a:off x="4657375" y="4716385"/>
            <a:ext cx="735956" cy="308418"/>
          </a:xfrm>
          <a:prstGeom prst="rect">
            <a:avLst/>
          </a:prstGeom>
          <a:noFill/>
        </p:spPr>
        <p:txBody>
          <a:bodyPr wrap="square" rtlCol="0">
            <a:spAutoFit/>
          </a:bodyPr>
          <a:lstStyle/>
          <a:p>
            <a:pPr algn="ctr"/>
            <a:r>
              <a:rPr lang="zh-CN" altLang="en-US" sz="1404" dirty="0"/>
              <a:t>写字</a:t>
            </a:r>
          </a:p>
        </p:txBody>
      </p:sp>
      <p:sp>
        <p:nvSpPr>
          <p:cNvPr id="20" name="右大括号 19">
            <a:extLst>
              <a:ext uri="{FF2B5EF4-FFF2-40B4-BE49-F238E27FC236}">
                <a16:creationId xmlns:a16="http://schemas.microsoft.com/office/drawing/2014/main" id="{741F4282-16D7-42D3-AE39-EC955AC80BA0}"/>
              </a:ext>
            </a:extLst>
          </p:cNvPr>
          <p:cNvSpPr/>
          <p:nvPr/>
        </p:nvSpPr>
        <p:spPr>
          <a:xfrm>
            <a:off x="5299117" y="2662723"/>
            <a:ext cx="209321" cy="108097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4"/>
          </a:p>
        </p:txBody>
      </p:sp>
      <p:sp>
        <p:nvSpPr>
          <p:cNvPr id="26" name="文本框 25">
            <a:extLst>
              <a:ext uri="{FF2B5EF4-FFF2-40B4-BE49-F238E27FC236}">
                <a16:creationId xmlns:a16="http://schemas.microsoft.com/office/drawing/2014/main" id="{51D7A110-C15F-4B24-9707-86A2CB9A828C}"/>
              </a:ext>
            </a:extLst>
          </p:cNvPr>
          <p:cNvSpPr txBox="1"/>
          <p:nvPr/>
        </p:nvSpPr>
        <p:spPr>
          <a:xfrm>
            <a:off x="5603585" y="3004844"/>
            <a:ext cx="695647" cy="308418"/>
          </a:xfrm>
          <a:prstGeom prst="rect">
            <a:avLst/>
          </a:prstGeom>
          <a:noFill/>
        </p:spPr>
        <p:txBody>
          <a:bodyPr wrap="square" rtlCol="0">
            <a:spAutoFit/>
          </a:bodyPr>
          <a:lstStyle/>
          <a:p>
            <a:pPr algn="ctr"/>
            <a:r>
              <a:rPr lang="zh-CN" altLang="en-US" sz="1404" dirty="0"/>
              <a:t>输入</a:t>
            </a:r>
          </a:p>
        </p:txBody>
      </p:sp>
      <p:sp>
        <p:nvSpPr>
          <p:cNvPr id="27" name="右大括号 26">
            <a:extLst>
              <a:ext uri="{FF2B5EF4-FFF2-40B4-BE49-F238E27FC236}">
                <a16:creationId xmlns:a16="http://schemas.microsoft.com/office/drawing/2014/main" id="{DBE13B6F-43AE-4AE7-98C8-C3FE5B192844}"/>
              </a:ext>
            </a:extLst>
          </p:cNvPr>
          <p:cNvSpPr/>
          <p:nvPr/>
        </p:nvSpPr>
        <p:spPr>
          <a:xfrm>
            <a:off x="5363481" y="4379286"/>
            <a:ext cx="144959" cy="59331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4"/>
          </a:p>
        </p:txBody>
      </p:sp>
      <p:sp>
        <p:nvSpPr>
          <p:cNvPr id="28" name="文本框 27">
            <a:extLst>
              <a:ext uri="{FF2B5EF4-FFF2-40B4-BE49-F238E27FC236}">
                <a16:creationId xmlns:a16="http://schemas.microsoft.com/office/drawing/2014/main" id="{6037522F-76F1-43DA-9B6A-69425874579F}"/>
              </a:ext>
            </a:extLst>
          </p:cNvPr>
          <p:cNvSpPr txBox="1"/>
          <p:nvPr/>
        </p:nvSpPr>
        <p:spPr>
          <a:xfrm>
            <a:off x="5025353" y="4494389"/>
            <a:ext cx="1756880" cy="308418"/>
          </a:xfrm>
          <a:prstGeom prst="rect">
            <a:avLst/>
          </a:prstGeom>
          <a:noFill/>
        </p:spPr>
        <p:txBody>
          <a:bodyPr wrap="square" rtlCol="0">
            <a:spAutoFit/>
          </a:bodyPr>
          <a:lstStyle/>
          <a:p>
            <a:pPr algn="ctr"/>
            <a:r>
              <a:rPr lang="zh-CN" altLang="en-US" sz="1404" dirty="0"/>
              <a:t>输出</a:t>
            </a:r>
          </a:p>
        </p:txBody>
      </p:sp>
      <p:cxnSp>
        <p:nvCxnSpPr>
          <p:cNvPr id="30" name="连接符: 曲线 29">
            <a:extLst>
              <a:ext uri="{FF2B5EF4-FFF2-40B4-BE49-F238E27FC236}">
                <a16:creationId xmlns:a16="http://schemas.microsoft.com/office/drawing/2014/main" id="{DB13C65B-E09E-4E66-891F-4100BBFE9FC9}"/>
              </a:ext>
            </a:extLst>
          </p:cNvPr>
          <p:cNvCxnSpPr>
            <a:cxnSpLocks/>
            <a:endCxn id="11" idx="1"/>
          </p:cNvCxnSpPr>
          <p:nvPr/>
        </p:nvCxnSpPr>
        <p:spPr>
          <a:xfrm flipV="1">
            <a:off x="2963539" y="2674691"/>
            <a:ext cx="1704295" cy="629908"/>
          </a:xfrm>
          <a:prstGeom prst="curved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38ECCDE7-FCCA-4856-9317-B4F6BDDFBE8A}"/>
              </a:ext>
            </a:extLst>
          </p:cNvPr>
          <p:cNvCxnSpPr>
            <a:cxnSpLocks/>
            <a:endCxn id="22" idx="1"/>
          </p:cNvCxnSpPr>
          <p:nvPr/>
        </p:nvCxnSpPr>
        <p:spPr>
          <a:xfrm flipV="1">
            <a:off x="3325261" y="3247242"/>
            <a:ext cx="1342574" cy="152605"/>
          </a:xfrm>
          <a:prstGeom prst="curved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DEC2E150-1F42-4071-BD06-CB61BF39FDBA}"/>
              </a:ext>
            </a:extLst>
          </p:cNvPr>
          <p:cNvCxnSpPr>
            <a:cxnSpLocks/>
            <a:endCxn id="23" idx="1"/>
          </p:cNvCxnSpPr>
          <p:nvPr/>
        </p:nvCxnSpPr>
        <p:spPr>
          <a:xfrm flipV="1">
            <a:off x="3051674" y="3731681"/>
            <a:ext cx="1616161" cy="118575"/>
          </a:xfrm>
          <a:prstGeom prst="curvedConnector3">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曲线 39">
            <a:extLst>
              <a:ext uri="{FF2B5EF4-FFF2-40B4-BE49-F238E27FC236}">
                <a16:creationId xmlns:a16="http://schemas.microsoft.com/office/drawing/2014/main" id="{F0B5C2EE-5D74-4FF4-8F63-2006C4E99F8A}"/>
              </a:ext>
            </a:extLst>
          </p:cNvPr>
          <p:cNvCxnSpPr>
            <a:cxnSpLocks/>
            <a:endCxn id="24" idx="1"/>
          </p:cNvCxnSpPr>
          <p:nvPr/>
        </p:nvCxnSpPr>
        <p:spPr>
          <a:xfrm>
            <a:off x="2576164" y="3646332"/>
            <a:ext cx="2085811" cy="759680"/>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曲线 43">
            <a:extLst>
              <a:ext uri="{FF2B5EF4-FFF2-40B4-BE49-F238E27FC236}">
                <a16:creationId xmlns:a16="http://schemas.microsoft.com/office/drawing/2014/main" id="{CA4B037A-588D-4D33-8FFD-8024FA70C450}"/>
              </a:ext>
            </a:extLst>
          </p:cNvPr>
          <p:cNvCxnSpPr>
            <a:cxnSpLocks/>
            <a:endCxn id="25" idx="1"/>
          </p:cNvCxnSpPr>
          <p:nvPr/>
        </p:nvCxnSpPr>
        <p:spPr>
          <a:xfrm>
            <a:off x="2228203" y="4620440"/>
            <a:ext cx="2429172" cy="250154"/>
          </a:xfrm>
          <a:prstGeom prst="curvedConnector3">
            <a:avLst>
              <a:gd name="adj1" fmla="val 50000"/>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圆角矩形 8">
            <a:extLst>
              <a:ext uri="{FF2B5EF4-FFF2-40B4-BE49-F238E27FC236}">
                <a16:creationId xmlns:a16="http://schemas.microsoft.com/office/drawing/2014/main" id="{D7A9DA60-CD7A-48F5-B94E-5D28BDF05621}"/>
              </a:ext>
            </a:extLst>
          </p:cNvPr>
          <p:cNvSpPr/>
          <p:nvPr/>
        </p:nvSpPr>
        <p:spPr>
          <a:xfrm>
            <a:off x="8771263" y="298414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kumimoji="1" lang="zh-CN" altLang="en-US" sz="1404" dirty="0">
                <a:solidFill>
                  <a:srgbClr val="FFFFFF"/>
                </a:solidFill>
                <a:latin typeface="Arial"/>
                <a:ea typeface="微软雅黑"/>
              </a:rPr>
              <a:t>人工智能</a:t>
            </a:r>
          </a:p>
        </p:txBody>
      </p:sp>
      <p:grpSp>
        <p:nvGrpSpPr>
          <p:cNvPr id="64" name="组合 63">
            <a:extLst>
              <a:ext uri="{FF2B5EF4-FFF2-40B4-BE49-F238E27FC236}">
                <a16:creationId xmlns:a16="http://schemas.microsoft.com/office/drawing/2014/main" id="{023D85A7-8582-4FCE-B92E-CCDA53C0B41C}"/>
              </a:ext>
            </a:extLst>
          </p:cNvPr>
          <p:cNvGrpSpPr/>
          <p:nvPr/>
        </p:nvGrpSpPr>
        <p:grpSpPr>
          <a:xfrm>
            <a:off x="6299229" y="1418184"/>
            <a:ext cx="1708283" cy="4191319"/>
            <a:chOff x="6246535" y="1739836"/>
            <a:chExt cx="1708283" cy="4191317"/>
          </a:xfrm>
        </p:grpSpPr>
        <p:grpSp>
          <p:nvGrpSpPr>
            <p:cNvPr id="55" name="组合 54">
              <a:extLst>
                <a:ext uri="{FF2B5EF4-FFF2-40B4-BE49-F238E27FC236}">
                  <a16:creationId xmlns:a16="http://schemas.microsoft.com/office/drawing/2014/main" id="{66BDA5E7-1684-4283-8331-DD39B3B6F543}"/>
                </a:ext>
              </a:extLst>
            </p:cNvPr>
            <p:cNvGrpSpPr/>
            <p:nvPr/>
          </p:nvGrpSpPr>
          <p:grpSpPr>
            <a:xfrm>
              <a:off x="6246535" y="1739836"/>
              <a:ext cx="1436652" cy="1384725"/>
              <a:chOff x="6246535" y="1739836"/>
              <a:chExt cx="1436652" cy="1384725"/>
            </a:xfrm>
          </p:grpSpPr>
          <p:pic>
            <p:nvPicPr>
              <p:cNvPr id="53" name="图片 52">
                <a:extLst>
                  <a:ext uri="{FF2B5EF4-FFF2-40B4-BE49-F238E27FC236}">
                    <a16:creationId xmlns:a16="http://schemas.microsoft.com/office/drawing/2014/main" id="{6E47ED7E-23B6-4068-B54D-2DFE1513399C}"/>
                  </a:ext>
                </a:extLst>
              </p:cNvPr>
              <p:cNvPicPr>
                <a:picLocks noChangeAspect="1"/>
              </p:cNvPicPr>
              <p:nvPr/>
            </p:nvPicPr>
            <p:blipFill rotWithShape="1">
              <a:blip r:embed="rId5">
                <a:extLst>
                  <a:ext uri="{28A0092B-C50C-407E-A947-70E740481C1C}">
                    <a14:useLocalDpi xmlns:a14="http://schemas.microsoft.com/office/drawing/2010/main" val="0"/>
                  </a:ext>
                </a:extLst>
              </a:blip>
              <a:srcRect l="4418" t="2897" r="8887" b="2233"/>
              <a:stretch/>
            </p:blipFill>
            <p:spPr>
              <a:xfrm>
                <a:off x="6246535" y="1739836"/>
                <a:ext cx="1436652" cy="1034095"/>
              </a:xfrm>
              <a:prstGeom prst="rect">
                <a:avLst/>
              </a:prstGeom>
            </p:spPr>
          </p:pic>
          <p:sp>
            <p:nvSpPr>
              <p:cNvPr id="54" name="文本框 53">
                <a:extLst>
                  <a:ext uri="{FF2B5EF4-FFF2-40B4-BE49-F238E27FC236}">
                    <a16:creationId xmlns:a16="http://schemas.microsoft.com/office/drawing/2014/main" id="{06A257E7-1F95-4683-9BE9-AE42EC449466}"/>
                  </a:ext>
                </a:extLst>
              </p:cNvPr>
              <p:cNvSpPr txBox="1"/>
              <p:nvPr/>
            </p:nvSpPr>
            <p:spPr>
              <a:xfrm>
                <a:off x="6624622" y="2816143"/>
                <a:ext cx="914400" cy="308418"/>
              </a:xfrm>
              <a:prstGeom prst="rect">
                <a:avLst/>
              </a:prstGeom>
              <a:noFill/>
            </p:spPr>
            <p:txBody>
              <a:bodyPr wrap="square" rtlCol="0">
                <a:spAutoFit/>
              </a:bodyPr>
              <a:lstStyle/>
              <a:p>
                <a:pPr algn="ctr"/>
                <a:r>
                  <a:rPr lang="zh-CN" altLang="en-US" sz="1404" dirty="0"/>
                  <a:t>摄像头</a:t>
                </a:r>
              </a:p>
            </p:txBody>
          </p:sp>
        </p:grpSp>
        <p:grpSp>
          <p:nvGrpSpPr>
            <p:cNvPr id="63" name="组合 62">
              <a:extLst>
                <a:ext uri="{FF2B5EF4-FFF2-40B4-BE49-F238E27FC236}">
                  <a16:creationId xmlns:a16="http://schemas.microsoft.com/office/drawing/2014/main" id="{C840B3D6-BEE1-42D8-AD4F-D4CB00986C20}"/>
                </a:ext>
              </a:extLst>
            </p:cNvPr>
            <p:cNvGrpSpPr/>
            <p:nvPr/>
          </p:nvGrpSpPr>
          <p:grpSpPr>
            <a:xfrm>
              <a:off x="6573154" y="3246399"/>
              <a:ext cx="1033200" cy="1330713"/>
              <a:chOff x="6573154" y="3246399"/>
              <a:chExt cx="1033200" cy="1330713"/>
            </a:xfrm>
          </p:grpSpPr>
          <p:pic>
            <p:nvPicPr>
              <p:cNvPr id="57" name="图片 56">
                <a:extLst>
                  <a:ext uri="{FF2B5EF4-FFF2-40B4-BE49-F238E27FC236}">
                    <a16:creationId xmlns:a16="http://schemas.microsoft.com/office/drawing/2014/main" id="{F66E006C-8BF8-4E9B-A2E3-8358CF8A25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3154" y="3246399"/>
                <a:ext cx="1033200" cy="1033200"/>
              </a:xfrm>
              <a:prstGeom prst="rect">
                <a:avLst/>
              </a:prstGeom>
            </p:spPr>
          </p:pic>
          <p:sp>
            <p:nvSpPr>
              <p:cNvPr id="58" name="文本框 57">
                <a:extLst>
                  <a:ext uri="{FF2B5EF4-FFF2-40B4-BE49-F238E27FC236}">
                    <a16:creationId xmlns:a16="http://schemas.microsoft.com/office/drawing/2014/main" id="{0F860BB7-DE4C-42B3-A400-9101173DCEFF}"/>
                  </a:ext>
                </a:extLst>
              </p:cNvPr>
              <p:cNvSpPr txBox="1"/>
              <p:nvPr/>
            </p:nvSpPr>
            <p:spPr>
              <a:xfrm>
                <a:off x="6686217" y="4268694"/>
                <a:ext cx="914400" cy="308418"/>
              </a:xfrm>
              <a:prstGeom prst="rect">
                <a:avLst/>
              </a:prstGeom>
              <a:noFill/>
            </p:spPr>
            <p:txBody>
              <a:bodyPr wrap="square" rtlCol="0">
                <a:spAutoFit/>
              </a:bodyPr>
              <a:lstStyle/>
              <a:p>
                <a:pPr algn="ctr"/>
                <a:r>
                  <a:rPr lang="zh-CN" altLang="en-US" sz="1404" dirty="0"/>
                  <a:t>录音</a:t>
                </a:r>
              </a:p>
            </p:txBody>
          </p:sp>
        </p:grpSp>
        <p:grpSp>
          <p:nvGrpSpPr>
            <p:cNvPr id="62" name="组合 61">
              <a:extLst>
                <a:ext uri="{FF2B5EF4-FFF2-40B4-BE49-F238E27FC236}">
                  <a16:creationId xmlns:a16="http://schemas.microsoft.com/office/drawing/2014/main" id="{755233D9-8B21-40C0-8ED2-72C853E7FF80}"/>
                </a:ext>
              </a:extLst>
            </p:cNvPr>
            <p:cNvGrpSpPr/>
            <p:nvPr/>
          </p:nvGrpSpPr>
          <p:grpSpPr>
            <a:xfrm>
              <a:off x="6342198" y="4589536"/>
              <a:ext cx="1612620" cy="1341617"/>
              <a:chOff x="6342198" y="4589536"/>
              <a:chExt cx="1612620" cy="1341617"/>
            </a:xfrm>
          </p:grpSpPr>
          <p:pic>
            <p:nvPicPr>
              <p:cNvPr id="60" name="图片 59">
                <a:extLst>
                  <a:ext uri="{FF2B5EF4-FFF2-40B4-BE49-F238E27FC236}">
                    <a16:creationId xmlns:a16="http://schemas.microsoft.com/office/drawing/2014/main" id="{A4AB0D36-04BA-4E59-B18E-18F3AA00A92A}"/>
                  </a:ext>
                </a:extLst>
              </p:cNvPr>
              <p:cNvPicPr>
                <a:picLocks noChangeAspect="1"/>
              </p:cNvPicPr>
              <p:nvPr/>
            </p:nvPicPr>
            <p:blipFill rotWithShape="1">
              <a:blip r:embed="rId7">
                <a:extLst>
                  <a:ext uri="{28A0092B-C50C-407E-A947-70E740481C1C}">
                    <a14:useLocalDpi xmlns:a14="http://schemas.microsoft.com/office/drawing/2010/main" val="0"/>
                  </a:ext>
                </a:extLst>
              </a:blip>
              <a:srcRect l="22749" t="19038" r="22346" b="13764"/>
              <a:stretch/>
            </p:blipFill>
            <p:spPr>
              <a:xfrm>
                <a:off x="6539085" y="4589536"/>
                <a:ext cx="1181867" cy="1033200"/>
              </a:xfrm>
              <a:prstGeom prst="rect">
                <a:avLst/>
              </a:prstGeom>
            </p:spPr>
          </p:pic>
          <p:sp>
            <p:nvSpPr>
              <p:cNvPr id="61" name="文本框 60">
                <a:extLst>
                  <a:ext uri="{FF2B5EF4-FFF2-40B4-BE49-F238E27FC236}">
                    <a16:creationId xmlns:a16="http://schemas.microsoft.com/office/drawing/2014/main" id="{EA9A5B88-ADE3-474F-9B3A-65FA1751EAD3}"/>
                  </a:ext>
                </a:extLst>
              </p:cNvPr>
              <p:cNvSpPr txBox="1"/>
              <p:nvPr/>
            </p:nvSpPr>
            <p:spPr>
              <a:xfrm>
                <a:off x="6342198" y="5622735"/>
                <a:ext cx="1612620" cy="308418"/>
              </a:xfrm>
              <a:prstGeom prst="rect">
                <a:avLst/>
              </a:prstGeom>
              <a:noFill/>
            </p:spPr>
            <p:txBody>
              <a:bodyPr wrap="square" rtlCol="0">
                <a:spAutoFit/>
              </a:bodyPr>
              <a:lstStyle/>
              <a:p>
                <a:pPr algn="ctr"/>
                <a:r>
                  <a:rPr lang="zh-CN" altLang="en-US" sz="1404" dirty="0"/>
                  <a:t>压力传感器</a:t>
                </a:r>
              </a:p>
            </p:txBody>
          </p:sp>
        </p:grpSp>
      </p:grpSp>
      <p:cxnSp>
        <p:nvCxnSpPr>
          <p:cNvPr id="66" name="连接符: 肘形 65">
            <a:extLst>
              <a:ext uri="{FF2B5EF4-FFF2-40B4-BE49-F238E27FC236}">
                <a16:creationId xmlns:a16="http://schemas.microsoft.com/office/drawing/2014/main" id="{8DB9AA6D-F12E-4454-9036-EB4DBB8344DE}"/>
              </a:ext>
            </a:extLst>
          </p:cNvPr>
          <p:cNvCxnSpPr>
            <a:stCxn id="53" idx="3"/>
            <a:endCxn id="47" idx="1"/>
          </p:cNvCxnSpPr>
          <p:nvPr/>
        </p:nvCxnSpPr>
        <p:spPr>
          <a:xfrm>
            <a:off x="7735884" y="1935232"/>
            <a:ext cx="1035385" cy="150611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99CADAF7-EA86-4C51-BC5F-97314AAEA6EF}"/>
              </a:ext>
            </a:extLst>
          </p:cNvPr>
          <p:cNvCxnSpPr>
            <a:cxnSpLocks/>
          </p:cNvCxnSpPr>
          <p:nvPr/>
        </p:nvCxnSpPr>
        <p:spPr>
          <a:xfrm flipV="1">
            <a:off x="7762627" y="3441349"/>
            <a:ext cx="997620" cy="1343137"/>
          </a:xfrm>
          <a:prstGeom prst="bentConnector3">
            <a:avLst>
              <a:gd name="adj1" fmla="val 4889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E0C931DC-D569-43E8-9B3A-A85696B943D0}"/>
              </a:ext>
            </a:extLst>
          </p:cNvPr>
          <p:cNvCxnSpPr>
            <a:cxnSpLocks/>
          </p:cNvCxnSpPr>
          <p:nvPr/>
        </p:nvCxnSpPr>
        <p:spPr>
          <a:xfrm>
            <a:off x="7659048" y="3452361"/>
            <a:ext cx="11122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58D6C631-C340-411E-89DF-058A0D43C894}"/>
              </a:ext>
            </a:extLst>
          </p:cNvPr>
          <p:cNvGrpSpPr/>
          <p:nvPr/>
        </p:nvGrpSpPr>
        <p:grpSpPr>
          <a:xfrm>
            <a:off x="9685663" y="1838437"/>
            <a:ext cx="1788116" cy="3322886"/>
            <a:chOff x="9685663" y="1838435"/>
            <a:chExt cx="1788116" cy="3322885"/>
          </a:xfrm>
        </p:grpSpPr>
        <p:pic>
          <p:nvPicPr>
            <p:cNvPr id="78" name="图片 77">
              <a:extLst>
                <a:ext uri="{FF2B5EF4-FFF2-40B4-BE49-F238E27FC236}">
                  <a16:creationId xmlns:a16="http://schemas.microsoft.com/office/drawing/2014/main" id="{6DCAB1B3-F553-42F4-AD43-3C566907790D}"/>
                </a:ext>
              </a:extLst>
            </p:cNvPr>
            <p:cNvPicPr>
              <a:picLocks noChangeAspect="1"/>
            </p:cNvPicPr>
            <p:nvPr/>
          </p:nvPicPr>
          <p:blipFill rotWithShape="1">
            <a:blip r:embed="rId8">
              <a:extLst>
                <a:ext uri="{28A0092B-C50C-407E-A947-70E740481C1C}">
                  <a14:useLocalDpi xmlns:a14="http://schemas.microsoft.com/office/drawing/2010/main" val="0"/>
                </a:ext>
              </a:extLst>
            </a:blip>
            <a:srcRect l="11092" t="5783" r="12215" b="16389"/>
            <a:stretch/>
          </p:blipFill>
          <p:spPr>
            <a:xfrm>
              <a:off x="10302939" y="1838435"/>
              <a:ext cx="870866" cy="1122087"/>
            </a:xfrm>
            <a:prstGeom prst="rect">
              <a:avLst/>
            </a:prstGeom>
          </p:spPr>
        </p:pic>
        <p:pic>
          <p:nvPicPr>
            <p:cNvPr id="80" name="图片 79">
              <a:extLst>
                <a:ext uri="{FF2B5EF4-FFF2-40B4-BE49-F238E27FC236}">
                  <a16:creationId xmlns:a16="http://schemas.microsoft.com/office/drawing/2014/main" id="{1FD19E9E-BAB9-4916-8D16-BF10A0F84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0302939" y="3809274"/>
              <a:ext cx="991598" cy="1033200"/>
            </a:xfrm>
            <a:prstGeom prst="rect">
              <a:avLst/>
            </a:prstGeom>
          </p:spPr>
        </p:pic>
        <p:sp>
          <p:nvSpPr>
            <p:cNvPr id="81" name="文本框 80">
              <a:extLst>
                <a:ext uri="{FF2B5EF4-FFF2-40B4-BE49-F238E27FC236}">
                  <a16:creationId xmlns:a16="http://schemas.microsoft.com/office/drawing/2014/main" id="{B648ABD8-CE2F-48B4-AE85-E03D0C4911FE}"/>
                </a:ext>
              </a:extLst>
            </p:cNvPr>
            <p:cNvSpPr txBox="1"/>
            <p:nvPr/>
          </p:nvSpPr>
          <p:spPr>
            <a:xfrm>
              <a:off x="10143880" y="3004843"/>
              <a:ext cx="1154336" cy="308418"/>
            </a:xfrm>
            <a:prstGeom prst="rect">
              <a:avLst/>
            </a:prstGeom>
            <a:noFill/>
          </p:spPr>
          <p:txBody>
            <a:bodyPr wrap="square" rtlCol="0">
              <a:spAutoFit/>
            </a:bodyPr>
            <a:lstStyle/>
            <a:p>
              <a:pPr algn="ctr"/>
              <a:r>
                <a:rPr lang="zh-CN" altLang="en-US" sz="1404" dirty="0"/>
                <a:t>语音导航</a:t>
              </a:r>
            </a:p>
          </p:txBody>
        </p:sp>
        <p:sp>
          <p:nvSpPr>
            <p:cNvPr id="82" name="文本框 81">
              <a:extLst>
                <a:ext uri="{FF2B5EF4-FFF2-40B4-BE49-F238E27FC236}">
                  <a16:creationId xmlns:a16="http://schemas.microsoft.com/office/drawing/2014/main" id="{25462AB1-4AAC-49C3-A22F-B70423CAAA2C}"/>
                </a:ext>
              </a:extLst>
            </p:cNvPr>
            <p:cNvSpPr txBox="1"/>
            <p:nvPr/>
          </p:nvSpPr>
          <p:spPr>
            <a:xfrm>
              <a:off x="10073364" y="4852902"/>
              <a:ext cx="1400415" cy="308418"/>
            </a:xfrm>
            <a:prstGeom prst="rect">
              <a:avLst/>
            </a:prstGeom>
            <a:noFill/>
          </p:spPr>
          <p:txBody>
            <a:bodyPr wrap="square" rtlCol="0">
              <a:spAutoFit/>
            </a:bodyPr>
            <a:lstStyle/>
            <a:p>
              <a:pPr algn="ctr"/>
              <a:r>
                <a:rPr lang="zh-CN" altLang="en-US" sz="1404" dirty="0"/>
                <a:t>文字决策</a:t>
              </a:r>
            </a:p>
          </p:txBody>
        </p:sp>
        <p:cxnSp>
          <p:nvCxnSpPr>
            <p:cNvPr id="84" name="连接符: 肘形 83">
              <a:extLst>
                <a:ext uri="{FF2B5EF4-FFF2-40B4-BE49-F238E27FC236}">
                  <a16:creationId xmlns:a16="http://schemas.microsoft.com/office/drawing/2014/main" id="{56A5B3E9-7E4E-48CE-963D-2D571A4D017E}"/>
                </a:ext>
              </a:extLst>
            </p:cNvPr>
            <p:cNvCxnSpPr>
              <a:stCxn id="47" idx="3"/>
              <a:endCxn id="78" idx="1"/>
            </p:cNvCxnSpPr>
            <p:nvPr/>
          </p:nvCxnSpPr>
          <p:spPr>
            <a:xfrm flipV="1">
              <a:off x="9685663" y="2399479"/>
              <a:ext cx="617276" cy="104186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C6D3B3D5-3E9C-4059-AA35-3E142099B1E9}"/>
                </a:ext>
              </a:extLst>
            </p:cNvPr>
            <p:cNvCxnSpPr>
              <a:stCxn id="47" idx="3"/>
              <a:endCxn id="80" idx="3"/>
            </p:cNvCxnSpPr>
            <p:nvPr/>
          </p:nvCxnSpPr>
          <p:spPr>
            <a:xfrm>
              <a:off x="9685663" y="3441344"/>
              <a:ext cx="617276" cy="88453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399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A72F3-D965-45EE-B571-D1595D1166E5}"/>
              </a:ext>
            </a:extLst>
          </p:cNvPr>
          <p:cNvSpPr>
            <a:spLocks noGrp="1"/>
          </p:cNvSpPr>
          <p:nvPr>
            <p:ph type="title"/>
          </p:nvPr>
        </p:nvSpPr>
        <p:spPr/>
        <p:txBody>
          <a:bodyPr/>
          <a:lstStyle/>
          <a:p>
            <a:r>
              <a:rPr lang="zh-CN" altLang="en-US" dirty="0"/>
              <a:t>人工智能：目前主要算法汇总</a:t>
            </a:r>
          </a:p>
        </p:txBody>
      </p:sp>
      <p:grpSp>
        <p:nvGrpSpPr>
          <p:cNvPr id="986" name="bf3a8160-c412-4564-b35a-75e3359379f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2FF083C-B4A6-4B27-B2EF-D0A94FF6DE6B}"/>
              </a:ext>
            </a:extLst>
          </p:cNvPr>
          <p:cNvGrpSpPr>
            <a:grpSpLocks noChangeAspect="1"/>
          </p:cNvGrpSpPr>
          <p:nvPr>
            <p:custDataLst>
              <p:tags r:id="rId1"/>
            </p:custDataLst>
          </p:nvPr>
        </p:nvGrpSpPr>
        <p:grpSpPr>
          <a:xfrm>
            <a:off x="1404860" y="2467897"/>
            <a:ext cx="748181" cy="722819"/>
            <a:chOff x="6239035" y="1224873"/>
            <a:chExt cx="4939505" cy="4772068"/>
          </a:xfrm>
          <a:solidFill>
            <a:schemeClr val="bg1"/>
          </a:solidFill>
        </p:grpSpPr>
        <p:sp>
          <p:nvSpPr>
            <p:cNvPr id="987" name="ïşļîḍè">
              <a:extLst>
                <a:ext uri="{FF2B5EF4-FFF2-40B4-BE49-F238E27FC236}">
                  <a16:creationId xmlns:a16="http://schemas.microsoft.com/office/drawing/2014/main" id="{279A6871-DB70-4A46-A664-70D74D07AB46}"/>
                </a:ext>
              </a:extLst>
            </p:cNvPr>
            <p:cNvSpPr/>
            <p:nvPr/>
          </p:nvSpPr>
          <p:spPr bwMode="auto">
            <a:xfrm>
              <a:off x="10173894" y="2815564"/>
              <a:ext cx="232560" cy="539532"/>
            </a:xfrm>
            <a:custGeom>
              <a:avLst/>
              <a:gdLst>
                <a:gd name="T0" fmla="*/ 4 w 12"/>
                <a:gd name="T1" fmla="*/ 0 h 28"/>
                <a:gd name="T2" fmla="*/ 0 w 12"/>
                <a:gd name="T3" fmla="*/ 4 h 28"/>
                <a:gd name="T4" fmla="*/ 7 w 12"/>
                <a:gd name="T5" fmla="*/ 19 h 28"/>
                <a:gd name="T6" fmla="*/ 12 w 12"/>
                <a:gd name="T7" fmla="*/ 28 h 28"/>
                <a:gd name="T8" fmla="*/ 12 w 12"/>
                <a:gd name="T9" fmla="*/ 28 h 28"/>
                <a:gd name="T10" fmla="*/ 7 w 12"/>
                <a:gd name="T11" fmla="*/ 1 h 28"/>
                <a:gd name="T12" fmla="*/ 6 w 12"/>
                <a:gd name="T13" fmla="*/ 1 h 28"/>
                <a:gd name="T14" fmla="*/ 4 w 12"/>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8">
                  <a:moveTo>
                    <a:pt x="4" y="0"/>
                  </a:moveTo>
                  <a:cubicBezTo>
                    <a:pt x="0" y="4"/>
                    <a:pt x="0" y="4"/>
                    <a:pt x="0" y="4"/>
                  </a:cubicBezTo>
                  <a:cubicBezTo>
                    <a:pt x="7" y="19"/>
                    <a:pt x="7" y="19"/>
                    <a:pt x="7" y="19"/>
                  </a:cubicBezTo>
                  <a:cubicBezTo>
                    <a:pt x="12" y="28"/>
                    <a:pt x="12" y="28"/>
                    <a:pt x="12" y="28"/>
                  </a:cubicBezTo>
                  <a:cubicBezTo>
                    <a:pt x="12" y="28"/>
                    <a:pt x="12" y="28"/>
                    <a:pt x="12" y="28"/>
                  </a:cubicBezTo>
                  <a:cubicBezTo>
                    <a:pt x="7" y="1"/>
                    <a:pt x="7" y="1"/>
                    <a:pt x="7" y="1"/>
                  </a:cubicBezTo>
                  <a:cubicBezTo>
                    <a:pt x="7" y="1"/>
                    <a:pt x="6" y="1"/>
                    <a:pt x="6" y="1"/>
                  </a:cubicBezTo>
                  <a:cubicBezTo>
                    <a:pt x="5"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88" name="iśḻïďe">
              <a:extLst>
                <a:ext uri="{FF2B5EF4-FFF2-40B4-BE49-F238E27FC236}">
                  <a16:creationId xmlns:a16="http://schemas.microsoft.com/office/drawing/2014/main" id="{94C8C264-B199-48EC-9413-E1AF79DFF0C5}"/>
                </a:ext>
              </a:extLst>
            </p:cNvPr>
            <p:cNvSpPr/>
            <p:nvPr/>
          </p:nvSpPr>
          <p:spPr bwMode="auto">
            <a:xfrm>
              <a:off x="8555297" y="1243477"/>
              <a:ext cx="213956" cy="251164"/>
            </a:xfrm>
            <a:custGeom>
              <a:avLst/>
              <a:gdLst>
                <a:gd name="T0" fmla="*/ 11 w 11"/>
                <a:gd name="T1" fmla="*/ 1 h 13"/>
                <a:gd name="T2" fmla="*/ 9 w 11"/>
                <a:gd name="T3" fmla="*/ 0 h 13"/>
                <a:gd name="T4" fmla="*/ 4 w 11"/>
                <a:gd name="T5" fmla="*/ 8 h 13"/>
                <a:gd name="T6" fmla="*/ 0 w 11"/>
                <a:gd name="T7" fmla="*/ 13 h 13"/>
                <a:gd name="T8" fmla="*/ 11 w 11"/>
                <a:gd name="T9" fmla="*/ 1 h 13"/>
              </a:gdLst>
              <a:ahLst/>
              <a:cxnLst>
                <a:cxn ang="0">
                  <a:pos x="T0" y="T1"/>
                </a:cxn>
                <a:cxn ang="0">
                  <a:pos x="T2" y="T3"/>
                </a:cxn>
                <a:cxn ang="0">
                  <a:pos x="T4" y="T5"/>
                </a:cxn>
                <a:cxn ang="0">
                  <a:pos x="T6" y="T7"/>
                </a:cxn>
                <a:cxn ang="0">
                  <a:pos x="T8" y="T9"/>
                </a:cxn>
              </a:cxnLst>
              <a:rect l="0" t="0" r="r" b="b"/>
              <a:pathLst>
                <a:path w="11" h="13">
                  <a:moveTo>
                    <a:pt x="11" y="1"/>
                  </a:moveTo>
                  <a:cubicBezTo>
                    <a:pt x="10" y="1"/>
                    <a:pt x="10" y="0"/>
                    <a:pt x="9" y="0"/>
                  </a:cubicBezTo>
                  <a:cubicBezTo>
                    <a:pt x="4" y="8"/>
                    <a:pt x="4" y="8"/>
                    <a:pt x="4" y="8"/>
                  </a:cubicBezTo>
                  <a:cubicBezTo>
                    <a:pt x="0" y="13"/>
                    <a:pt x="0" y="13"/>
                    <a:pt x="0" y="13"/>
                  </a:cubicBezTo>
                  <a:lnTo>
                    <a:pt x="1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89" name="îṡḷiḍê">
              <a:extLst>
                <a:ext uri="{FF2B5EF4-FFF2-40B4-BE49-F238E27FC236}">
                  <a16:creationId xmlns:a16="http://schemas.microsoft.com/office/drawing/2014/main" id="{B6ED75E2-21CC-452D-8E6D-17648C529E8B}"/>
                </a:ext>
              </a:extLst>
            </p:cNvPr>
            <p:cNvSpPr/>
            <p:nvPr/>
          </p:nvSpPr>
          <p:spPr bwMode="auto">
            <a:xfrm>
              <a:off x="7950653" y="4192300"/>
              <a:ext cx="372090" cy="158142"/>
            </a:xfrm>
            <a:custGeom>
              <a:avLst/>
              <a:gdLst>
                <a:gd name="T0" fmla="*/ 16 w 19"/>
                <a:gd name="T1" fmla="*/ 7 h 8"/>
                <a:gd name="T2" fmla="*/ 19 w 19"/>
                <a:gd name="T3" fmla="*/ 2 h 8"/>
                <a:gd name="T4" fmla="*/ 18 w 19"/>
                <a:gd name="T5" fmla="*/ 0 h 8"/>
                <a:gd name="T6" fmla="*/ 2 w 19"/>
                <a:gd name="T7" fmla="*/ 3 h 8"/>
                <a:gd name="T8" fmla="*/ 0 w 19"/>
                <a:gd name="T9" fmla="*/ 4 h 8"/>
                <a:gd name="T10" fmla="*/ 7 w 19"/>
                <a:gd name="T11" fmla="*/ 6 h 8"/>
                <a:gd name="T12" fmla="*/ 15 w 19"/>
                <a:gd name="T13" fmla="*/ 8 h 8"/>
                <a:gd name="T14" fmla="*/ 16 w 19"/>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6" y="7"/>
                  </a:moveTo>
                  <a:cubicBezTo>
                    <a:pt x="19" y="2"/>
                    <a:pt x="19" y="2"/>
                    <a:pt x="19" y="2"/>
                  </a:cubicBezTo>
                  <a:cubicBezTo>
                    <a:pt x="19" y="1"/>
                    <a:pt x="18" y="0"/>
                    <a:pt x="18" y="0"/>
                  </a:cubicBezTo>
                  <a:cubicBezTo>
                    <a:pt x="2" y="3"/>
                    <a:pt x="2" y="3"/>
                    <a:pt x="2" y="3"/>
                  </a:cubicBezTo>
                  <a:cubicBezTo>
                    <a:pt x="0" y="4"/>
                    <a:pt x="0" y="4"/>
                    <a:pt x="0" y="4"/>
                  </a:cubicBezTo>
                  <a:cubicBezTo>
                    <a:pt x="7" y="6"/>
                    <a:pt x="7" y="6"/>
                    <a:pt x="7" y="6"/>
                  </a:cubicBezTo>
                  <a:cubicBezTo>
                    <a:pt x="15" y="8"/>
                    <a:pt x="15" y="8"/>
                    <a:pt x="15" y="8"/>
                  </a:cubicBezTo>
                  <a:lnTo>
                    <a:pt x="1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0" name="îṧľîḋê">
              <a:extLst>
                <a:ext uri="{FF2B5EF4-FFF2-40B4-BE49-F238E27FC236}">
                  <a16:creationId xmlns:a16="http://schemas.microsoft.com/office/drawing/2014/main" id="{0E4731F9-B1ED-4610-BD6A-85643495D518}"/>
                </a:ext>
              </a:extLst>
            </p:cNvPr>
            <p:cNvSpPr/>
            <p:nvPr/>
          </p:nvSpPr>
          <p:spPr bwMode="auto">
            <a:xfrm>
              <a:off x="9978550" y="1671383"/>
              <a:ext cx="176746" cy="55814"/>
            </a:xfrm>
            <a:custGeom>
              <a:avLst/>
              <a:gdLst>
                <a:gd name="T0" fmla="*/ 0 w 9"/>
                <a:gd name="T1" fmla="*/ 3 h 3"/>
                <a:gd name="T2" fmla="*/ 3 w 9"/>
                <a:gd name="T3" fmla="*/ 3 h 3"/>
                <a:gd name="T4" fmla="*/ 9 w 9"/>
                <a:gd name="T5" fmla="*/ 3 h 3"/>
                <a:gd name="T6" fmla="*/ 9 w 9"/>
                <a:gd name="T7" fmla="*/ 0 h 3"/>
                <a:gd name="T8" fmla="*/ 0 w 9"/>
                <a:gd name="T9" fmla="*/ 3 h 3"/>
                <a:gd name="T10" fmla="*/ 0 w 9"/>
                <a:gd name="T11" fmla="*/ 3 h 3"/>
              </a:gdLst>
              <a:ahLst/>
              <a:cxnLst>
                <a:cxn ang="0">
                  <a:pos x="T0" y="T1"/>
                </a:cxn>
                <a:cxn ang="0">
                  <a:pos x="T2" y="T3"/>
                </a:cxn>
                <a:cxn ang="0">
                  <a:pos x="T4" y="T5"/>
                </a:cxn>
                <a:cxn ang="0">
                  <a:pos x="T6" y="T7"/>
                </a:cxn>
                <a:cxn ang="0">
                  <a:pos x="T8" y="T9"/>
                </a:cxn>
                <a:cxn ang="0">
                  <a:pos x="T10" y="T11"/>
                </a:cxn>
              </a:cxnLst>
              <a:rect l="0" t="0" r="r" b="b"/>
              <a:pathLst>
                <a:path w="9" h="3">
                  <a:moveTo>
                    <a:pt x="0" y="3"/>
                  </a:moveTo>
                  <a:cubicBezTo>
                    <a:pt x="3" y="3"/>
                    <a:pt x="3" y="3"/>
                    <a:pt x="3" y="3"/>
                  </a:cubicBezTo>
                  <a:cubicBezTo>
                    <a:pt x="9" y="3"/>
                    <a:pt x="9" y="3"/>
                    <a:pt x="9" y="3"/>
                  </a:cubicBezTo>
                  <a:cubicBezTo>
                    <a:pt x="9" y="2"/>
                    <a:pt x="9" y="1"/>
                    <a:pt x="9"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1" name="iṩļïdê">
              <a:extLst>
                <a:ext uri="{FF2B5EF4-FFF2-40B4-BE49-F238E27FC236}">
                  <a16:creationId xmlns:a16="http://schemas.microsoft.com/office/drawing/2014/main" id="{0A16B251-3394-4830-B735-F3BCB559095B}"/>
                </a:ext>
              </a:extLst>
            </p:cNvPr>
            <p:cNvSpPr/>
            <p:nvPr/>
          </p:nvSpPr>
          <p:spPr bwMode="auto">
            <a:xfrm>
              <a:off x="6927403" y="1689987"/>
              <a:ext cx="427904" cy="195350"/>
            </a:xfrm>
            <a:custGeom>
              <a:avLst/>
              <a:gdLst>
                <a:gd name="T0" fmla="*/ 0 w 22"/>
                <a:gd name="T1" fmla="*/ 10 h 10"/>
                <a:gd name="T2" fmla="*/ 22 w 22"/>
                <a:gd name="T3" fmla="*/ 0 h 10"/>
                <a:gd name="T4" fmla="*/ 14 w 22"/>
                <a:gd name="T5" fmla="*/ 2 h 10"/>
                <a:gd name="T6" fmla="*/ 0 w 22"/>
                <a:gd name="T7" fmla="*/ 10 h 10"/>
              </a:gdLst>
              <a:ahLst/>
              <a:cxnLst>
                <a:cxn ang="0">
                  <a:pos x="T0" y="T1"/>
                </a:cxn>
                <a:cxn ang="0">
                  <a:pos x="T2" y="T3"/>
                </a:cxn>
                <a:cxn ang="0">
                  <a:pos x="T4" y="T5"/>
                </a:cxn>
                <a:cxn ang="0">
                  <a:pos x="T6" y="T7"/>
                </a:cxn>
              </a:cxnLst>
              <a:rect l="0" t="0" r="r" b="b"/>
              <a:pathLst>
                <a:path w="22" h="10">
                  <a:moveTo>
                    <a:pt x="0" y="10"/>
                  </a:moveTo>
                  <a:cubicBezTo>
                    <a:pt x="22" y="0"/>
                    <a:pt x="22" y="0"/>
                    <a:pt x="22" y="0"/>
                  </a:cubicBezTo>
                  <a:cubicBezTo>
                    <a:pt x="14" y="2"/>
                    <a:pt x="14" y="2"/>
                    <a:pt x="14" y="2"/>
                  </a:cubicBezTo>
                  <a:cubicBezTo>
                    <a:pt x="9" y="4"/>
                    <a:pt x="4"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2" name="ïślide">
              <a:extLst>
                <a:ext uri="{FF2B5EF4-FFF2-40B4-BE49-F238E27FC236}">
                  <a16:creationId xmlns:a16="http://schemas.microsoft.com/office/drawing/2014/main" id="{C240E9CF-1961-4EB6-B56D-C2C215F170F8}"/>
                </a:ext>
              </a:extLst>
            </p:cNvPr>
            <p:cNvSpPr/>
            <p:nvPr/>
          </p:nvSpPr>
          <p:spPr bwMode="auto">
            <a:xfrm>
              <a:off x="9997154" y="1727195"/>
              <a:ext cx="325582" cy="55814"/>
            </a:xfrm>
            <a:custGeom>
              <a:avLst/>
              <a:gdLst>
                <a:gd name="T0" fmla="*/ 12 w 17"/>
                <a:gd name="T1" fmla="*/ 3 h 3"/>
                <a:gd name="T2" fmla="*/ 16 w 17"/>
                <a:gd name="T3" fmla="*/ 1 h 3"/>
                <a:gd name="T4" fmla="*/ 17 w 17"/>
                <a:gd name="T5" fmla="*/ 1 h 3"/>
                <a:gd name="T6" fmla="*/ 17 w 17"/>
                <a:gd name="T7" fmla="*/ 1 h 3"/>
                <a:gd name="T8" fmla="*/ 16 w 17"/>
                <a:gd name="T9" fmla="*/ 0 h 3"/>
                <a:gd name="T10" fmla="*/ 0 w 17"/>
                <a:gd name="T11" fmla="*/ 1 h 3"/>
                <a:gd name="T12" fmla="*/ 9 w 17"/>
                <a:gd name="T13" fmla="*/ 3 h 3"/>
                <a:gd name="T14" fmla="*/ 12 w 17"/>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3">
                  <a:moveTo>
                    <a:pt x="12" y="3"/>
                  </a:moveTo>
                  <a:cubicBezTo>
                    <a:pt x="13" y="2"/>
                    <a:pt x="14" y="1"/>
                    <a:pt x="16" y="1"/>
                  </a:cubicBezTo>
                  <a:cubicBezTo>
                    <a:pt x="16" y="1"/>
                    <a:pt x="16" y="1"/>
                    <a:pt x="17" y="1"/>
                  </a:cubicBezTo>
                  <a:cubicBezTo>
                    <a:pt x="17" y="1"/>
                    <a:pt x="17" y="1"/>
                    <a:pt x="17" y="1"/>
                  </a:cubicBezTo>
                  <a:cubicBezTo>
                    <a:pt x="16" y="1"/>
                    <a:pt x="16" y="0"/>
                    <a:pt x="16" y="0"/>
                  </a:cubicBezTo>
                  <a:cubicBezTo>
                    <a:pt x="0" y="1"/>
                    <a:pt x="0" y="1"/>
                    <a:pt x="0" y="1"/>
                  </a:cubicBezTo>
                  <a:cubicBezTo>
                    <a:pt x="9" y="3"/>
                    <a:pt x="9" y="3"/>
                    <a:pt x="9" y="3"/>
                  </a:cubicBez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3" name="îSḷîḓe">
              <a:extLst>
                <a:ext uri="{FF2B5EF4-FFF2-40B4-BE49-F238E27FC236}">
                  <a16:creationId xmlns:a16="http://schemas.microsoft.com/office/drawing/2014/main" id="{537E07DD-5777-4FC3-A74D-F52CC966E2DA}"/>
                </a:ext>
              </a:extLst>
            </p:cNvPr>
            <p:cNvSpPr/>
            <p:nvPr/>
          </p:nvSpPr>
          <p:spPr bwMode="auto">
            <a:xfrm>
              <a:off x="8164603" y="1243477"/>
              <a:ext cx="297672" cy="139536"/>
            </a:xfrm>
            <a:custGeom>
              <a:avLst/>
              <a:gdLst>
                <a:gd name="T0" fmla="*/ 3 w 15"/>
                <a:gd name="T1" fmla="*/ 7 h 7"/>
                <a:gd name="T2" fmla="*/ 15 w 15"/>
                <a:gd name="T3" fmla="*/ 0 h 7"/>
                <a:gd name="T4" fmla="*/ 8 w 15"/>
                <a:gd name="T5" fmla="*/ 4 h 7"/>
                <a:gd name="T6" fmla="*/ 8 w 15"/>
                <a:gd name="T7" fmla="*/ 4 h 7"/>
                <a:gd name="T8" fmla="*/ 0 w 15"/>
                <a:gd name="T9" fmla="*/ 3 h 7"/>
                <a:gd name="T10" fmla="*/ 0 w 15"/>
                <a:gd name="T11" fmla="*/ 5 h 7"/>
                <a:gd name="T12" fmla="*/ 3 w 1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3" y="7"/>
                  </a:moveTo>
                  <a:cubicBezTo>
                    <a:pt x="15" y="0"/>
                    <a:pt x="15" y="0"/>
                    <a:pt x="15" y="0"/>
                  </a:cubicBezTo>
                  <a:cubicBezTo>
                    <a:pt x="13" y="1"/>
                    <a:pt x="10" y="2"/>
                    <a:pt x="8" y="4"/>
                  </a:cubicBezTo>
                  <a:cubicBezTo>
                    <a:pt x="8" y="4"/>
                    <a:pt x="8" y="4"/>
                    <a:pt x="8" y="4"/>
                  </a:cubicBezTo>
                  <a:cubicBezTo>
                    <a:pt x="5" y="3"/>
                    <a:pt x="3" y="3"/>
                    <a:pt x="0" y="3"/>
                  </a:cubicBezTo>
                  <a:cubicBezTo>
                    <a:pt x="0" y="5"/>
                    <a:pt x="0" y="5"/>
                    <a:pt x="0" y="5"/>
                  </a:cubicBezTo>
                  <a:cubicBezTo>
                    <a:pt x="1" y="6"/>
                    <a:pt x="3" y="6"/>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4" name="iŝḷiḓè">
              <a:extLst>
                <a:ext uri="{FF2B5EF4-FFF2-40B4-BE49-F238E27FC236}">
                  <a16:creationId xmlns:a16="http://schemas.microsoft.com/office/drawing/2014/main" id="{C87B7FE3-63D0-4C86-8DA0-BD8BAE1A5F93}"/>
                </a:ext>
              </a:extLst>
            </p:cNvPr>
            <p:cNvSpPr/>
            <p:nvPr/>
          </p:nvSpPr>
          <p:spPr bwMode="auto">
            <a:xfrm>
              <a:off x="6266939" y="2927192"/>
              <a:ext cx="288374" cy="195350"/>
            </a:xfrm>
            <a:custGeom>
              <a:avLst/>
              <a:gdLst>
                <a:gd name="T0" fmla="*/ 15 w 15"/>
                <a:gd name="T1" fmla="*/ 7 h 10"/>
                <a:gd name="T2" fmla="*/ 15 w 15"/>
                <a:gd name="T3" fmla="*/ 6 h 10"/>
                <a:gd name="T4" fmla="*/ 3 w 15"/>
                <a:gd name="T5" fmla="*/ 0 h 10"/>
                <a:gd name="T6" fmla="*/ 0 w 15"/>
                <a:gd name="T7" fmla="*/ 10 h 10"/>
                <a:gd name="T8" fmla="*/ 11 w 15"/>
                <a:gd name="T9" fmla="*/ 8 h 10"/>
                <a:gd name="T10" fmla="*/ 15 w 15"/>
                <a:gd name="T11" fmla="*/ 7 h 10"/>
                <a:gd name="T12" fmla="*/ 15 w 15"/>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7"/>
                  </a:moveTo>
                  <a:cubicBezTo>
                    <a:pt x="15" y="6"/>
                    <a:pt x="15" y="6"/>
                    <a:pt x="15" y="6"/>
                  </a:cubicBezTo>
                  <a:cubicBezTo>
                    <a:pt x="3" y="0"/>
                    <a:pt x="3" y="0"/>
                    <a:pt x="3" y="0"/>
                  </a:cubicBezTo>
                  <a:cubicBezTo>
                    <a:pt x="2" y="3"/>
                    <a:pt x="0" y="7"/>
                    <a:pt x="0" y="10"/>
                  </a:cubicBezTo>
                  <a:cubicBezTo>
                    <a:pt x="11" y="8"/>
                    <a:pt x="11" y="8"/>
                    <a:pt x="11" y="8"/>
                  </a:cubicBezTo>
                  <a:cubicBezTo>
                    <a:pt x="15" y="7"/>
                    <a:pt x="15" y="7"/>
                    <a:pt x="15" y="7"/>
                  </a:cubicBezTo>
                  <a:cubicBezTo>
                    <a:pt x="15" y="7"/>
                    <a:pt x="15" y="7"/>
                    <a:pt x="1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5" name="íṧḻîḋê">
              <a:extLst>
                <a:ext uri="{FF2B5EF4-FFF2-40B4-BE49-F238E27FC236}">
                  <a16:creationId xmlns:a16="http://schemas.microsoft.com/office/drawing/2014/main" id="{CEE412F1-4199-4776-8890-31F45E16E7A6}"/>
                </a:ext>
              </a:extLst>
            </p:cNvPr>
            <p:cNvSpPr/>
            <p:nvPr/>
          </p:nvSpPr>
          <p:spPr bwMode="auto">
            <a:xfrm>
              <a:off x="7522749" y="3838814"/>
              <a:ext cx="316278" cy="139536"/>
            </a:xfrm>
            <a:custGeom>
              <a:avLst/>
              <a:gdLst>
                <a:gd name="T0" fmla="*/ 0 w 16"/>
                <a:gd name="T1" fmla="*/ 4 h 7"/>
                <a:gd name="T2" fmla="*/ 1 w 16"/>
                <a:gd name="T3" fmla="*/ 7 h 7"/>
                <a:gd name="T4" fmla="*/ 12 w 16"/>
                <a:gd name="T5" fmla="*/ 2 h 7"/>
                <a:gd name="T6" fmla="*/ 16 w 16"/>
                <a:gd name="T7" fmla="*/ 0 h 7"/>
                <a:gd name="T8" fmla="*/ 0 w 16"/>
                <a:gd name="T9" fmla="*/ 4 h 7"/>
              </a:gdLst>
              <a:ahLst/>
              <a:cxnLst>
                <a:cxn ang="0">
                  <a:pos x="T0" y="T1"/>
                </a:cxn>
                <a:cxn ang="0">
                  <a:pos x="T2" y="T3"/>
                </a:cxn>
                <a:cxn ang="0">
                  <a:pos x="T4" y="T5"/>
                </a:cxn>
                <a:cxn ang="0">
                  <a:pos x="T6" y="T7"/>
                </a:cxn>
                <a:cxn ang="0">
                  <a:pos x="T8" y="T9"/>
                </a:cxn>
              </a:cxnLst>
              <a:rect l="0" t="0" r="r" b="b"/>
              <a:pathLst>
                <a:path w="16" h="7">
                  <a:moveTo>
                    <a:pt x="0" y="4"/>
                  </a:moveTo>
                  <a:cubicBezTo>
                    <a:pt x="0" y="5"/>
                    <a:pt x="0" y="6"/>
                    <a:pt x="1" y="7"/>
                  </a:cubicBezTo>
                  <a:cubicBezTo>
                    <a:pt x="12" y="2"/>
                    <a:pt x="12" y="2"/>
                    <a:pt x="12" y="2"/>
                  </a:cubicBezTo>
                  <a:cubicBezTo>
                    <a:pt x="16" y="0"/>
                    <a:pt x="16" y="0"/>
                    <a:pt x="16"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6" name="í$ḷîḍê">
              <a:extLst>
                <a:ext uri="{FF2B5EF4-FFF2-40B4-BE49-F238E27FC236}">
                  <a16:creationId xmlns:a16="http://schemas.microsoft.com/office/drawing/2014/main" id="{1C7F33DE-D835-4F1F-B27E-3D8A2B0299D8}"/>
                </a:ext>
              </a:extLst>
            </p:cNvPr>
            <p:cNvSpPr/>
            <p:nvPr/>
          </p:nvSpPr>
          <p:spPr bwMode="auto">
            <a:xfrm>
              <a:off x="8378557" y="1708591"/>
              <a:ext cx="195350" cy="353486"/>
            </a:xfrm>
            <a:custGeom>
              <a:avLst/>
              <a:gdLst>
                <a:gd name="T0" fmla="*/ 3 w 10"/>
                <a:gd name="T1" fmla="*/ 2 h 18"/>
                <a:gd name="T2" fmla="*/ 3 w 10"/>
                <a:gd name="T3" fmla="*/ 2 h 18"/>
                <a:gd name="T4" fmla="*/ 0 w 10"/>
                <a:gd name="T5" fmla="*/ 17 h 18"/>
                <a:gd name="T6" fmla="*/ 2 w 10"/>
                <a:gd name="T7" fmla="*/ 18 h 18"/>
                <a:gd name="T8" fmla="*/ 9 w 10"/>
                <a:gd name="T9" fmla="*/ 10 h 18"/>
                <a:gd name="T10" fmla="*/ 10 w 10"/>
                <a:gd name="T11" fmla="*/ 8 h 18"/>
                <a:gd name="T12" fmla="*/ 9 w 10"/>
                <a:gd name="T13" fmla="*/ 5 h 18"/>
                <a:gd name="T14" fmla="*/ 10 w 10"/>
                <a:gd name="T15" fmla="*/ 3 h 18"/>
                <a:gd name="T16" fmla="*/ 7 w 10"/>
                <a:gd name="T17" fmla="*/ 1 h 18"/>
                <a:gd name="T18" fmla="*/ 6 w 10"/>
                <a:gd name="T19" fmla="*/ 0 h 18"/>
                <a:gd name="T20" fmla="*/ 3 w 1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8">
                  <a:moveTo>
                    <a:pt x="3" y="2"/>
                  </a:moveTo>
                  <a:cubicBezTo>
                    <a:pt x="3" y="2"/>
                    <a:pt x="3" y="2"/>
                    <a:pt x="3" y="2"/>
                  </a:cubicBezTo>
                  <a:cubicBezTo>
                    <a:pt x="0" y="17"/>
                    <a:pt x="0" y="17"/>
                    <a:pt x="0" y="17"/>
                  </a:cubicBezTo>
                  <a:cubicBezTo>
                    <a:pt x="1" y="17"/>
                    <a:pt x="1" y="17"/>
                    <a:pt x="2" y="18"/>
                  </a:cubicBezTo>
                  <a:cubicBezTo>
                    <a:pt x="9" y="10"/>
                    <a:pt x="9" y="10"/>
                    <a:pt x="9" y="10"/>
                  </a:cubicBezTo>
                  <a:cubicBezTo>
                    <a:pt x="10" y="8"/>
                    <a:pt x="10" y="8"/>
                    <a:pt x="10" y="8"/>
                  </a:cubicBezTo>
                  <a:cubicBezTo>
                    <a:pt x="10" y="7"/>
                    <a:pt x="9" y="6"/>
                    <a:pt x="9" y="5"/>
                  </a:cubicBezTo>
                  <a:cubicBezTo>
                    <a:pt x="9" y="4"/>
                    <a:pt x="10" y="4"/>
                    <a:pt x="10" y="3"/>
                  </a:cubicBezTo>
                  <a:cubicBezTo>
                    <a:pt x="7" y="1"/>
                    <a:pt x="7" y="1"/>
                    <a:pt x="7" y="1"/>
                  </a:cubicBezTo>
                  <a:cubicBezTo>
                    <a:pt x="6" y="0"/>
                    <a:pt x="6" y="0"/>
                    <a:pt x="6" y="0"/>
                  </a:cubicBezTo>
                  <a:cubicBezTo>
                    <a:pt x="5" y="1"/>
                    <a:pt x="4"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7" name="ï$1ïďé">
              <a:extLst>
                <a:ext uri="{FF2B5EF4-FFF2-40B4-BE49-F238E27FC236}">
                  <a16:creationId xmlns:a16="http://schemas.microsoft.com/office/drawing/2014/main" id="{71F1BA3A-78E4-4F91-8E73-31BF17CC14D5}"/>
                </a:ext>
              </a:extLst>
            </p:cNvPr>
            <p:cNvSpPr/>
            <p:nvPr/>
          </p:nvSpPr>
          <p:spPr bwMode="auto">
            <a:xfrm>
              <a:off x="8183207" y="1513247"/>
              <a:ext cx="241860" cy="520928"/>
            </a:xfrm>
            <a:custGeom>
              <a:avLst/>
              <a:gdLst>
                <a:gd name="T0" fmla="*/ 3 w 12"/>
                <a:gd name="T1" fmla="*/ 11 h 27"/>
                <a:gd name="T2" fmla="*/ 8 w 12"/>
                <a:gd name="T3" fmla="*/ 27 h 27"/>
                <a:gd name="T4" fmla="*/ 9 w 12"/>
                <a:gd name="T5" fmla="*/ 27 h 27"/>
                <a:gd name="T6" fmla="*/ 9 w 12"/>
                <a:gd name="T7" fmla="*/ 27 h 27"/>
                <a:gd name="T8" fmla="*/ 12 w 12"/>
                <a:gd name="T9" fmla="*/ 11 h 27"/>
                <a:gd name="T10" fmla="*/ 10 w 12"/>
                <a:gd name="T11" fmla="*/ 8 h 27"/>
                <a:gd name="T12" fmla="*/ 10 w 12"/>
                <a:gd name="T13" fmla="*/ 6 h 27"/>
                <a:gd name="T14" fmla="*/ 1 w 12"/>
                <a:gd name="T15" fmla="*/ 0 h 27"/>
                <a:gd name="T16" fmla="*/ 0 w 12"/>
                <a:gd name="T17" fmla="*/ 0 h 27"/>
                <a:gd name="T18" fmla="*/ 3 w 12"/>
                <a:gd name="T1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7">
                  <a:moveTo>
                    <a:pt x="3" y="11"/>
                  </a:moveTo>
                  <a:cubicBezTo>
                    <a:pt x="8" y="27"/>
                    <a:pt x="8" y="27"/>
                    <a:pt x="8" y="27"/>
                  </a:cubicBezTo>
                  <a:cubicBezTo>
                    <a:pt x="8" y="27"/>
                    <a:pt x="9" y="27"/>
                    <a:pt x="9" y="27"/>
                  </a:cubicBezTo>
                  <a:cubicBezTo>
                    <a:pt x="9" y="27"/>
                    <a:pt x="9" y="27"/>
                    <a:pt x="9" y="27"/>
                  </a:cubicBezTo>
                  <a:cubicBezTo>
                    <a:pt x="12" y="11"/>
                    <a:pt x="12" y="11"/>
                    <a:pt x="12" y="11"/>
                  </a:cubicBezTo>
                  <a:cubicBezTo>
                    <a:pt x="10" y="11"/>
                    <a:pt x="10" y="9"/>
                    <a:pt x="10" y="8"/>
                  </a:cubicBezTo>
                  <a:cubicBezTo>
                    <a:pt x="10" y="7"/>
                    <a:pt x="10" y="7"/>
                    <a:pt x="10" y="6"/>
                  </a:cubicBezTo>
                  <a:cubicBezTo>
                    <a:pt x="1" y="0"/>
                    <a:pt x="1" y="0"/>
                    <a:pt x="1" y="0"/>
                  </a:cubicBezTo>
                  <a:cubicBezTo>
                    <a:pt x="1" y="0"/>
                    <a:pt x="0" y="0"/>
                    <a:pt x="0" y="0"/>
                  </a:cubicBezTo>
                  <a:lnTo>
                    <a:pt x="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8" name="ïṩlîḑè">
              <a:extLst>
                <a:ext uri="{FF2B5EF4-FFF2-40B4-BE49-F238E27FC236}">
                  <a16:creationId xmlns:a16="http://schemas.microsoft.com/office/drawing/2014/main" id="{3C8D7CCA-3307-432A-9032-5440D5C62D89}"/>
                </a:ext>
              </a:extLst>
            </p:cNvPr>
            <p:cNvSpPr/>
            <p:nvPr/>
          </p:nvSpPr>
          <p:spPr bwMode="auto">
            <a:xfrm>
              <a:off x="10108782" y="3531836"/>
              <a:ext cx="316278" cy="539532"/>
            </a:xfrm>
            <a:custGeom>
              <a:avLst/>
              <a:gdLst>
                <a:gd name="T0" fmla="*/ 16 w 16"/>
                <a:gd name="T1" fmla="*/ 16 h 28"/>
                <a:gd name="T2" fmla="*/ 16 w 16"/>
                <a:gd name="T3" fmla="*/ 9 h 28"/>
                <a:gd name="T4" fmla="*/ 16 w 16"/>
                <a:gd name="T5" fmla="*/ 0 h 28"/>
                <a:gd name="T6" fmla="*/ 15 w 16"/>
                <a:gd name="T7" fmla="*/ 0 h 28"/>
                <a:gd name="T8" fmla="*/ 15 w 16"/>
                <a:gd name="T9" fmla="*/ 0 h 28"/>
                <a:gd name="T10" fmla="*/ 5 w 16"/>
                <a:gd name="T11" fmla="*/ 18 h 28"/>
                <a:gd name="T12" fmla="*/ 0 w 16"/>
                <a:gd name="T13" fmla="*/ 28 h 28"/>
                <a:gd name="T14" fmla="*/ 12 w 16"/>
                <a:gd name="T15" fmla="*/ 22 h 28"/>
                <a:gd name="T16" fmla="*/ 12 w 16"/>
                <a:gd name="T17" fmla="*/ 20 h 28"/>
                <a:gd name="T18" fmla="*/ 16 w 16"/>
                <a:gd name="T1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16" y="16"/>
                  </a:moveTo>
                  <a:cubicBezTo>
                    <a:pt x="16" y="9"/>
                    <a:pt x="16" y="9"/>
                    <a:pt x="16" y="9"/>
                  </a:cubicBezTo>
                  <a:cubicBezTo>
                    <a:pt x="16" y="0"/>
                    <a:pt x="16" y="0"/>
                    <a:pt x="16" y="0"/>
                  </a:cubicBezTo>
                  <a:cubicBezTo>
                    <a:pt x="16" y="0"/>
                    <a:pt x="16" y="0"/>
                    <a:pt x="15" y="0"/>
                  </a:cubicBezTo>
                  <a:cubicBezTo>
                    <a:pt x="15" y="0"/>
                    <a:pt x="15" y="0"/>
                    <a:pt x="15" y="0"/>
                  </a:cubicBezTo>
                  <a:cubicBezTo>
                    <a:pt x="5" y="18"/>
                    <a:pt x="5" y="18"/>
                    <a:pt x="5" y="18"/>
                  </a:cubicBezTo>
                  <a:cubicBezTo>
                    <a:pt x="0" y="28"/>
                    <a:pt x="0" y="28"/>
                    <a:pt x="0" y="28"/>
                  </a:cubicBezTo>
                  <a:cubicBezTo>
                    <a:pt x="12" y="22"/>
                    <a:pt x="12" y="22"/>
                    <a:pt x="12" y="22"/>
                  </a:cubicBezTo>
                  <a:cubicBezTo>
                    <a:pt x="12" y="21"/>
                    <a:pt x="12" y="21"/>
                    <a:pt x="12" y="20"/>
                  </a:cubicBezTo>
                  <a:cubicBezTo>
                    <a:pt x="12" y="18"/>
                    <a:pt x="14"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999" name="iş1iḍè">
              <a:extLst>
                <a:ext uri="{FF2B5EF4-FFF2-40B4-BE49-F238E27FC236}">
                  <a16:creationId xmlns:a16="http://schemas.microsoft.com/office/drawing/2014/main" id="{D4EF7902-E65D-463D-B099-2C9DE7EFDD6F}"/>
                </a:ext>
              </a:extLst>
            </p:cNvPr>
            <p:cNvSpPr/>
            <p:nvPr/>
          </p:nvSpPr>
          <p:spPr bwMode="auto">
            <a:xfrm>
              <a:off x="9820408" y="2210915"/>
              <a:ext cx="409300" cy="660464"/>
            </a:xfrm>
            <a:custGeom>
              <a:avLst/>
              <a:gdLst>
                <a:gd name="T0" fmla="*/ 11 w 21"/>
                <a:gd name="T1" fmla="*/ 22 h 34"/>
                <a:gd name="T2" fmla="*/ 18 w 21"/>
                <a:gd name="T3" fmla="*/ 34 h 34"/>
                <a:gd name="T4" fmla="*/ 21 w 21"/>
                <a:gd name="T5" fmla="*/ 31 h 34"/>
                <a:gd name="T6" fmla="*/ 20 w 21"/>
                <a:gd name="T7" fmla="*/ 27 h 34"/>
                <a:gd name="T8" fmla="*/ 21 w 21"/>
                <a:gd name="T9" fmla="*/ 24 h 34"/>
                <a:gd name="T10" fmla="*/ 0 w 21"/>
                <a:gd name="T11" fmla="*/ 0 h 34"/>
                <a:gd name="T12" fmla="*/ 0 w 21"/>
                <a:gd name="T13" fmla="*/ 0 h 34"/>
                <a:gd name="T14" fmla="*/ 11 w 21"/>
                <a:gd name="T15" fmla="*/ 2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4">
                  <a:moveTo>
                    <a:pt x="11" y="22"/>
                  </a:moveTo>
                  <a:cubicBezTo>
                    <a:pt x="18" y="34"/>
                    <a:pt x="18" y="34"/>
                    <a:pt x="18" y="34"/>
                  </a:cubicBezTo>
                  <a:cubicBezTo>
                    <a:pt x="21" y="31"/>
                    <a:pt x="21" y="31"/>
                    <a:pt x="21" y="31"/>
                  </a:cubicBezTo>
                  <a:cubicBezTo>
                    <a:pt x="20" y="30"/>
                    <a:pt x="20" y="29"/>
                    <a:pt x="20" y="27"/>
                  </a:cubicBezTo>
                  <a:cubicBezTo>
                    <a:pt x="20" y="26"/>
                    <a:pt x="20" y="25"/>
                    <a:pt x="21" y="24"/>
                  </a:cubicBezTo>
                  <a:cubicBezTo>
                    <a:pt x="0" y="0"/>
                    <a:pt x="0" y="0"/>
                    <a:pt x="0" y="0"/>
                  </a:cubicBezTo>
                  <a:cubicBezTo>
                    <a:pt x="0" y="0"/>
                    <a:pt x="0" y="0"/>
                    <a:pt x="0" y="0"/>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0" name="isḷiḑè">
              <a:extLst>
                <a:ext uri="{FF2B5EF4-FFF2-40B4-BE49-F238E27FC236}">
                  <a16:creationId xmlns:a16="http://schemas.microsoft.com/office/drawing/2014/main" id="{56B7B27F-66FD-4F84-9B53-ACE35DBC6E99}"/>
                </a:ext>
              </a:extLst>
            </p:cNvPr>
            <p:cNvSpPr/>
            <p:nvPr/>
          </p:nvSpPr>
          <p:spPr bwMode="auto">
            <a:xfrm>
              <a:off x="9252972" y="4052764"/>
              <a:ext cx="213956" cy="604650"/>
            </a:xfrm>
            <a:custGeom>
              <a:avLst/>
              <a:gdLst>
                <a:gd name="T0" fmla="*/ 3 w 11"/>
                <a:gd name="T1" fmla="*/ 4 h 31"/>
                <a:gd name="T2" fmla="*/ 0 w 11"/>
                <a:gd name="T3" fmla="*/ 27 h 31"/>
                <a:gd name="T4" fmla="*/ 2 w 11"/>
                <a:gd name="T5" fmla="*/ 28 h 31"/>
                <a:gd name="T6" fmla="*/ 3 w 11"/>
                <a:gd name="T7" fmla="*/ 29 h 31"/>
                <a:gd name="T8" fmla="*/ 3 w 11"/>
                <a:gd name="T9" fmla="*/ 31 h 31"/>
                <a:gd name="T10" fmla="*/ 6 w 11"/>
                <a:gd name="T11" fmla="*/ 19 h 31"/>
                <a:gd name="T12" fmla="*/ 11 w 11"/>
                <a:gd name="T13" fmla="*/ 0 h 31"/>
                <a:gd name="T14" fmla="*/ 7 w 11"/>
                <a:gd name="T15" fmla="*/ 0 h 31"/>
                <a:gd name="T16" fmla="*/ 3 w 11"/>
                <a:gd name="T17"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1">
                  <a:moveTo>
                    <a:pt x="3" y="4"/>
                  </a:moveTo>
                  <a:cubicBezTo>
                    <a:pt x="0" y="27"/>
                    <a:pt x="0" y="27"/>
                    <a:pt x="0" y="27"/>
                  </a:cubicBezTo>
                  <a:cubicBezTo>
                    <a:pt x="1" y="28"/>
                    <a:pt x="1" y="28"/>
                    <a:pt x="2" y="28"/>
                  </a:cubicBezTo>
                  <a:cubicBezTo>
                    <a:pt x="2" y="28"/>
                    <a:pt x="3" y="28"/>
                    <a:pt x="3" y="29"/>
                  </a:cubicBezTo>
                  <a:cubicBezTo>
                    <a:pt x="3" y="29"/>
                    <a:pt x="3" y="30"/>
                    <a:pt x="3" y="31"/>
                  </a:cubicBezTo>
                  <a:cubicBezTo>
                    <a:pt x="6" y="19"/>
                    <a:pt x="6" y="19"/>
                    <a:pt x="6" y="19"/>
                  </a:cubicBezTo>
                  <a:cubicBezTo>
                    <a:pt x="11" y="0"/>
                    <a:pt x="11" y="0"/>
                    <a:pt x="11" y="0"/>
                  </a:cubicBezTo>
                  <a:cubicBezTo>
                    <a:pt x="7" y="0"/>
                    <a:pt x="7" y="0"/>
                    <a:pt x="7" y="0"/>
                  </a:cubicBezTo>
                  <a:cubicBezTo>
                    <a:pt x="6" y="2"/>
                    <a:pt x="5"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1" name="iś1îḓê">
              <a:extLst>
                <a:ext uri="{FF2B5EF4-FFF2-40B4-BE49-F238E27FC236}">
                  <a16:creationId xmlns:a16="http://schemas.microsoft.com/office/drawing/2014/main" id="{E5AAD7D1-D7D4-4580-BD1A-FA74250B5EA1}"/>
                </a:ext>
              </a:extLst>
            </p:cNvPr>
            <p:cNvSpPr/>
            <p:nvPr/>
          </p:nvSpPr>
          <p:spPr bwMode="auto">
            <a:xfrm>
              <a:off x="11029704" y="3820210"/>
              <a:ext cx="37210" cy="102328"/>
            </a:xfrm>
            <a:custGeom>
              <a:avLst/>
              <a:gdLst>
                <a:gd name="T0" fmla="*/ 2 w 2"/>
                <a:gd name="T1" fmla="*/ 3 h 5"/>
                <a:gd name="T2" fmla="*/ 1 w 2"/>
                <a:gd name="T3" fmla="*/ 0 h 5"/>
                <a:gd name="T4" fmla="*/ 0 w 2"/>
                <a:gd name="T5" fmla="*/ 5 h 5"/>
                <a:gd name="T6" fmla="*/ 1 w 2"/>
                <a:gd name="T7" fmla="*/ 4 h 5"/>
                <a:gd name="T8" fmla="*/ 2 w 2"/>
                <a:gd name="T9" fmla="*/ 3 h 5"/>
              </a:gdLst>
              <a:ahLst/>
              <a:cxnLst>
                <a:cxn ang="0">
                  <a:pos x="T0" y="T1"/>
                </a:cxn>
                <a:cxn ang="0">
                  <a:pos x="T2" y="T3"/>
                </a:cxn>
                <a:cxn ang="0">
                  <a:pos x="T4" y="T5"/>
                </a:cxn>
                <a:cxn ang="0">
                  <a:pos x="T6" y="T7"/>
                </a:cxn>
                <a:cxn ang="0">
                  <a:pos x="T8" y="T9"/>
                </a:cxn>
              </a:cxnLst>
              <a:rect l="0" t="0" r="r" b="b"/>
              <a:pathLst>
                <a:path w="2" h="5">
                  <a:moveTo>
                    <a:pt x="2" y="3"/>
                  </a:moveTo>
                  <a:cubicBezTo>
                    <a:pt x="1" y="2"/>
                    <a:pt x="1" y="1"/>
                    <a:pt x="1" y="0"/>
                  </a:cubicBezTo>
                  <a:cubicBezTo>
                    <a:pt x="0" y="5"/>
                    <a:pt x="0" y="5"/>
                    <a:pt x="0" y="5"/>
                  </a:cubicBezTo>
                  <a:cubicBezTo>
                    <a:pt x="1" y="4"/>
                    <a:pt x="1" y="4"/>
                    <a:pt x="1" y="4"/>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2" name="íşļïḓé">
              <a:extLst>
                <a:ext uri="{FF2B5EF4-FFF2-40B4-BE49-F238E27FC236}">
                  <a16:creationId xmlns:a16="http://schemas.microsoft.com/office/drawing/2014/main" id="{F8FDDF0C-D2C9-4202-9131-40D21262EB74}"/>
                </a:ext>
              </a:extLst>
            </p:cNvPr>
            <p:cNvSpPr/>
            <p:nvPr/>
          </p:nvSpPr>
          <p:spPr bwMode="auto">
            <a:xfrm>
              <a:off x="9373898" y="1783009"/>
              <a:ext cx="372090" cy="353486"/>
            </a:xfrm>
            <a:custGeom>
              <a:avLst/>
              <a:gdLst>
                <a:gd name="T0" fmla="*/ 1 w 19"/>
                <a:gd name="T1" fmla="*/ 17 h 18"/>
                <a:gd name="T2" fmla="*/ 15 w 19"/>
                <a:gd name="T3" fmla="*/ 18 h 18"/>
                <a:gd name="T4" fmla="*/ 16 w 19"/>
                <a:gd name="T5" fmla="*/ 18 h 18"/>
                <a:gd name="T6" fmla="*/ 19 w 19"/>
                <a:gd name="T7" fmla="*/ 14 h 18"/>
                <a:gd name="T8" fmla="*/ 17 w 19"/>
                <a:gd name="T9" fmla="*/ 11 h 18"/>
                <a:gd name="T10" fmla="*/ 14 w 19"/>
                <a:gd name="T11" fmla="*/ 1 h 18"/>
                <a:gd name="T12" fmla="*/ 12 w 19"/>
                <a:gd name="T13" fmla="*/ 1 h 18"/>
                <a:gd name="T14" fmla="*/ 10 w 19"/>
                <a:gd name="T15" fmla="*/ 0 h 18"/>
                <a:gd name="T16" fmla="*/ 3 w 19"/>
                <a:gd name="T17" fmla="*/ 10 h 18"/>
                <a:gd name="T18" fmla="*/ 0 w 19"/>
                <a:gd name="T19" fmla="*/ 14 h 18"/>
                <a:gd name="T20" fmla="*/ 1 w 19"/>
                <a:gd name="T2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8">
                  <a:moveTo>
                    <a:pt x="1" y="17"/>
                  </a:moveTo>
                  <a:cubicBezTo>
                    <a:pt x="15" y="18"/>
                    <a:pt x="15" y="18"/>
                    <a:pt x="15" y="18"/>
                  </a:cubicBezTo>
                  <a:cubicBezTo>
                    <a:pt x="16" y="18"/>
                    <a:pt x="16" y="18"/>
                    <a:pt x="16" y="18"/>
                  </a:cubicBezTo>
                  <a:cubicBezTo>
                    <a:pt x="16" y="16"/>
                    <a:pt x="17" y="15"/>
                    <a:pt x="19" y="14"/>
                  </a:cubicBezTo>
                  <a:cubicBezTo>
                    <a:pt x="17" y="11"/>
                    <a:pt x="17" y="11"/>
                    <a:pt x="17" y="11"/>
                  </a:cubicBezTo>
                  <a:cubicBezTo>
                    <a:pt x="14" y="1"/>
                    <a:pt x="14" y="1"/>
                    <a:pt x="14" y="1"/>
                  </a:cubicBezTo>
                  <a:cubicBezTo>
                    <a:pt x="13" y="1"/>
                    <a:pt x="13" y="1"/>
                    <a:pt x="12" y="1"/>
                  </a:cubicBezTo>
                  <a:cubicBezTo>
                    <a:pt x="12" y="1"/>
                    <a:pt x="11" y="0"/>
                    <a:pt x="10" y="0"/>
                  </a:cubicBezTo>
                  <a:cubicBezTo>
                    <a:pt x="3" y="10"/>
                    <a:pt x="3" y="10"/>
                    <a:pt x="3" y="10"/>
                  </a:cubicBezTo>
                  <a:cubicBezTo>
                    <a:pt x="0" y="14"/>
                    <a:pt x="0" y="14"/>
                    <a:pt x="0" y="14"/>
                  </a:cubicBezTo>
                  <a:cubicBezTo>
                    <a:pt x="1" y="14"/>
                    <a:pt x="1" y="16"/>
                    <a:pt x="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3" name="iśḷiḋe">
              <a:extLst>
                <a:ext uri="{FF2B5EF4-FFF2-40B4-BE49-F238E27FC236}">
                  <a16:creationId xmlns:a16="http://schemas.microsoft.com/office/drawing/2014/main" id="{58B9C7ED-6D82-4359-AA75-444C2CD85763}"/>
                </a:ext>
              </a:extLst>
            </p:cNvPr>
            <p:cNvSpPr/>
            <p:nvPr/>
          </p:nvSpPr>
          <p:spPr bwMode="auto">
            <a:xfrm>
              <a:off x="9569250" y="4155092"/>
              <a:ext cx="520928" cy="893018"/>
            </a:xfrm>
            <a:custGeom>
              <a:avLst/>
              <a:gdLst>
                <a:gd name="T0" fmla="*/ 0 w 27"/>
                <a:gd name="T1" fmla="*/ 0 h 46"/>
                <a:gd name="T2" fmla="*/ 23 w 27"/>
                <a:gd name="T3" fmla="*/ 46 h 46"/>
                <a:gd name="T4" fmla="*/ 24 w 27"/>
                <a:gd name="T5" fmla="*/ 39 h 46"/>
                <a:gd name="T6" fmla="*/ 24 w 27"/>
                <a:gd name="T7" fmla="*/ 38 h 46"/>
                <a:gd name="T8" fmla="*/ 25 w 27"/>
                <a:gd name="T9" fmla="*/ 38 h 46"/>
                <a:gd name="T10" fmla="*/ 27 w 27"/>
                <a:gd name="T11" fmla="*/ 39 h 46"/>
                <a:gd name="T12" fmla="*/ 27 w 27"/>
                <a:gd name="T13" fmla="*/ 39 h 46"/>
                <a:gd name="T14" fmla="*/ 9 w 27"/>
                <a:gd name="T15" fmla="*/ 14 h 46"/>
                <a:gd name="T16" fmla="*/ 0 w 2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6">
                  <a:moveTo>
                    <a:pt x="0" y="0"/>
                  </a:moveTo>
                  <a:cubicBezTo>
                    <a:pt x="23" y="46"/>
                    <a:pt x="23" y="46"/>
                    <a:pt x="23" y="46"/>
                  </a:cubicBezTo>
                  <a:cubicBezTo>
                    <a:pt x="23" y="43"/>
                    <a:pt x="24" y="41"/>
                    <a:pt x="24" y="39"/>
                  </a:cubicBezTo>
                  <a:cubicBezTo>
                    <a:pt x="24" y="39"/>
                    <a:pt x="24" y="38"/>
                    <a:pt x="24" y="38"/>
                  </a:cubicBezTo>
                  <a:cubicBezTo>
                    <a:pt x="24" y="38"/>
                    <a:pt x="25" y="38"/>
                    <a:pt x="25" y="38"/>
                  </a:cubicBezTo>
                  <a:cubicBezTo>
                    <a:pt x="25" y="39"/>
                    <a:pt x="26" y="39"/>
                    <a:pt x="27" y="39"/>
                  </a:cubicBezTo>
                  <a:cubicBezTo>
                    <a:pt x="27" y="39"/>
                    <a:pt x="27" y="39"/>
                    <a:pt x="27" y="39"/>
                  </a:cubicBezTo>
                  <a:cubicBezTo>
                    <a:pt x="9" y="14"/>
                    <a:pt x="9" y="14"/>
                    <a:pt x="9" y="14"/>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4" name="iŝlíḑe">
              <a:extLst>
                <a:ext uri="{FF2B5EF4-FFF2-40B4-BE49-F238E27FC236}">
                  <a16:creationId xmlns:a16="http://schemas.microsoft.com/office/drawing/2014/main" id="{8ECB0395-DF76-49B7-B500-818B5C31A357}"/>
                </a:ext>
              </a:extLst>
            </p:cNvPr>
            <p:cNvSpPr/>
            <p:nvPr/>
          </p:nvSpPr>
          <p:spPr bwMode="auto">
            <a:xfrm>
              <a:off x="9820408" y="4034160"/>
              <a:ext cx="288374" cy="818600"/>
            </a:xfrm>
            <a:custGeom>
              <a:avLst/>
              <a:gdLst>
                <a:gd name="T0" fmla="*/ 0 w 15"/>
                <a:gd name="T1" fmla="*/ 2 h 42"/>
                <a:gd name="T2" fmla="*/ 1 w 15"/>
                <a:gd name="T3" fmla="*/ 6 h 42"/>
                <a:gd name="T4" fmla="*/ 15 w 15"/>
                <a:gd name="T5" fmla="*/ 42 h 42"/>
                <a:gd name="T6" fmla="*/ 14 w 15"/>
                <a:gd name="T7" fmla="*/ 3 h 42"/>
                <a:gd name="T8" fmla="*/ 2 w 15"/>
                <a:gd name="T9" fmla="*/ 0 h 42"/>
                <a:gd name="T10" fmla="*/ 0 w 15"/>
                <a:gd name="T11" fmla="*/ 2 h 42"/>
              </a:gdLst>
              <a:ahLst/>
              <a:cxnLst>
                <a:cxn ang="0">
                  <a:pos x="T0" y="T1"/>
                </a:cxn>
                <a:cxn ang="0">
                  <a:pos x="T2" y="T3"/>
                </a:cxn>
                <a:cxn ang="0">
                  <a:pos x="T4" y="T5"/>
                </a:cxn>
                <a:cxn ang="0">
                  <a:pos x="T6" y="T7"/>
                </a:cxn>
                <a:cxn ang="0">
                  <a:pos x="T8" y="T9"/>
                </a:cxn>
                <a:cxn ang="0">
                  <a:pos x="T10" y="T11"/>
                </a:cxn>
              </a:cxnLst>
              <a:rect l="0" t="0" r="r" b="b"/>
              <a:pathLst>
                <a:path w="15" h="42">
                  <a:moveTo>
                    <a:pt x="0" y="2"/>
                  </a:moveTo>
                  <a:cubicBezTo>
                    <a:pt x="1" y="6"/>
                    <a:pt x="1" y="6"/>
                    <a:pt x="1" y="6"/>
                  </a:cubicBezTo>
                  <a:cubicBezTo>
                    <a:pt x="15" y="42"/>
                    <a:pt x="15" y="42"/>
                    <a:pt x="15" y="42"/>
                  </a:cubicBezTo>
                  <a:cubicBezTo>
                    <a:pt x="14" y="3"/>
                    <a:pt x="14" y="3"/>
                    <a:pt x="14" y="3"/>
                  </a:cubicBezTo>
                  <a:cubicBezTo>
                    <a:pt x="2" y="0"/>
                    <a:pt x="2" y="0"/>
                    <a:pt x="2" y="0"/>
                  </a:cubicBezTo>
                  <a:cubicBezTo>
                    <a:pt x="2" y="1"/>
                    <a:pt x="1"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5" name="ïsḷíḍè">
              <a:extLst>
                <a:ext uri="{FF2B5EF4-FFF2-40B4-BE49-F238E27FC236}">
                  <a16:creationId xmlns:a16="http://schemas.microsoft.com/office/drawing/2014/main" id="{72C38723-3E9B-4157-8F87-D5B1EA431609}"/>
                </a:ext>
              </a:extLst>
            </p:cNvPr>
            <p:cNvSpPr/>
            <p:nvPr/>
          </p:nvSpPr>
          <p:spPr bwMode="auto">
            <a:xfrm>
              <a:off x="8443671" y="4071368"/>
              <a:ext cx="855810" cy="511628"/>
            </a:xfrm>
            <a:custGeom>
              <a:avLst/>
              <a:gdLst>
                <a:gd name="T0" fmla="*/ 40 w 44"/>
                <a:gd name="T1" fmla="*/ 0 h 26"/>
                <a:gd name="T2" fmla="*/ 21 w 44"/>
                <a:gd name="T3" fmla="*/ 2 h 26"/>
                <a:gd name="T4" fmla="*/ 2 w 44"/>
                <a:gd name="T5" fmla="*/ 4 h 26"/>
                <a:gd name="T6" fmla="*/ 2 w 44"/>
                <a:gd name="T7" fmla="*/ 4 h 26"/>
                <a:gd name="T8" fmla="*/ 0 w 44"/>
                <a:gd name="T9" fmla="*/ 8 h 26"/>
                <a:gd name="T10" fmla="*/ 10 w 44"/>
                <a:gd name="T11" fmla="*/ 22 h 26"/>
                <a:gd name="T12" fmla="*/ 25 w 44"/>
                <a:gd name="T13" fmla="*/ 11 h 26"/>
                <a:gd name="T14" fmla="*/ 26 w 44"/>
                <a:gd name="T15" fmla="*/ 11 h 26"/>
                <a:gd name="T16" fmla="*/ 26 w 44"/>
                <a:gd name="T17" fmla="*/ 11 h 26"/>
                <a:gd name="T18" fmla="*/ 26 w 44"/>
                <a:gd name="T19" fmla="*/ 11 h 26"/>
                <a:gd name="T20" fmla="*/ 41 w 44"/>
                <a:gd name="T21" fmla="*/ 26 h 26"/>
                <a:gd name="T22" fmla="*/ 42 w 44"/>
                <a:gd name="T23" fmla="*/ 13 h 26"/>
                <a:gd name="T24" fmla="*/ 44 w 44"/>
                <a:gd name="T25" fmla="*/ 3 h 26"/>
                <a:gd name="T26" fmla="*/ 40 w 44"/>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26">
                  <a:moveTo>
                    <a:pt x="40" y="0"/>
                  </a:moveTo>
                  <a:cubicBezTo>
                    <a:pt x="21" y="2"/>
                    <a:pt x="21" y="2"/>
                    <a:pt x="21" y="2"/>
                  </a:cubicBezTo>
                  <a:cubicBezTo>
                    <a:pt x="2" y="4"/>
                    <a:pt x="2" y="4"/>
                    <a:pt x="2" y="4"/>
                  </a:cubicBezTo>
                  <a:cubicBezTo>
                    <a:pt x="2" y="4"/>
                    <a:pt x="2" y="4"/>
                    <a:pt x="2" y="4"/>
                  </a:cubicBezTo>
                  <a:cubicBezTo>
                    <a:pt x="2" y="6"/>
                    <a:pt x="1" y="7"/>
                    <a:pt x="0" y="8"/>
                  </a:cubicBezTo>
                  <a:cubicBezTo>
                    <a:pt x="10" y="22"/>
                    <a:pt x="10" y="22"/>
                    <a:pt x="10" y="22"/>
                  </a:cubicBezTo>
                  <a:cubicBezTo>
                    <a:pt x="16" y="20"/>
                    <a:pt x="21" y="16"/>
                    <a:pt x="25" y="11"/>
                  </a:cubicBezTo>
                  <a:cubicBezTo>
                    <a:pt x="25" y="11"/>
                    <a:pt x="26" y="11"/>
                    <a:pt x="26" y="11"/>
                  </a:cubicBezTo>
                  <a:cubicBezTo>
                    <a:pt x="26" y="11"/>
                    <a:pt x="26" y="11"/>
                    <a:pt x="26" y="11"/>
                  </a:cubicBezTo>
                  <a:cubicBezTo>
                    <a:pt x="26" y="11"/>
                    <a:pt x="26" y="11"/>
                    <a:pt x="26" y="11"/>
                  </a:cubicBezTo>
                  <a:cubicBezTo>
                    <a:pt x="29" y="18"/>
                    <a:pt x="34" y="23"/>
                    <a:pt x="41" y="26"/>
                  </a:cubicBezTo>
                  <a:cubicBezTo>
                    <a:pt x="42" y="13"/>
                    <a:pt x="42" y="13"/>
                    <a:pt x="42" y="13"/>
                  </a:cubicBezTo>
                  <a:cubicBezTo>
                    <a:pt x="44" y="3"/>
                    <a:pt x="44" y="3"/>
                    <a:pt x="44" y="3"/>
                  </a:cubicBezTo>
                  <a:cubicBezTo>
                    <a:pt x="42" y="3"/>
                    <a:pt x="40" y="1"/>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6" name="iṣļïďé">
              <a:extLst>
                <a:ext uri="{FF2B5EF4-FFF2-40B4-BE49-F238E27FC236}">
                  <a16:creationId xmlns:a16="http://schemas.microsoft.com/office/drawing/2014/main" id="{2E7DE631-C1CD-44D5-AB75-13AF7EC5E149}"/>
                </a:ext>
              </a:extLst>
            </p:cNvPr>
            <p:cNvSpPr/>
            <p:nvPr/>
          </p:nvSpPr>
          <p:spPr bwMode="auto">
            <a:xfrm>
              <a:off x="9857618" y="3531836"/>
              <a:ext cx="530232" cy="539532"/>
            </a:xfrm>
            <a:custGeom>
              <a:avLst/>
              <a:gdLst>
                <a:gd name="T0" fmla="*/ 26 w 27"/>
                <a:gd name="T1" fmla="*/ 0 h 28"/>
                <a:gd name="T2" fmla="*/ 21 w 27"/>
                <a:gd name="T3" fmla="*/ 4 h 28"/>
                <a:gd name="T4" fmla="*/ 0 w 27"/>
                <a:gd name="T5" fmla="*/ 21 h 28"/>
                <a:gd name="T6" fmla="*/ 1 w 27"/>
                <a:gd name="T7" fmla="*/ 24 h 28"/>
                <a:gd name="T8" fmla="*/ 1 w 27"/>
                <a:gd name="T9" fmla="*/ 25 h 28"/>
                <a:gd name="T10" fmla="*/ 3 w 27"/>
                <a:gd name="T11" fmla="*/ 26 h 28"/>
                <a:gd name="T12" fmla="*/ 12 w 27"/>
                <a:gd name="T13" fmla="*/ 28 h 28"/>
                <a:gd name="T14" fmla="*/ 15 w 27"/>
                <a:gd name="T15" fmla="*/ 22 h 28"/>
                <a:gd name="T16" fmla="*/ 27 w 27"/>
                <a:gd name="T17" fmla="*/ 0 h 28"/>
                <a:gd name="T18" fmla="*/ 26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26" y="0"/>
                  </a:moveTo>
                  <a:cubicBezTo>
                    <a:pt x="21" y="4"/>
                    <a:pt x="21" y="4"/>
                    <a:pt x="21" y="4"/>
                  </a:cubicBezTo>
                  <a:cubicBezTo>
                    <a:pt x="0" y="21"/>
                    <a:pt x="0" y="21"/>
                    <a:pt x="0" y="21"/>
                  </a:cubicBezTo>
                  <a:cubicBezTo>
                    <a:pt x="0" y="22"/>
                    <a:pt x="1" y="23"/>
                    <a:pt x="1" y="24"/>
                  </a:cubicBezTo>
                  <a:cubicBezTo>
                    <a:pt x="1" y="25"/>
                    <a:pt x="1" y="25"/>
                    <a:pt x="1" y="25"/>
                  </a:cubicBezTo>
                  <a:cubicBezTo>
                    <a:pt x="3" y="26"/>
                    <a:pt x="3" y="26"/>
                    <a:pt x="3" y="26"/>
                  </a:cubicBezTo>
                  <a:cubicBezTo>
                    <a:pt x="12" y="28"/>
                    <a:pt x="12" y="28"/>
                    <a:pt x="12" y="28"/>
                  </a:cubicBezTo>
                  <a:cubicBezTo>
                    <a:pt x="15" y="22"/>
                    <a:pt x="15" y="22"/>
                    <a:pt x="15" y="22"/>
                  </a:cubicBezTo>
                  <a:cubicBezTo>
                    <a:pt x="27" y="0"/>
                    <a:pt x="27" y="0"/>
                    <a:pt x="27" y="0"/>
                  </a:cubicBezTo>
                  <a:cubicBezTo>
                    <a:pt x="27" y="0"/>
                    <a:pt x="26"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7" name="îśļíḋé">
              <a:extLst>
                <a:ext uri="{FF2B5EF4-FFF2-40B4-BE49-F238E27FC236}">
                  <a16:creationId xmlns:a16="http://schemas.microsoft.com/office/drawing/2014/main" id="{C3615E6D-F23E-4D88-9952-9E706626DDBA}"/>
                </a:ext>
              </a:extLst>
            </p:cNvPr>
            <p:cNvSpPr/>
            <p:nvPr/>
          </p:nvSpPr>
          <p:spPr bwMode="auto">
            <a:xfrm>
              <a:off x="7587861" y="3085328"/>
              <a:ext cx="558136" cy="660464"/>
            </a:xfrm>
            <a:custGeom>
              <a:avLst/>
              <a:gdLst>
                <a:gd name="T0" fmla="*/ 22 w 29"/>
                <a:gd name="T1" fmla="*/ 34 h 34"/>
                <a:gd name="T2" fmla="*/ 29 w 29"/>
                <a:gd name="T3" fmla="*/ 27 h 34"/>
                <a:gd name="T4" fmla="*/ 28 w 29"/>
                <a:gd name="T5" fmla="*/ 24 h 34"/>
                <a:gd name="T6" fmla="*/ 28 w 29"/>
                <a:gd name="T7" fmla="*/ 22 h 34"/>
                <a:gd name="T8" fmla="*/ 1 w 29"/>
                <a:gd name="T9" fmla="*/ 0 h 34"/>
                <a:gd name="T10" fmla="*/ 0 w 29"/>
                <a:gd name="T11" fmla="*/ 0 h 34"/>
                <a:gd name="T12" fmla="*/ 18 w 29"/>
                <a:gd name="T13" fmla="*/ 33 h 34"/>
                <a:gd name="T14" fmla="*/ 19 w 29"/>
                <a:gd name="T15" fmla="*/ 33 h 34"/>
                <a:gd name="T16" fmla="*/ 22 w 2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34">
                  <a:moveTo>
                    <a:pt x="22" y="34"/>
                  </a:moveTo>
                  <a:cubicBezTo>
                    <a:pt x="29" y="27"/>
                    <a:pt x="29" y="27"/>
                    <a:pt x="29" y="27"/>
                  </a:cubicBezTo>
                  <a:cubicBezTo>
                    <a:pt x="28" y="26"/>
                    <a:pt x="28" y="25"/>
                    <a:pt x="28" y="24"/>
                  </a:cubicBezTo>
                  <a:cubicBezTo>
                    <a:pt x="28" y="23"/>
                    <a:pt x="28" y="23"/>
                    <a:pt x="28" y="22"/>
                  </a:cubicBezTo>
                  <a:cubicBezTo>
                    <a:pt x="1" y="0"/>
                    <a:pt x="1" y="0"/>
                    <a:pt x="1" y="0"/>
                  </a:cubicBezTo>
                  <a:cubicBezTo>
                    <a:pt x="0" y="0"/>
                    <a:pt x="0" y="0"/>
                    <a:pt x="0" y="0"/>
                  </a:cubicBezTo>
                  <a:cubicBezTo>
                    <a:pt x="18" y="33"/>
                    <a:pt x="18" y="33"/>
                    <a:pt x="18" y="33"/>
                  </a:cubicBezTo>
                  <a:cubicBezTo>
                    <a:pt x="18" y="33"/>
                    <a:pt x="19" y="33"/>
                    <a:pt x="19" y="33"/>
                  </a:cubicBezTo>
                  <a:cubicBezTo>
                    <a:pt x="20" y="33"/>
                    <a:pt x="21" y="33"/>
                    <a:pt x="2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8" name="ï$líde">
              <a:extLst>
                <a:ext uri="{FF2B5EF4-FFF2-40B4-BE49-F238E27FC236}">
                  <a16:creationId xmlns:a16="http://schemas.microsoft.com/office/drawing/2014/main" id="{35C6D6C3-84E6-46B7-80C6-BCBEC6ABAF11}"/>
                </a:ext>
              </a:extLst>
            </p:cNvPr>
            <p:cNvSpPr/>
            <p:nvPr/>
          </p:nvSpPr>
          <p:spPr bwMode="auto">
            <a:xfrm>
              <a:off x="7541353" y="3857418"/>
              <a:ext cx="390696" cy="390696"/>
            </a:xfrm>
            <a:custGeom>
              <a:avLst/>
              <a:gdLst>
                <a:gd name="T0" fmla="*/ 20 w 20"/>
                <a:gd name="T1" fmla="*/ 5 h 20"/>
                <a:gd name="T2" fmla="*/ 20 w 20"/>
                <a:gd name="T3" fmla="*/ 2 h 20"/>
                <a:gd name="T4" fmla="*/ 17 w 20"/>
                <a:gd name="T5" fmla="*/ 0 h 20"/>
                <a:gd name="T6" fmla="*/ 0 w 20"/>
                <a:gd name="T7" fmla="*/ 7 h 20"/>
                <a:gd name="T8" fmla="*/ 5 w 20"/>
                <a:gd name="T9" fmla="*/ 18 h 20"/>
                <a:gd name="T10" fmla="*/ 18 w 20"/>
                <a:gd name="T11" fmla="*/ 20 h 20"/>
                <a:gd name="T12" fmla="*/ 18 w 20"/>
                <a:gd name="T13" fmla="*/ 20 h 20"/>
                <a:gd name="T14" fmla="*/ 20 w 20"/>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5"/>
                  </a:moveTo>
                  <a:cubicBezTo>
                    <a:pt x="20" y="2"/>
                    <a:pt x="20" y="2"/>
                    <a:pt x="20" y="2"/>
                  </a:cubicBezTo>
                  <a:cubicBezTo>
                    <a:pt x="19" y="2"/>
                    <a:pt x="17" y="1"/>
                    <a:pt x="17" y="0"/>
                  </a:cubicBezTo>
                  <a:cubicBezTo>
                    <a:pt x="0" y="7"/>
                    <a:pt x="0" y="7"/>
                    <a:pt x="0" y="7"/>
                  </a:cubicBezTo>
                  <a:cubicBezTo>
                    <a:pt x="1" y="11"/>
                    <a:pt x="3" y="15"/>
                    <a:pt x="5" y="18"/>
                  </a:cubicBezTo>
                  <a:cubicBezTo>
                    <a:pt x="18" y="20"/>
                    <a:pt x="18" y="20"/>
                    <a:pt x="18" y="20"/>
                  </a:cubicBezTo>
                  <a:cubicBezTo>
                    <a:pt x="18" y="20"/>
                    <a:pt x="18" y="20"/>
                    <a:pt x="18" y="20"/>
                  </a:cubicBez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09" name="îsḻîdê">
              <a:extLst>
                <a:ext uri="{FF2B5EF4-FFF2-40B4-BE49-F238E27FC236}">
                  <a16:creationId xmlns:a16="http://schemas.microsoft.com/office/drawing/2014/main" id="{E5C9B97A-2D31-467D-A797-8C4E0EA44C85}"/>
                </a:ext>
              </a:extLst>
            </p:cNvPr>
            <p:cNvSpPr/>
            <p:nvPr/>
          </p:nvSpPr>
          <p:spPr bwMode="auto">
            <a:xfrm>
              <a:off x="10852964" y="3996950"/>
              <a:ext cx="213956" cy="427904"/>
            </a:xfrm>
            <a:custGeom>
              <a:avLst/>
              <a:gdLst>
                <a:gd name="T0" fmla="*/ 11 w 11"/>
                <a:gd name="T1" fmla="*/ 8 h 22"/>
                <a:gd name="T2" fmla="*/ 8 w 11"/>
                <a:gd name="T3" fmla="*/ 0 h 22"/>
                <a:gd name="T4" fmla="*/ 0 w 11"/>
                <a:gd name="T5" fmla="*/ 22 h 22"/>
                <a:gd name="T6" fmla="*/ 11 w 11"/>
                <a:gd name="T7" fmla="*/ 8 h 22"/>
              </a:gdLst>
              <a:ahLst/>
              <a:cxnLst>
                <a:cxn ang="0">
                  <a:pos x="T0" y="T1"/>
                </a:cxn>
                <a:cxn ang="0">
                  <a:pos x="T2" y="T3"/>
                </a:cxn>
                <a:cxn ang="0">
                  <a:pos x="T4" y="T5"/>
                </a:cxn>
                <a:cxn ang="0">
                  <a:pos x="T6" y="T7"/>
                </a:cxn>
              </a:cxnLst>
              <a:rect l="0" t="0" r="r" b="b"/>
              <a:pathLst>
                <a:path w="11" h="22">
                  <a:moveTo>
                    <a:pt x="11" y="8"/>
                  </a:moveTo>
                  <a:cubicBezTo>
                    <a:pt x="8" y="0"/>
                    <a:pt x="8" y="0"/>
                    <a:pt x="8" y="0"/>
                  </a:cubicBezTo>
                  <a:cubicBezTo>
                    <a:pt x="0" y="22"/>
                    <a:pt x="0" y="22"/>
                    <a:pt x="0" y="22"/>
                  </a:cubicBezTo>
                  <a:cubicBezTo>
                    <a:pt x="5" y="19"/>
                    <a:pt x="9" y="14"/>
                    <a:pt x="1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0" name="iṣḷïḓé">
              <a:extLst>
                <a:ext uri="{FF2B5EF4-FFF2-40B4-BE49-F238E27FC236}">
                  <a16:creationId xmlns:a16="http://schemas.microsoft.com/office/drawing/2014/main" id="{66DC36ED-AD9F-4B57-A5B7-3854D466DCD9}"/>
                </a:ext>
              </a:extLst>
            </p:cNvPr>
            <p:cNvSpPr/>
            <p:nvPr/>
          </p:nvSpPr>
          <p:spPr bwMode="auto">
            <a:xfrm>
              <a:off x="10108782" y="4136486"/>
              <a:ext cx="474418" cy="790696"/>
            </a:xfrm>
            <a:custGeom>
              <a:avLst/>
              <a:gdLst>
                <a:gd name="T0" fmla="*/ 1 w 24"/>
                <a:gd name="T1" fmla="*/ 39 h 41"/>
                <a:gd name="T2" fmla="*/ 14 w 24"/>
                <a:gd name="T3" fmla="*/ 40 h 41"/>
                <a:gd name="T4" fmla="*/ 17 w 24"/>
                <a:gd name="T5" fmla="*/ 41 h 41"/>
                <a:gd name="T6" fmla="*/ 24 w 24"/>
                <a:gd name="T7" fmla="*/ 37 h 41"/>
                <a:gd name="T8" fmla="*/ 5 w 24"/>
                <a:gd name="T9" fmla="*/ 8 h 41"/>
                <a:gd name="T10" fmla="*/ 0 w 24"/>
                <a:gd name="T11" fmla="*/ 0 h 41"/>
                <a:gd name="T12" fmla="*/ 1 w 24"/>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24" h="41">
                  <a:moveTo>
                    <a:pt x="1" y="39"/>
                  </a:moveTo>
                  <a:cubicBezTo>
                    <a:pt x="14" y="40"/>
                    <a:pt x="14" y="40"/>
                    <a:pt x="14" y="40"/>
                  </a:cubicBezTo>
                  <a:cubicBezTo>
                    <a:pt x="17" y="41"/>
                    <a:pt x="17" y="41"/>
                    <a:pt x="17" y="41"/>
                  </a:cubicBezTo>
                  <a:cubicBezTo>
                    <a:pt x="19" y="40"/>
                    <a:pt x="22" y="39"/>
                    <a:pt x="24" y="37"/>
                  </a:cubicBezTo>
                  <a:cubicBezTo>
                    <a:pt x="5" y="8"/>
                    <a:pt x="5" y="8"/>
                    <a:pt x="5" y="8"/>
                  </a:cubicBezTo>
                  <a:cubicBezTo>
                    <a:pt x="0" y="0"/>
                    <a:pt x="0" y="0"/>
                    <a:pt x="0" y="0"/>
                  </a:cubicBezTo>
                  <a:lnTo>
                    <a:pt x="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1" name="iSľiḓe">
              <a:extLst>
                <a:ext uri="{FF2B5EF4-FFF2-40B4-BE49-F238E27FC236}">
                  <a16:creationId xmlns:a16="http://schemas.microsoft.com/office/drawing/2014/main" id="{023FBB8D-5EB3-42A6-A384-460E441E3563}"/>
                </a:ext>
              </a:extLst>
            </p:cNvPr>
            <p:cNvSpPr/>
            <p:nvPr/>
          </p:nvSpPr>
          <p:spPr bwMode="auto">
            <a:xfrm>
              <a:off x="7076239" y="3103932"/>
              <a:ext cx="837204" cy="911622"/>
            </a:xfrm>
            <a:custGeom>
              <a:avLst/>
              <a:gdLst>
                <a:gd name="T0" fmla="*/ 40 w 43"/>
                <a:gd name="T1" fmla="*/ 36 h 47"/>
                <a:gd name="T2" fmla="*/ 43 w 43"/>
                <a:gd name="T3" fmla="*/ 32 h 47"/>
                <a:gd name="T4" fmla="*/ 39 w 43"/>
                <a:gd name="T5" fmla="*/ 26 h 47"/>
                <a:gd name="T6" fmla="*/ 25 w 43"/>
                <a:gd name="T7" fmla="*/ 0 h 47"/>
                <a:gd name="T8" fmla="*/ 23 w 43"/>
                <a:gd name="T9" fmla="*/ 0 h 47"/>
                <a:gd name="T10" fmla="*/ 22 w 43"/>
                <a:gd name="T11" fmla="*/ 0 h 47"/>
                <a:gd name="T12" fmla="*/ 0 w 43"/>
                <a:gd name="T13" fmla="*/ 47 h 47"/>
                <a:gd name="T14" fmla="*/ 14 w 43"/>
                <a:gd name="T15" fmla="*/ 43 h 47"/>
                <a:gd name="T16" fmla="*/ 21 w 43"/>
                <a:gd name="T17" fmla="*/ 38 h 47"/>
                <a:gd name="T18" fmla="*/ 22 w 43"/>
                <a:gd name="T19" fmla="*/ 38 h 47"/>
                <a:gd name="T20" fmla="*/ 22 w 43"/>
                <a:gd name="T21" fmla="*/ 39 h 47"/>
                <a:gd name="T22" fmla="*/ 23 w 43"/>
                <a:gd name="T23" fmla="*/ 41 h 47"/>
                <a:gd name="T24" fmla="*/ 27 w 43"/>
                <a:gd name="T25" fmla="*/ 40 h 47"/>
                <a:gd name="T26" fmla="*/ 40 w 43"/>
                <a:gd name="T27" fmla="*/ 37 h 47"/>
                <a:gd name="T28" fmla="*/ 40 w 43"/>
                <a:gd name="T29"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7">
                  <a:moveTo>
                    <a:pt x="40" y="36"/>
                  </a:moveTo>
                  <a:cubicBezTo>
                    <a:pt x="40" y="35"/>
                    <a:pt x="41" y="33"/>
                    <a:pt x="43" y="32"/>
                  </a:cubicBezTo>
                  <a:cubicBezTo>
                    <a:pt x="39" y="26"/>
                    <a:pt x="39" y="26"/>
                    <a:pt x="39" y="26"/>
                  </a:cubicBezTo>
                  <a:cubicBezTo>
                    <a:pt x="25" y="0"/>
                    <a:pt x="25" y="0"/>
                    <a:pt x="25" y="0"/>
                  </a:cubicBezTo>
                  <a:cubicBezTo>
                    <a:pt x="25" y="0"/>
                    <a:pt x="24" y="0"/>
                    <a:pt x="23" y="0"/>
                  </a:cubicBezTo>
                  <a:cubicBezTo>
                    <a:pt x="23" y="0"/>
                    <a:pt x="23" y="0"/>
                    <a:pt x="22" y="0"/>
                  </a:cubicBezTo>
                  <a:cubicBezTo>
                    <a:pt x="0" y="47"/>
                    <a:pt x="0" y="47"/>
                    <a:pt x="0" y="47"/>
                  </a:cubicBezTo>
                  <a:cubicBezTo>
                    <a:pt x="14" y="43"/>
                    <a:pt x="14" y="43"/>
                    <a:pt x="14" y="43"/>
                  </a:cubicBezTo>
                  <a:cubicBezTo>
                    <a:pt x="17" y="42"/>
                    <a:pt x="19" y="40"/>
                    <a:pt x="21" y="38"/>
                  </a:cubicBezTo>
                  <a:cubicBezTo>
                    <a:pt x="22" y="38"/>
                    <a:pt x="22" y="38"/>
                    <a:pt x="22" y="38"/>
                  </a:cubicBezTo>
                  <a:cubicBezTo>
                    <a:pt x="22" y="38"/>
                    <a:pt x="22" y="38"/>
                    <a:pt x="22" y="39"/>
                  </a:cubicBezTo>
                  <a:cubicBezTo>
                    <a:pt x="22" y="39"/>
                    <a:pt x="22" y="40"/>
                    <a:pt x="23" y="41"/>
                  </a:cubicBezTo>
                  <a:cubicBezTo>
                    <a:pt x="27" y="40"/>
                    <a:pt x="27" y="40"/>
                    <a:pt x="27" y="40"/>
                  </a:cubicBezTo>
                  <a:cubicBezTo>
                    <a:pt x="40" y="37"/>
                    <a:pt x="40" y="37"/>
                    <a:pt x="40" y="37"/>
                  </a:cubicBezTo>
                  <a:cubicBezTo>
                    <a:pt x="40" y="37"/>
                    <a:pt x="40" y="36"/>
                    <a:pt x="4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2" name="i$ľiḍê">
              <a:extLst>
                <a:ext uri="{FF2B5EF4-FFF2-40B4-BE49-F238E27FC236}">
                  <a16:creationId xmlns:a16="http://schemas.microsoft.com/office/drawing/2014/main" id="{2DAA7B90-1A7A-4910-A7B4-DCD21092AEC9}"/>
                </a:ext>
              </a:extLst>
            </p:cNvPr>
            <p:cNvSpPr/>
            <p:nvPr/>
          </p:nvSpPr>
          <p:spPr bwMode="auto">
            <a:xfrm>
              <a:off x="10601800" y="3048118"/>
              <a:ext cx="502322" cy="306978"/>
            </a:xfrm>
            <a:custGeom>
              <a:avLst/>
              <a:gdLst>
                <a:gd name="T0" fmla="*/ 48 w 54"/>
                <a:gd name="T1" fmla="*/ 0 h 33"/>
                <a:gd name="T2" fmla="*/ 39 w 54"/>
                <a:gd name="T3" fmla="*/ 4 h 33"/>
                <a:gd name="T4" fmla="*/ 0 w 54"/>
                <a:gd name="T5" fmla="*/ 33 h 33"/>
                <a:gd name="T6" fmla="*/ 37 w 54"/>
                <a:gd name="T7" fmla="*/ 12 h 33"/>
                <a:gd name="T8" fmla="*/ 54 w 54"/>
                <a:gd name="T9" fmla="*/ 4 h 33"/>
                <a:gd name="T10" fmla="*/ 48 w 54"/>
                <a:gd name="T11" fmla="*/ 0 h 33"/>
              </a:gdLst>
              <a:ahLst/>
              <a:cxnLst>
                <a:cxn ang="0">
                  <a:pos x="T0" y="T1"/>
                </a:cxn>
                <a:cxn ang="0">
                  <a:pos x="T2" y="T3"/>
                </a:cxn>
                <a:cxn ang="0">
                  <a:pos x="T4" y="T5"/>
                </a:cxn>
                <a:cxn ang="0">
                  <a:pos x="T6" y="T7"/>
                </a:cxn>
                <a:cxn ang="0">
                  <a:pos x="T8" y="T9"/>
                </a:cxn>
                <a:cxn ang="0">
                  <a:pos x="T10" y="T11"/>
                </a:cxn>
              </a:cxnLst>
              <a:rect l="0" t="0" r="r" b="b"/>
              <a:pathLst>
                <a:path w="54" h="33">
                  <a:moveTo>
                    <a:pt x="48" y="0"/>
                  </a:moveTo>
                  <a:lnTo>
                    <a:pt x="39" y="4"/>
                  </a:lnTo>
                  <a:lnTo>
                    <a:pt x="0" y="33"/>
                  </a:lnTo>
                  <a:lnTo>
                    <a:pt x="37" y="12"/>
                  </a:lnTo>
                  <a:lnTo>
                    <a:pt x="54" y="4"/>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3" name="îṣľîḓè">
              <a:extLst>
                <a:ext uri="{FF2B5EF4-FFF2-40B4-BE49-F238E27FC236}">
                  <a16:creationId xmlns:a16="http://schemas.microsoft.com/office/drawing/2014/main" id="{D6A0BB69-4A69-4C5B-8D20-63349AB76FDB}"/>
                </a:ext>
              </a:extLst>
            </p:cNvPr>
            <p:cNvSpPr/>
            <p:nvPr/>
          </p:nvSpPr>
          <p:spPr bwMode="auto">
            <a:xfrm>
              <a:off x="9550644" y="2908586"/>
              <a:ext cx="837204" cy="511628"/>
            </a:xfrm>
            <a:custGeom>
              <a:avLst/>
              <a:gdLst>
                <a:gd name="T0" fmla="*/ 43 w 43"/>
                <a:gd name="T1" fmla="*/ 24 h 26"/>
                <a:gd name="T2" fmla="*/ 32 w 43"/>
                <a:gd name="T3" fmla="*/ 0 h 26"/>
                <a:gd name="T4" fmla="*/ 0 w 43"/>
                <a:gd name="T5" fmla="*/ 6 h 26"/>
                <a:gd name="T6" fmla="*/ 0 w 43"/>
                <a:gd name="T7" fmla="*/ 8 h 26"/>
                <a:gd name="T8" fmla="*/ 19 w 43"/>
                <a:gd name="T9" fmla="*/ 16 h 26"/>
                <a:gd name="T10" fmla="*/ 41 w 43"/>
                <a:gd name="T11" fmla="*/ 26 h 26"/>
                <a:gd name="T12" fmla="*/ 43 w 43"/>
                <a:gd name="T13" fmla="*/ 24 h 26"/>
              </a:gdLst>
              <a:ahLst/>
              <a:cxnLst>
                <a:cxn ang="0">
                  <a:pos x="T0" y="T1"/>
                </a:cxn>
                <a:cxn ang="0">
                  <a:pos x="T2" y="T3"/>
                </a:cxn>
                <a:cxn ang="0">
                  <a:pos x="T4" y="T5"/>
                </a:cxn>
                <a:cxn ang="0">
                  <a:pos x="T6" y="T7"/>
                </a:cxn>
                <a:cxn ang="0">
                  <a:pos x="T8" y="T9"/>
                </a:cxn>
                <a:cxn ang="0">
                  <a:pos x="T10" y="T11"/>
                </a:cxn>
                <a:cxn ang="0">
                  <a:pos x="T12" y="T13"/>
                </a:cxn>
              </a:cxnLst>
              <a:rect l="0" t="0" r="r" b="b"/>
              <a:pathLst>
                <a:path w="43" h="26">
                  <a:moveTo>
                    <a:pt x="43" y="24"/>
                  </a:moveTo>
                  <a:cubicBezTo>
                    <a:pt x="32" y="0"/>
                    <a:pt x="32" y="0"/>
                    <a:pt x="32" y="0"/>
                  </a:cubicBezTo>
                  <a:cubicBezTo>
                    <a:pt x="0" y="6"/>
                    <a:pt x="0" y="6"/>
                    <a:pt x="0" y="6"/>
                  </a:cubicBezTo>
                  <a:cubicBezTo>
                    <a:pt x="0" y="7"/>
                    <a:pt x="0" y="8"/>
                    <a:pt x="0" y="8"/>
                  </a:cubicBezTo>
                  <a:cubicBezTo>
                    <a:pt x="19" y="16"/>
                    <a:pt x="19" y="16"/>
                    <a:pt x="19" y="16"/>
                  </a:cubicBezTo>
                  <a:cubicBezTo>
                    <a:pt x="41" y="26"/>
                    <a:pt x="41" y="26"/>
                    <a:pt x="41" y="26"/>
                  </a:cubicBezTo>
                  <a:cubicBezTo>
                    <a:pt x="41" y="25"/>
                    <a:pt x="42" y="24"/>
                    <a:pt x="43"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4" name="ïṡḻîḑè">
              <a:extLst>
                <a:ext uri="{FF2B5EF4-FFF2-40B4-BE49-F238E27FC236}">
                  <a16:creationId xmlns:a16="http://schemas.microsoft.com/office/drawing/2014/main" id="{4972D5E9-C001-468C-A0E4-7D957C21DE4B}"/>
                </a:ext>
              </a:extLst>
            </p:cNvPr>
            <p:cNvSpPr/>
            <p:nvPr/>
          </p:nvSpPr>
          <p:spPr bwMode="auto">
            <a:xfrm>
              <a:off x="8248325" y="4229510"/>
              <a:ext cx="362792" cy="334882"/>
            </a:xfrm>
            <a:custGeom>
              <a:avLst/>
              <a:gdLst>
                <a:gd name="T0" fmla="*/ 7 w 19"/>
                <a:gd name="T1" fmla="*/ 1 h 17"/>
                <a:gd name="T2" fmla="*/ 5 w 19"/>
                <a:gd name="T3" fmla="*/ 0 h 17"/>
                <a:gd name="T4" fmla="*/ 3 w 19"/>
                <a:gd name="T5" fmla="*/ 3 h 17"/>
                <a:gd name="T6" fmla="*/ 0 w 19"/>
                <a:gd name="T7" fmla="*/ 7 h 17"/>
                <a:gd name="T8" fmla="*/ 10 w 19"/>
                <a:gd name="T9" fmla="*/ 17 h 17"/>
                <a:gd name="T10" fmla="*/ 19 w 19"/>
                <a:gd name="T11" fmla="*/ 15 h 17"/>
                <a:gd name="T12" fmla="*/ 10 w 19"/>
                <a:gd name="T13" fmla="*/ 0 h 17"/>
                <a:gd name="T14" fmla="*/ 7 w 19"/>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7">
                  <a:moveTo>
                    <a:pt x="7" y="1"/>
                  </a:moveTo>
                  <a:cubicBezTo>
                    <a:pt x="6" y="1"/>
                    <a:pt x="6" y="1"/>
                    <a:pt x="5" y="0"/>
                  </a:cubicBezTo>
                  <a:cubicBezTo>
                    <a:pt x="3" y="3"/>
                    <a:pt x="3" y="3"/>
                    <a:pt x="3" y="3"/>
                  </a:cubicBezTo>
                  <a:cubicBezTo>
                    <a:pt x="0" y="7"/>
                    <a:pt x="0" y="7"/>
                    <a:pt x="0" y="7"/>
                  </a:cubicBezTo>
                  <a:cubicBezTo>
                    <a:pt x="10" y="17"/>
                    <a:pt x="10" y="17"/>
                    <a:pt x="10" y="17"/>
                  </a:cubicBezTo>
                  <a:cubicBezTo>
                    <a:pt x="13" y="17"/>
                    <a:pt x="16" y="16"/>
                    <a:pt x="19" y="15"/>
                  </a:cubicBezTo>
                  <a:cubicBezTo>
                    <a:pt x="10" y="0"/>
                    <a:pt x="10" y="0"/>
                    <a:pt x="10" y="0"/>
                  </a:cubicBezTo>
                  <a:cubicBezTo>
                    <a:pt x="9" y="1"/>
                    <a:pt x="8"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5" name="íṣľîḓe">
              <a:extLst>
                <a:ext uri="{FF2B5EF4-FFF2-40B4-BE49-F238E27FC236}">
                  <a16:creationId xmlns:a16="http://schemas.microsoft.com/office/drawing/2014/main" id="{DD66B50A-B89F-42F0-A65B-C2ED3CB068DF}"/>
                </a:ext>
              </a:extLst>
            </p:cNvPr>
            <p:cNvSpPr/>
            <p:nvPr/>
          </p:nvSpPr>
          <p:spPr bwMode="auto">
            <a:xfrm>
              <a:off x="8145997" y="4387646"/>
              <a:ext cx="251164" cy="195350"/>
            </a:xfrm>
            <a:custGeom>
              <a:avLst/>
              <a:gdLst>
                <a:gd name="T0" fmla="*/ 2 w 13"/>
                <a:gd name="T1" fmla="*/ 4 h 10"/>
                <a:gd name="T2" fmla="*/ 0 w 13"/>
                <a:gd name="T3" fmla="*/ 8 h 10"/>
                <a:gd name="T4" fmla="*/ 13 w 13"/>
                <a:gd name="T5" fmla="*/ 9 h 10"/>
                <a:gd name="T6" fmla="*/ 5 w 13"/>
                <a:gd name="T7" fmla="*/ 0 h 10"/>
                <a:gd name="T8" fmla="*/ 2 w 13"/>
                <a:gd name="T9" fmla="*/ 4 h 10"/>
              </a:gdLst>
              <a:ahLst/>
              <a:cxnLst>
                <a:cxn ang="0">
                  <a:pos x="T0" y="T1"/>
                </a:cxn>
                <a:cxn ang="0">
                  <a:pos x="T2" y="T3"/>
                </a:cxn>
                <a:cxn ang="0">
                  <a:pos x="T4" y="T5"/>
                </a:cxn>
                <a:cxn ang="0">
                  <a:pos x="T6" y="T7"/>
                </a:cxn>
                <a:cxn ang="0">
                  <a:pos x="T8" y="T9"/>
                </a:cxn>
              </a:cxnLst>
              <a:rect l="0" t="0" r="r" b="b"/>
              <a:pathLst>
                <a:path w="13" h="10">
                  <a:moveTo>
                    <a:pt x="2" y="4"/>
                  </a:moveTo>
                  <a:cubicBezTo>
                    <a:pt x="0" y="8"/>
                    <a:pt x="0" y="8"/>
                    <a:pt x="0" y="8"/>
                  </a:cubicBezTo>
                  <a:cubicBezTo>
                    <a:pt x="4" y="9"/>
                    <a:pt x="9" y="10"/>
                    <a:pt x="13" y="9"/>
                  </a:cubicBezTo>
                  <a:cubicBezTo>
                    <a:pt x="5" y="0"/>
                    <a:pt x="5" y="0"/>
                    <a:pt x="5" y="0"/>
                  </a:cubicBez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6" name="ïŝľïḋè">
              <a:extLst>
                <a:ext uri="{FF2B5EF4-FFF2-40B4-BE49-F238E27FC236}">
                  <a16:creationId xmlns:a16="http://schemas.microsoft.com/office/drawing/2014/main" id="{87C6FEAB-CBEB-4A10-B43E-B4BB1A372FC0}"/>
                </a:ext>
              </a:extLst>
            </p:cNvPr>
            <p:cNvSpPr/>
            <p:nvPr/>
          </p:nvSpPr>
          <p:spPr bwMode="auto">
            <a:xfrm>
              <a:off x="7932049" y="4266718"/>
              <a:ext cx="297672" cy="269768"/>
            </a:xfrm>
            <a:custGeom>
              <a:avLst/>
              <a:gdLst>
                <a:gd name="T0" fmla="*/ 4 w 15"/>
                <a:gd name="T1" fmla="*/ 7 h 14"/>
                <a:gd name="T2" fmla="*/ 8 w 15"/>
                <a:gd name="T3" fmla="*/ 14 h 14"/>
                <a:gd name="T4" fmla="*/ 10 w 15"/>
                <a:gd name="T5" fmla="*/ 14 h 14"/>
                <a:gd name="T6" fmla="*/ 15 w 15"/>
                <a:gd name="T7" fmla="*/ 5 h 14"/>
                <a:gd name="T8" fmla="*/ 10 w 15"/>
                <a:gd name="T9" fmla="*/ 4 h 14"/>
                <a:gd name="T10" fmla="*/ 0 w 15"/>
                <a:gd name="T11" fmla="*/ 0 h 14"/>
                <a:gd name="T12" fmla="*/ 4 w 15"/>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4" y="7"/>
                  </a:moveTo>
                  <a:cubicBezTo>
                    <a:pt x="8" y="14"/>
                    <a:pt x="8" y="14"/>
                    <a:pt x="8" y="14"/>
                  </a:cubicBezTo>
                  <a:cubicBezTo>
                    <a:pt x="9" y="14"/>
                    <a:pt x="9" y="14"/>
                    <a:pt x="10" y="14"/>
                  </a:cubicBezTo>
                  <a:cubicBezTo>
                    <a:pt x="15" y="5"/>
                    <a:pt x="15" y="5"/>
                    <a:pt x="15" y="5"/>
                  </a:cubicBezTo>
                  <a:cubicBezTo>
                    <a:pt x="10" y="4"/>
                    <a:pt x="10" y="4"/>
                    <a:pt x="10" y="4"/>
                  </a:cubicBezTo>
                  <a:cubicBezTo>
                    <a:pt x="0" y="0"/>
                    <a:pt x="0" y="0"/>
                    <a:pt x="0" y="0"/>
                  </a:cubicBez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7" name="iṣľiḋê">
              <a:extLst>
                <a:ext uri="{FF2B5EF4-FFF2-40B4-BE49-F238E27FC236}">
                  <a16:creationId xmlns:a16="http://schemas.microsoft.com/office/drawing/2014/main" id="{FAACA482-B53F-44B6-B032-957D9BC26916}"/>
                </a:ext>
              </a:extLst>
            </p:cNvPr>
            <p:cNvSpPr/>
            <p:nvPr/>
          </p:nvSpPr>
          <p:spPr bwMode="auto">
            <a:xfrm>
              <a:off x="6685543" y="3029514"/>
              <a:ext cx="799996" cy="967436"/>
            </a:xfrm>
            <a:custGeom>
              <a:avLst/>
              <a:gdLst>
                <a:gd name="T0" fmla="*/ 39 w 41"/>
                <a:gd name="T1" fmla="*/ 0 h 50"/>
                <a:gd name="T2" fmla="*/ 2 w 41"/>
                <a:gd name="T3" fmla="*/ 2 h 50"/>
                <a:gd name="T4" fmla="*/ 2 w 41"/>
                <a:gd name="T5" fmla="*/ 3 h 50"/>
                <a:gd name="T6" fmla="*/ 0 w 41"/>
                <a:gd name="T7" fmla="*/ 6 h 50"/>
                <a:gd name="T8" fmla="*/ 17 w 41"/>
                <a:gd name="T9" fmla="*/ 44 h 50"/>
                <a:gd name="T10" fmla="*/ 19 w 41"/>
                <a:gd name="T11" fmla="*/ 50 h 50"/>
                <a:gd name="T12" fmla="*/ 41 w 41"/>
                <a:gd name="T13" fmla="*/ 3 h 50"/>
                <a:gd name="T14" fmla="*/ 39 w 4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0">
                  <a:moveTo>
                    <a:pt x="39" y="0"/>
                  </a:moveTo>
                  <a:cubicBezTo>
                    <a:pt x="2" y="2"/>
                    <a:pt x="2" y="2"/>
                    <a:pt x="2" y="2"/>
                  </a:cubicBezTo>
                  <a:cubicBezTo>
                    <a:pt x="2" y="2"/>
                    <a:pt x="2" y="2"/>
                    <a:pt x="2" y="3"/>
                  </a:cubicBezTo>
                  <a:cubicBezTo>
                    <a:pt x="2" y="4"/>
                    <a:pt x="1" y="5"/>
                    <a:pt x="0" y="6"/>
                  </a:cubicBezTo>
                  <a:cubicBezTo>
                    <a:pt x="17" y="44"/>
                    <a:pt x="17" y="44"/>
                    <a:pt x="17" y="44"/>
                  </a:cubicBezTo>
                  <a:cubicBezTo>
                    <a:pt x="19" y="50"/>
                    <a:pt x="19" y="50"/>
                    <a:pt x="19" y="50"/>
                  </a:cubicBezTo>
                  <a:cubicBezTo>
                    <a:pt x="41" y="3"/>
                    <a:pt x="41" y="3"/>
                    <a:pt x="41" y="3"/>
                  </a:cubicBezTo>
                  <a:cubicBezTo>
                    <a:pt x="40" y="3"/>
                    <a:pt x="39" y="2"/>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8" name="îṣļïďè">
              <a:extLst>
                <a:ext uri="{FF2B5EF4-FFF2-40B4-BE49-F238E27FC236}">
                  <a16:creationId xmlns:a16="http://schemas.microsoft.com/office/drawing/2014/main" id="{E5E20BC6-2722-4873-A2CE-84A83AB9ACFE}"/>
                </a:ext>
              </a:extLst>
            </p:cNvPr>
            <p:cNvSpPr/>
            <p:nvPr/>
          </p:nvSpPr>
          <p:spPr bwMode="auto">
            <a:xfrm>
              <a:off x="9662272" y="1727195"/>
              <a:ext cx="195350" cy="334882"/>
            </a:xfrm>
            <a:custGeom>
              <a:avLst/>
              <a:gdLst>
                <a:gd name="T0" fmla="*/ 0 w 10"/>
                <a:gd name="T1" fmla="*/ 3 h 17"/>
                <a:gd name="T2" fmla="*/ 4 w 10"/>
                <a:gd name="T3" fmla="*/ 15 h 17"/>
                <a:gd name="T4" fmla="*/ 5 w 10"/>
                <a:gd name="T5" fmla="*/ 17 h 17"/>
                <a:gd name="T6" fmla="*/ 6 w 10"/>
                <a:gd name="T7" fmla="*/ 17 h 17"/>
                <a:gd name="T8" fmla="*/ 6 w 10"/>
                <a:gd name="T9" fmla="*/ 17 h 17"/>
                <a:gd name="T10" fmla="*/ 10 w 10"/>
                <a:gd name="T11" fmla="*/ 4 h 17"/>
                <a:gd name="T12" fmla="*/ 8 w 10"/>
                <a:gd name="T13" fmla="*/ 1 h 17"/>
                <a:gd name="T14" fmla="*/ 2 w 10"/>
                <a:gd name="T15" fmla="*/ 0 h 17"/>
                <a:gd name="T16" fmla="*/ 0 w 10"/>
                <a:gd name="T1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7">
                  <a:moveTo>
                    <a:pt x="0" y="3"/>
                  </a:moveTo>
                  <a:cubicBezTo>
                    <a:pt x="4" y="15"/>
                    <a:pt x="4" y="15"/>
                    <a:pt x="4" y="15"/>
                  </a:cubicBezTo>
                  <a:cubicBezTo>
                    <a:pt x="5" y="17"/>
                    <a:pt x="5" y="17"/>
                    <a:pt x="5" y="17"/>
                  </a:cubicBezTo>
                  <a:cubicBezTo>
                    <a:pt x="5" y="17"/>
                    <a:pt x="6" y="17"/>
                    <a:pt x="6" y="17"/>
                  </a:cubicBezTo>
                  <a:cubicBezTo>
                    <a:pt x="6" y="17"/>
                    <a:pt x="6" y="17"/>
                    <a:pt x="6" y="17"/>
                  </a:cubicBezTo>
                  <a:cubicBezTo>
                    <a:pt x="10" y="4"/>
                    <a:pt x="10" y="4"/>
                    <a:pt x="10" y="4"/>
                  </a:cubicBezTo>
                  <a:cubicBezTo>
                    <a:pt x="9" y="3"/>
                    <a:pt x="8" y="2"/>
                    <a:pt x="8" y="1"/>
                  </a:cubicBezTo>
                  <a:cubicBezTo>
                    <a:pt x="2" y="0"/>
                    <a:pt x="2" y="0"/>
                    <a:pt x="2" y="0"/>
                  </a:cubicBezTo>
                  <a:cubicBezTo>
                    <a:pt x="2" y="1"/>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19" name="îṣḻíďè">
              <a:extLst>
                <a:ext uri="{FF2B5EF4-FFF2-40B4-BE49-F238E27FC236}">
                  <a16:creationId xmlns:a16="http://schemas.microsoft.com/office/drawing/2014/main" id="{F4473B49-89FE-4333-A930-CCDA677D8434}"/>
                </a:ext>
              </a:extLst>
            </p:cNvPr>
            <p:cNvSpPr/>
            <p:nvPr/>
          </p:nvSpPr>
          <p:spPr bwMode="auto">
            <a:xfrm>
              <a:off x="8034371" y="3624860"/>
              <a:ext cx="325582" cy="474418"/>
            </a:xfrm>
            <a:custGeom>
              <a:avLst/>
              <a:gdLst>
                <a:gd name="T0" fmla="*/ 9 w 17"/>
                <a:gd name="T1" fmla="*/ 1 h 24"/>
                <a:gd name="T2" fmla="*/ 7 w 17"/>
                <a:gd name="T3" fmla="*/ 0 h 24"/>
                <a:gd name="T4" fmla="*/ 0 w 17"/>
                <a:gd name="T5" fmla="*/ 7 h 24"/>
                <a:gd name="T6" fmla="*/ 1 w 17"/>
                <a:gd name="T7" fmla="*/ 10 h 24"/>
                <a:gd name="T8" fmla="*/ 0 w 17"/>
                <a:gd name="T9" fmla="*/ 12 h 24"/>
                <a:gd name="T10" fmla="*/ 15 w 17"/>
                <a:gd name="T11" fmla="*/ 24 h 24"/>
                <a:gd name="T12" fmla="*/ 17 w 17"/>
                <a:gd name="T13" fmla="*/ 23 h 24"/>
                <a:gd name="T14" fmla="*/ 11 w 17"/>
                <a:gd name="T15" fmla="*/ 6 h 24"/>
                <a:gd name="T16" fmla="*/ 10 w 17"/>
                <a:gd name="T17" fmla="*/ 1 h 24"/>
                <a:gd name="T18" fmla="*/ 9 w 17"/>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4">
                  <a:moveTo>
                    <a:pt x="9" y="1"/>
                  </a:moveTo>
                  <a:cubicBezTo>
                    <a:pt x="8" y="1"/>
                    <a:pt x="7" y="1"/>
                    <a:pt x="7" y="0"/>
                  </a:cubicBezTo>
                  <a:cubicBezTo>
                    <a:pt x="0" y="7"/>
                    <a:pt x="0" y="7"/>
                    <a:pt x="0" y="7"/>
                  </a:cubicBezTo>
                  <a:cubicBezTo>
                    <a:pt x="0" y="8"/>
                    <a:pt x="1" y="9"/>
                    <a:pt x="1" y="10"/>
                  </a:cubicBezTo>
                  <a:cubicBezTo>
                    <a:pt x="1" y="11"/>
                    <a:pt x="0" y="11"/>
                    <a:pt x="0" y="12"/>
                  </a:cubicBezTo>
                  <a:cubicBezTo>
                    <a:pt x="15" y="24"/>
                    <a:pt x="15" y="24"/>
                    <a:pt x="15" y="24"/>
                  </a:cubicBezTo>
                  <a:cubicBezTo>
                    <a:pt x="16" y="23"/>
                    <a:pt x="16" y="23"/>
                    <a:pt x="17" y="23"/>
                  </a:cubicBezTo>
                  <a:cubicBezTo>
                    <a:pt x="11" y="6"/>
                    <a:pt x="11" y="6"/>
                    <a:pt x="11" y="6"/>
                  </a:cubicBezTo>
                  <a:cubicBezTo>
                    <a:pt x="10" y="1"/>
                    <a:pt x="10" y="1"/>
                    <a:pt x="10" y="1"/>
                  </a:cubicBezTo>
                  <a:cubicBezTo>
                    <a:pt x="10" y="1"/>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0" name="ïṩľiḓe">
              <a:extLst>
                <a:ext uri="{FF2B5EF4-FFF2-40B4-BE49-F238E27FC236}">
                  <a16:creationId xmlns:a16="http://schemas.microsoft.com/office/drawing/2014/main" id="{1DC43E7D-3F5B-4BBE-A4D4-AC3AAD064908}"/>
                </a:ext>
              </a:extLst>
            </p:cNvPr>
            <p:cNvSpPr/>
            <p:nvPr/>
          </p:nvSpPr>
          <p:spPr bwMode="auto">
            <a:xfrm>
              <a:off x="8443671" y="1885337"/>
              <a:ext cx="446510" cy="520928"/>
            </a:xfrm>
            <a:custGeom>
              <a:avLst/>
              <a:gdLst>
                <a:gd name="T0" fmla="*/ 1 w 23"/>
                <a:gd name="T1" fmla="*/ 13 h 27"/>
                <a:gd name="T2" fmla="*/ 0 w 23"/>
                <a:gd name="T3" fmla="*/ 14 h 27"/>
                <a:gd name="T4" fmla="*/ 2 w 23"/>
                <a:gd name="T5" fmla="*/ 15 h 27"/>
                <a:gd name="T6" fmla="*/ 23 w 23"/>
                <a:gd name="T7" fmla="*/ 27 h 27"/>
                <a:gd name="T8" fmla="*/ 13 w 23"/>
                <a:gd name="T9" fmla="*/ 3 h 27"/>
                <a:gd name="T10" fmla="*/ 12 w 23"/>
                <a:gd name="T11" fmla="*/ 1 h 27"/>
                <a:gd name="T12" fmla="*/ 11 w 23"/>
                <a:gd name="T13" fmla="*/ 1 h 27"/>
                <a:gd name="T14" fmla="*/ 8 w 23"/>
                <a:gd name="T15" fmla="*/ 0 h 27"/>
                <a:gd name="T16" fmla="*/ 0 w 23"/>
                <a:gd name="T17" fmla="*/ 9 h 27"/>
                <a:gd name="T18" fmla="*/ 0 w 23"/>
                <a:gd name="T19" fmla="*/ 10 h 27"/>
                <a:gd name="T20" fmla="*/ 1 w 23"/>
                <a:gd name="T21"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7">
                  <a:moveTo>
                    <a:pt x="1" y="13"/>
                  </a:moveTo>
                  <a:cubicBezTo>
                    <a:pt x="0" y="13"/>
                    <a:pt x="0" y="14"/>
                    <a:pt x="0" y="14"/>
                  </a:cubicBezTo>
                  <a:cubicBezTo>
                    <a:pt x="2" y="15"/>
                    <a:pt x="2" y="15"/>
                    <a:pt x="2" y="15"/>
                  </a:cubicBezTo>
                  <a:cubicBezTo>
                    <a:pt x="23" y="27"/>
                    <a:pt x="23" y="27"/>
                    <a:pt x="23" y="27"/>
                  </a:cubicBezTo>
                  <a:cubicBezTo>
                    <a:pt x="13" y="3"/>
                    <a:pt x="13" y="3"/>
                    <a:pt x="13" y="3"/>
                  </a:cubicBezTo>
                  <a:cubicBezTo>
                    <a:pt x="12" y="1"/>
                    <a:pt x="12" y="1"/>
                    <a:pt x="12" y="1"/>
                  </a:cubicBezTo>
                  <a:cubicBezTo>
                    <a:pt x="12" y="1"/>
                    <a:pt x="11" y="1"/>
                    <a:pt x="11" y="1"/>
                  </a:cubicBezTo>
                  <a:cubicBezTo>
                    <a:pt x="10" y="1"/>
                    <a:pt x="9" y="0"/>
                    <a:pt x="8" y="0"/>
                  </a:cubicBezTo>
                  <a:cubicBezTo>
                    <a:pt x="0" y="9"/>
                    <a:pt x="0" y="9"/>
                    <a:pt x="0" y="9"/>
                  </a:cubicBezTo>
                  <a:cubicBezTo>
                    <a:pt x="0" y="10"/>
                    <a:pt x="0" y="10"/>
                    <a:pt x="0" y="10"/>
                  </a:cubicBezTo>
                  <a:cubicBezTo>
                    <a:pt x="0" y="10"/>
                    <a:pt x="1" y="12"/>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1" name="îṥļidê">
              <a:extLst>
                <a:ext uri="{FF2B5EF4-FFF2-40B4-BE49-F238E27FC236}">
                  <a16:creationId xmlns:a16="http://schemas.microsoft.com/office/drawing/2014/main" id="{1E68D0A8-A087-4AF8-9BD1-478B83C13676}"/>
                </a:ext>
              </a:extLst>
            </p:cNvPr>
            <p:cNvSpPr/>
            <p:nvPr/>
          </p:nvSpPr>
          <p:spPr bwMode="auto">
            <a:xfrm>
              <a:off x="8694836" y="1866733"/>
              <a:ext cx="539532" cy="539532"/>
            </a:xfrm>
            <a:custGeom>
              <a:avLst/>
              <a:gdLst>
                <a:gd name="T0" fmla="*/ 0 w 28"/>
                <a:gd name="T1" fmla="*/ 1 h 28"/>
                <a:gd name="T2" fmla="*/ 12 w 28"/>
                <a:gd name="T3" fmla="*/ 28 h 28"/>
                <a:gd name="T4" fmla="*/ 24 w 28"/>
                <a:gd name="T5" fmla="*/ 19 h 28"/>
                <a:gd name="T6" fmla="*/ 28 w 28"/>
                <a:gd name="T7" fmla="*/ 15 h 28"/>
                <a:gd name="T8" fmla="*/ 27 w 28"/>
                <a:gd name="T9" fmla="*/ 13 h 28"/>
                <a:gd name="T10" fmla="*/ 27 w 28"/>
                <a:gd name="T11" fmla="*/ 11 h 28"/>
                <a:gd name="T12" fmla="*/ 11 w 28"/>
                <a:gd name="T13" fmla="*/ 4 h 28"/>
                <a:gd name="T14" fmla="*/ 2 w 28"/>
                <a:gd name="T15" fmla="*/ 0 h 28"/>
                <a:gd name="T16" fmla="*/ 0 w 2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0" y="1"/>
                  </a:moveTo>
                  <a:cubicBezTo>
                    <a:pt x="12" y="28"/>
                    <a:pt x="12" y="28"/>
                    <a:pt x="12" y="28"/>
                  </a:cubicBezTo>
                  <a:cubicBezTo>
                    <a:pt x="24" y="19"/>
                    <a:pt x="24" y="19"/>
                    <a:pt x="24" y="19"/>
                  </a:cubicBezTo>
                  <a:cubicBezTo>
                    <a:pt x="28" y="15"/>
                    <a:pt x="28" y="15"/>
                    <a:pt x="28" y="15"/>
                  </a:cubicBezTo>
                  <a:cubicBezTo>
                    <a:pt x="27" y="15"/>
                    <a:pt x="27" y="14"/>
                    <a:pt x="27" y="13"/>
                  </a:cubicBezTo>
                  <a:cubicBezTo>
                    <a:pt x="27" y="12"/>
                    <a:pt x="27" y="12"/>
                    <a:pt x="27" y="11"/>
                  </a:cubicBezTo>
                  <a:cubicBezTo>
                    <a:pt x="11" y="4"/>
                    <a:pt x="11" y="4"/>
                    <a:pt x="11" y="4"/>
                  </a:cubicBezTo>
                  <a:cubicBezTo>
                    <a:pt x="2" y="0"/>
                    <a:pt x="2" y="0"/>
                    <a:pt x="2" y="0"/>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2" name="íṣľiḋe">
              <a:extLst>
                <a:ext uri="{FF2B5EF4-FFF2-40B4-BE49-F238E27FC236}">
                  <a16:creationId xmlns:a16="http://schemas.microsoft.com/office/drawing/2014/main" id="{DEFD8CF4-E776-4404-A9F0-C8109D984435}"/>
                </a:ext>
              </a:extLst>
            </p:cNvPr>
            <p:cNvSpPr/>
            <p:nvPr/>
          </p:nvSpPr>
          <p:spPr bwMode="auto">
            <a:xfrm>
              <a:off x="10322730" y="2778354"/>
              <a:ext cx="706972" cy="613950"/>
            </a:xfrm>
            <a:custGeom>
              <a:avLst/>
              <a:gdLst>
                <a:gd name="T0" fmla="*/ 3 w 36"/>
                <a:gd name="T1" fmla="*/ 0 h 32"/>
                <a:gd name="T2" fmla="*/ 0 w 36"/>
                <a:gd name="T3" fmla="*/ 3 h 32"/>
                <a:gd name="T4" fmla="*/ 5 w 36"/>
                <a:gd name="T5" fmla="*/ 30 h 32"/>
                <a:gd name="T6" fmla="*/ 5 w 36"/>
                <a:gd name="T7" fmla="*/ 30 h 32"/>
                <a:gd name="T8" fmla="*/ 9 w 36"/>
                <a:gd name="T9" fmla="*/ 32 h 32"/>
                <a:gd name="T10" fmla="*/ 24 w 36"/>
                <a:gd name="T11" fmla="*/ 22 h 32"/>
                <a:gd name="T12" fmla="*/ 36 w 36"/>
                <a:gd name="T13" fmla="*/ 13 h 32"/>
                <a:gd name="T14" fmla="*/ 3 w 36"/>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2">
                  <a:moveTo>
                    <a:pt x="3" y="0"/>
                  </a:moveTo>
                  <a:cubicBezTo>
                    <a:pt x="2" y="2"/>
                    <a:pt x="1" y="3"/>
                    <a:pt x="0" y="3"/>
                  </a:cubicBezTo>
                  <a:cubicBezTo>
                    <a:pt x="5" y="30"/>
                    <a:pt x="5" y="30"/>
                    <a:pt x="5" y="30"/>
                  </a:cubicBezTo>
                  <a:cubicBezTo>
                    <a:pt x="5" y="30"/>
                    <a:pt x="5" y="30"/>
                    <a:pt x="5" y="30"/>
                  </a:cubicBezTo>
                  <a:cubicBezTo>
                    <a:pt x="7" y="30"/>
                    <a:pt x="8" y="31"/>
                    <a:pt x="9" y="32"/>
                  </a:cubicBezTo>
                  <a:cubicBezTo>
                    <a:pt x="24" y="22"/>
                    <a:pt x="24" y="22"/>
                    <a:pt x="24" y="22"/>
                  </a:cubicBezTo>
                  <a:cubicBezTo>
                    <a:pt x="36" y="13"/>
                    <a:pt x="36" y="13"/>
                    <a:pt x="36" y="13"/>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3" name="ïŝ1ïďê">
              <a:extLst>
                <a:ext uri="{FF2B5EF4-FFF2-40B4-BE49-F238E27FC236}">
                  <a16:creationId xmlns:a16="http://schemas.microsoft.com/office/drawing/2014/main" id="{72CCB009-CE51-40F5-A3F1-AFCDD3DB3D46}"/>
                </a:ext>
              </a:extLst>
            </p:cNvPr>
            <p:cNvSpPr/>
            <p:nvPr/>
          </p:nvSpPr>
          <p:spPr bwMode="auto">
            <a:xfrm>
              <a:off x="9764594" y="5196945"/>
              <a:ext cx="306978" cy="799996"/>
            </a:xfrm>
            <a:custGeom>
              <a:avLst/>
              <a:gdLst>
                <a:gd name="T0" fmla="*/ 13 w 16"/>
                <a:gd name="T1" fmla="*/ 0 h 41"/>
                <a:gd name="T2" fmla="*/ 2 w 16"/>
                <a:gd name="T3" fmla="*/ 34 h 41"/>
                <a:gd name="T4" fmla="*/ 0 w 16"/>
                <a:gd name="T5" fmla="*/ 41 h 41"/>
                <a:gd name="T6" fmla="*/ 16 w 16"/>
                <a:gd name="T7" fmla="*/ 39 h 41"/>
                <a:gd name="T8" fmla="*/ 13 w 16"/>
                <a:gd name="T9" fmla="*/ 0 h 41"/>
              </a:gdLst>
              <a:ahLst/>
              <a:cxnLst>
                <a:cxn ang="0">
                  <a:pos x="T0" y="T1"/>
                </a:cxn>
                <a:cxn ang="0">
                  <a:pos x="T2" y="T3"/>
                </a:cxn>
                <a:cxn ang="0">
                  <a:pos x="T4" y="T5"/>
                </a:cxn>
                <a:cxn ang="0">
                  <a:pos x="T6" y="T7"/>
                </a:cxn>
                <a:cxn ang="0">
                  <a:pos x="T8" y="T9"/>
                </a:cxn>
              </a:cxnLst>
              <a:rect l="0" t="0" r="r" b="b"/>
              <a:pathLst>
                <a:path w="16" h="41">
                  <a:moveTo>
                    <a:pt x="13" y="0"/>
                  </a:moveTo>
                  <a:cubicBezTo>
                    <a:pt x="2" y="34"/>
                    <a:pt x="2" y="34"/>
                    <a:pt x="2" y="34"/>
                  </a:cubicBezTo>
                  <a:cubicBezTo>
                    <a:pt x="0" y="41"/>
                    <a:pt x="0" y="41"/>
                    <a:pt x="0" y="41"/>
                  </a:cubicBezTo>
                  <a:cubicBezTo>
                    <a:pt x="16" y="39"/>
                    <a:pt x="16" y="39"/>
                    <a:pt x="16" y="39"/>
                  </a:cubicBezTo>
                  <a:cubicBezTo>
                    <a:pt x="14" y="30"/>
                    <a:pt x="12" y="15"/>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4" name="îṣļïďe">
              <a:extLst>
                <a:ext uri="{FF2B5EF4-FFF2-40B4-BE49-F238E27FC236}">
                  <a16:creationId xmlns:a16="http://schemas.microsoft.com/office/drawing/2014/main" id="{13B2E99F-4E2F-4285-B9C3-86F59E3250C4}"/>
                </a:ext>
              </a:extLst>
            </p:cNvPr>
            <p:cNvSpPr/>
            <p:nvPr/>
          </p:nvSpPr>
          <p:spPr bwMode="auto">
            <a:xfrm>
              <a:off x="9466922" y="3122536"/>
              <a:ext cx="279068" cy="911622"/>
            </a:xfrm>
            <a:custGeom>
              <a:avLst/>
              <a:gdLst>
                <a:gd name="T0" fmla="*/ 14 w 14"/>
                <a:gd name="T1" fmla="*/ 41 h 47"/>
                <a:gd name="T2" fmla="*/ 0 w 14"/>
                <a:gd name="T3" fmla="*/ 0 h 47"/>
                <a:gd name="T4" fmla="*/ 0 w 14"/>
                <a:gd name="T5" fmla="*/ 0 h 47"/>
                <a:gd name="T6" fmla="*/ 2 w 14"/>
                <a:gd name="T7" fmla="*/ 47 h 47"/>
                <a:gd name="T8" fmla="*/ 11 w 14"/>
                <a:gd name="T9" fmla="*/ 45 h 47"/>
                <a:gd name="T10" fmla="*/ 11 w 14"/>
                <a:gd name="T11" fmla="*/ 45 h 47"/>
                <a:gd name="T12" fmla="*/ 14 w 14"/>
                <a:gd name="T13" fmla="*/ 41 h 47"/>
              </a:gdLst>
              <a:ahLst/>
              <a:cxnLst>
                <a:cxn ang="0">
                  <a:pos x="T0" y="T1"/>
                </a:cxn>
                <a:cxn ang="0">
                  <a:pos x="T2" y="T3"/>
                </a:cxn>
                <a:cxn ang="0">
                  <a:pos x="T4" y="T5"/>
                </a:cxn>
                <a:cxn ang="0">
                  <a:pos x="T6" y="T7"/>
                </a:cxn>
                <a:cxn ang="0">
                  <a:pos x="T8" y="T9"/>
                </a:cxn>
                <a:cxn ang="0">
                  <a:pos x="T10" y="T11"/>
                </a:cxn>
                <a:cxn ang="0">
                  <a:pos x="T12" y="T13"/>
                </a:cxn>
              </a:cxnLst>
              <a:rect l="0" t="0" r="r" b="b"/>
              <a:pathLst>
                <a:path w="14" h="47">
                  <a:moveTo>
                    <a:pt x="14" y="41"/>
                  </a:moveTo>
                  <a:cubicBezTo>
                    <a:pt x="0" y="0"/>
                    <a:pt x="0" y="0"/>
                    <a:pt x="0" y="0"/>
                  </a:cubicBezTo>
                  <a:cubicBezTo>
                    <a:pt x="0" y="0"/>
                    <a:pt x="0" y="0"/>
                    <a:pt x="0" y="0"/>
                  </a:cubicBezTo>
                  <a:cubicBezTo>
                    <a:pt x="2" y="47"/>
                    <a:pt x="2" y="47"/>
                    <a:pt x="2" y="47"/>
                  </a:cubicBezTo>
                  <a:cubicBezTo>
                    <a:pt x="11" y="45"/>
                    <a:pt x="11" y="45"/>
                    <a:pt x="11" y="45"/>
                  </a:cubicBezTo>
                  <a:cubicBezTo>
                    <a:pt x="11" y="45"/>
                    <a:pt x="11" y="45"/>
                    <a:pt x="11" y="45"/>
                  </a:cubicBezTo>
                  <a:cubicBezTo>
                    <a:pt x="11" y="43"/>
                    <a:pt x="13" y="42"/>
                    <a:pt x="1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5" name="íṣḷidê">
              <a:extLst>
                <a:ext uri="{FF2B5EF4-FFF2-40B4-BE49-F238E27FC236}">
                  <a16:creationId xmlns:a16="http://schemas.microsoft.com/office/drawing/2014/main" id="{32E3820E-A153-4E73-A2A3-D7F45FFB4A1A}"/>
                </a:ext>
              </a:extLst>
            </p:cNvPr>
            <p:cNvSpPr/>
            <p:nvPr/>
          </p:nvSpPr>
          <p:spPr bwMode="auto">
            <a:xfrm>
              <a:off x="7606465" y="2443473"/>
              <a:ext cx="576740" cy="1051160"/>
            </a:xfrm>
            <a:custGeom>
              <a:avLst/>
              <a:gdLst>
                <a:gd name="T0" fmla="*/ 28 w 30"/>
                <a:gd name="T1" fmla="*/ 54 h 54"/>
                <a:gd name="T2" fmla="*/ 30 w 30"/>
                <a:gd name="T3" fmla="*/ 53 h 54"/>
                <a:gd name="T4" fmla="*/ 29 w 30"/>
                <a:gd name="T5" fmla="*/ 11 h 54"/>
                <a:gd name="T6" fmla="*/ 29 w 30"/>
                <a:gd name="T7" fmla="*/ 1 h 54"/>
                <a:gd name="T8" fmla="*/ 28 w 30"/>
                <a:gd name="T9" fmla="*/ 1 h 54"/>
                <a:gd name="T10" fmla="*/ 26 w 30"/>
                <a:gd name="T11" fmla="*/ 0 h 54"/>
                <a:gd name="T12" fmla="*/ 0 w 30"/>
                <a:gd name="T13" fmla="*/ 27 h 54"/>
                <a:gd name="T14" fmla="*/ 1 w 30"/>
                <a:gd name="T15" fmla="*/ 30 h 54"/>
                <a:gd name="T16" fmla="*/ 0 w 30"/>
                <a:gd name="T17" fmla="*/ 32 h 54"/>
                <a:gd name="T18" fmla="*/ 8 w 30"/>
                <a:gd name="T19" fmla="*/ 38 h 54"/>
                <a:gd name="T20" fmla="*/ 28 w 30"/>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4">
                  <a:moveTo>
                    <a:pt x="28" y="54"/>
                  </a:moveTo>
                  <a:cubicBezTo>
                    <a:pt x="28" y="54"/>
                    <a:pt x="29" y="53"/>
                    <a:pt x="30" y="53"/>
                  </a:cubicBezTo>
                  <a:cubicBezTo>
                    <a:pt x="29" y="11"/>
                    <a:pt x="29" y="11"/>
                    <a:pt x="29" y="11"/>
                  </a:cubicBezTo>
                  <a:cubicBezTo>
                    <a:pt x="29" y="1"/>
                    <a:pt x="29" y="1"/>
                    <a:pt x="29" y="1"/>
                  </a:cubicBezTo>
                  <a:cubicBezTo>
                    <a:pt x="29" y="1"/>
                    <a:pt x="29" y="1"/>
                    <a:pt x="28" y="1"/>
                  </a:cubicBezTo>
                  <a:cubicBezTo>
                    <a:pt x="28" y="1"/>
                    <a:pt x="27" y="0"/>
                    <a:pt x="26" y="0"/>
                  </a:cubicBezTo>
                  <a:cubicBezTo>
                    <a:pt x="0" y="27"/>
                    <a:pt x="0" y="27"/>
                    <a:pt x="0" y="27"/>
                  </a:cubicBezTo>
                  <a:cubicBezTo>
                    <a:pt x="1" y="28"/>
                    <a:pt x="1" y="29"/>
                    <a:pt x="1" y="30"/>
                  </a:cubicBezTo>
                  <a:cubicBezTo>
                    <a:pt x="1" y="30"/>
                    <a:pt x="1" y="31"/>
                    <a:pt x="0" y="32"/>
                  </a:cubicBezTo>
                  <a:cubicBezTo>
                    <a:pt x="8" y="38"/>
                    <a:pt x="8" y="38"/>
                    <a:pt x="8" y="38"/>
                  </a:cubicBezTo>
                  <a:lnTo>
                    <a:pt x="28"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6" name="ïsḻíḑê">
              <a:extLst>
                <a:ext uri="{FF2B5EF4-FFF2-40B4-BE49-F238E27FC236}">
                  <a16:creationId xmlns:a16="http://schemas.microsoft.com/office/drawing/2014/main" id="{777713FD-8B72-4BE8-8B7D-F95E78A89F8D}"/>
                </a:ext>
              </a:extLst>
            </p:cNvPr>
            <p:cNvSpPr/>
            <p:nvPr/>
          </p:nvSpPr>
          <p:spPr bwMode="auto">
            <a:xfrm>
              <a:off x="10462268" y="3941136"/>
              <a:ext cx="548836" cy="855810"/>
            </a:xfrm>
            <a:custGeom>
              <a:avLst/>
              <a:gdLst>
                <a:gd name="T0" fmla="*/ 3 w 28"/>
                <a:gd name="T1" fmla="*/ 0 h 44"/>
                <a:gd name="T2" fmla="*/ 0 w 28"/>
                <a:gd name="T3" fmla="*/ 4 h 44"/>
                <a:gd name="T4" fmla="*/ 4 w 28"/>
                <a:gd name="T5" fmla="*/ 21 h 44"/>
                <a:gd name="T6" fmla="*/ 9 w 28"/>
                <a:gd name="T7" fmla="*/ 44 h 44"/>
                <a:gd name="T8" fmla="*/ 16 w 28"/>
                <a:gd name="T9" fmla="*/ 28 h 44"/>
                <a:gd name="T10" fmla="*/ 16 w 28"/>
                <a:gd name="T11" fmla="*/ 27 h 44"/>
                <a:gd name="T12" fmla="*/ 17 w 28"/>
                <a:gd name="T13" fmla="*/ 27 h 44"/>
                <a:gd name="T14" fmla="*/ 17 w 28"/>
                <a:gd name="T15" fmla="*/ 27 h 44"/>
                <a:gd name="T16" fmla="*/ 19 w 28"/>
                <a:gd name="T17" fmla="*/ 26 h 44"/>
                <a:gd name="T18" fmla="*/ 20 w 28"/>
                <a:gd name="T19" fmla="*/ 22 h 44"/>
                <a:gd name="T20" fmla="*/ 28 w 28"/>
                <a:gd name="T21" fmla="*/ 2 h 44"/>
                <a:gd name="T22" fmla="*/ 3 w 2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44">
                  <a:moveTo>
                    <a:pt x="3" y="0"/>
                  </a:moveTo>
                  <a:cubicBezTo>
                    <a:pt x="3" y="2"/>
                    <a:pt x="2" y="3"/>
                    <a:pt x="0" y="4"/>
                  </a:cubicBezTo>
                  <a:cubicBezTo>
                    <a:pt x="4" y="21"/>
                    <a:pt x="4" y="21"/>
                    <a:pt x="4" y="21"/>
                  </a:cubicBezTo>
                  <a:cubicBezTo>
                    <a:pt x="9" y="44"/>
                    <a:pt x="9" y="44"/>
                    <a:pt x="9" y="44"/>
                  </a:cubicBezTo>
                  <a:cubicBezTo>
                    <a:pt x="13" y="40"/>
                    <a:pt x="16" y="34"/>
                    <a:pt x="16" y="28"/>
                  </a:cubicBezTo>
                  <a:cubicBezTo>
                    <a:pt x="16" y="28"/>
                    <a:pt x="16" y="28"/>
                    <a:pt x="16" y="27"/>
                  </a:cubicBezTo>
                  <a:cubicBezTo>
                    <a:pt x="17" y="27"/>
                    <a:pt x="17" y="27"/>
                    <a:pt x="17" y="27"/>
                  </a:cubicBezTo>
                  <a:cubicBezTo>
                    <a:pt x="17" y="27"/>
                    <a:pt x="17" y="27"/>
                    <a:pt x="17" y="27"/>
                  </a:cubicBezTo>
                  <a:cubicBezTo>
                    <a:pt x="18" y="27"/>
                    <a:pt x="18" y="27"/>
                    <a:pt x="19" y="26"/>
                  </a:cubicBezTo>
                  <a:cubicBezTo>
                    <a:pt x="20" y="22"/>
                    <a:pt x="20" y="22"/>
                    <a:pt x="20" y="22"/>
                  </a:cubicBezTo>
                  <a:cubicBezTo>
                    <a:pt x="28" y="2"/>
                    <a:pt x="28" y="2"/>
                    <a:pt x="28" y="2"/>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7" name="íṩļïḍè">
              <a:extLst>
                <a:ext uri="{FF2B5EF4-FFF2-40B4-BE49-F238E27FC236}">
                  <a16:creationId xmlns:a16="http://schemas.microsoft.com/office/drawing/2014/main" id="{783CEF05-BC21-435F-A050-DFC48E3C2247}"/>
                </a:ext>
              </a:extLst>
            </p:cNvPr>
            <p:cNvSpPr/>
            <p:nvPr/>
          </p:nvSpPr>
          <p:spPr bwMode="auto">
            <a:xfrm>
              <a:off x="11066912" y="3085328"/>
              <a:ext cx="111628" cy="520928"/>
            </a:xfrm>
            <a:custGeom>
              <a:avLst/>
              <a:gdLst>
                <a:gd name="T0" fmla="*/ 0 w 6"/>
                <a:gd name="T1" fmla="*/ 27 h 27"/>
                <a:gd name="T2" fmla="*/ 5 w 6"/>
                <a:gd name="T3" fmla="*/ 15 h 27"/>
                <a:gd name="T4" fmla="*/ 4 w 6"/>
                <a:gd name="T5" fmla="*/ 11 h 27"/>
                <a:gd name="T6" fmla="*/ 4 w 6"/>
                <a:gd name="T7" fmla="*/ 11 h 27"/>
                <a:gd name="T8" fmla="*/ 5 w 6"/>
                <a:gd name="T9" fmla="*/ 3 h 27"/>
                <a:gd name="T10" fmla="*/ 4 w 6"/>
                <a:gd name="T11" fmla="*/ 0 h 27"/>
                <a:gd name="T12" fmla="*/ 3 w 6"/>
                <a:gd name="T13" fmla="*/ 0 h 27"/>
                <a:gd name="T14" fmla="*/ 3 w 6"/>
                <a:gd name="T15" fmla="*/ 0 h 27"/>
                <a:gd name="T16" fmla="*/ 0 w 6"/>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7">
                  <a:moveTo>
                    <a:pt x="0" y="27"/>
                  </a:moveTo>
                  <a:cubicBezTo>
                    <a:pt x="4" y="25"/>
                    <a:pt x="6" y="20"/>
                    <a:pt x="5" y="15"/>
                  </a:cubicBezTo>
                  <a:cubicBezTo>
                    <a:pt x="5" y="14"/>
                    <a:pt x="4" y="12"/>
                    <a:pt x="4" y="11"/>
                  </a:cubicBezTo>
                  <a:cubicBezTo>
                    <a:pt x="4" y="11"/>
                    <a:pt x="4" y="11"/>
                    <a:pt x="4" y="11"/>
                  </a:cubicBezTo>
                  <a:cubicBezTo>
                    <a:pt x="5" y="8"/>
                    <a:pt x="5" y="6"/>
                    <a:pt x="5" y="3"/>
                  </a:cubicBezTo>
                  <a:cubicBezTo>
                    <a:pt x="5" y="2"/>
                    <a:pt x="5" y="1"/>
                    <a:pt x="4" y="0"/>
                  </a:cubicBezTo>
                  <a:cubicBezTo>
                    <a:pt x="3" y="0"/>
                    <a:pt x="3" y="0"/>
                    <a:pt x="3" y="0"/>
                  </a:cubicBezTo>
                  <a:cubicBezTo>
                    <a:pt x="3" y="0"/>
                    <a:pt x="3" y="0"/>
                    <a:pt x="3" y="0"/>
                  </a:cubicBez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8" name="iṩľïḑè">
              <a:extLst>
                <a:ext uri="{FF2B5EF4-FFF2-40B4-BE49-F238E27FC236}">
                  <a16:creationId xmlns:a16="http://schemas.microsoft.com/office/drawing/2014/main" id="{4037852E-DCB6-4680-AA64-F90C6093A842}"/>
                </a:ext>
              </a:extLst>
            </p:cNvPr>
            <p:cNvSpPr/>
            <p:nvPr/>
          </p:nvSpPr>
          <p:spPr bwMode="auto">
            <a:xfrm>
              <a:off x="10108782" y="3978346"/>
              <a:ext cx="511628" cy="855810"/>
            </a:xfrm>
            <a:custGeom>
              <a:avLst/>
              <a:gdLst>
                <a:gd name="T0" fmla="*/ 13 w 26"/>
                <a:gd name="T1" fmla="*/ 0 h 44"/>
                <a:gd name="T2" fmla="*/ 8 w 26"/>
                <a:gd name="T3" fmla="*/ 2 h 44"/>
                <a:gd name="T4" fmla="*/ 0 w 26"/>
                <a:gd name="T5" fmla="*/ 6 h 44"/>
                <a:gd name="T6" fmla="*/ 5 w 26"/>
                <a:gd name="T7" fmla="*/ 14 h 44"/>
                <a:gd name="T8" fmla="*/ 25 w 26"/>
                <a:gd name="T9" fmla="*/ 44 h 44"/>
                <a:gd name="T10" fmla="*/ 26 w 26"/>
                <a:gd name="T11" fmla="*/ 43 h 44"/>
                <a:gd name="T12" fmla="*/ 17 w 26"/>
                <a:gd name="T13" fmla="*/ 2 h 44"/>
                <a:gd name="T14" fmla="*/ 16 w 26"/>
                <a:gd name="T15" fmla="*/ 2 h 44"/>
                <a:gd name="T16" fmla="*/ 13 w 2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44">
                  <a:moveTo>
                    <a:pt x="13" y="0"/>
                  </a:moveTo>
                  <a:cubicBezTo>
                    <a:pt x="8" y="2"/>
                    <a:pt x="8" y="2"/>
                    <a:pt x="8" y="2"/>
                  </a:cubicBezTo>
                  <a:cubicBezTo>
                    <a:pt x="0" y="6"/>
                    <a:pt x="0" y="6"/>
                    <a:pt x="0" y="6"/>
                  </a:cubicBezTo>
                  <a:cubicBezTo>
                    <a:pt x="5" y="14"/>
                    <a:pt x="5" y="14"/>
                    <a:pt x="5" y="14"/>
                  </a:cubicBezTo>
                  <a:cubicBezTo>
                    <a:pt x="25" y="44"/>
                    <a:pt x="25" y="44"/>
                    <a:pt x="25" y="44"/>
                  </a:cubicBezTo>
                  <a:cubicBezTo>
                    <a:pt x="25" y="44"/>
                    <a:pt x="25" y="44"/>
                    <a:pt x="26" y="43"/>
                  </a:cubicBezTo>
                  <a:cubicBezTo>
                    <a:pt x="17" y="2"/>
                    <a:pt x="17" y="2"/>
                    <a:pt x="17" y="2"/>
                  </a:cubicBezTo>
                  <a:cubicBezTo>
                    <a:pt x="17" y="2"/>
                    <a:pt x="17" y="2"/>
                    <a:pt x="16" y="2"/>
                  </a:cubicBezTo>
                  <a:cubicBezTo>
                    <a:pt x="15" y="2"/>
                    <a:pt x="13" y="1"/>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29" name="íṧļîḋe">
              <a:extLst>
                <a:ext uri="{FF2B5EF4-FFF2-40B4-BE49-F238E27FC236}">
                  <a16:creationId xmlns:a16="http://schemas.microsoft.com/office/drawing/2014/main" id="{AA1E9C64-1A4C-4C81-ADB7-8672C262CDA3}"/>
                </a:ext>
              </a:extLst>
            </p:cNvPr>
            <p:cNvSpPr/>
            <p:nvPr/>
          </p:nvSpPr>
          <p:spPr bwMode="auto">
            <a:xfrm>
              <a:off x="8248325" y="3606254"/>
              <a:ext cx="967436" cy="530232"/>
            </a:xfrm>
            <a:custGeom>
              <a:avLst/>
              <a:gdLst>
                <a:gd name="T0" fmla="*/ 49 w 50"/>
                <a:gd name="T1" fmla="*/ 22 h 27"/>
                <a:gd name="T2" fmla="*/ 50 w 50"/>
                <a:gd name="T3" fmla="*/ 21 h 27"/>
                <a:gd name="T4" fmla="*/ 5 w 50"/>
                <a:gd name="T5" fmla="*/ 1 h 27"/>
                <a:gd name="T6" fmla="*/ 2 w 50"/>
                <a:gd name="T7" fmla="*/ 0 h 27"/>
                <a:gd name="T8" fmla="*/ 0 w 50"/>
                <a:gd name="T9" fmla="*/ 2 h 27"/>
                <a:gd name="T10" fmla="*/ 7 w 50"/>
                <a:gd name="T11" fmla="*/ 23 h 27"/>
                <a:gd name="T12" fmla="*/ 8 w 50"/>
                <a:gd name="T13" fmla="*/ 23 h 27"/>
                <a:gd name="T14" fmla="*/ 12 w 50"/>
                <a:gd name="T15" fmla="*/ 27 h 27"/>
                <a:gd name="T16" fmla="*/ 45 w 50"/>
                <a:gd name="T17" fmla="*/ 23 h 27"/>
                <a:gd name="T18" fmla="*/ 50 w 50"/>
                <a:gd name="T19" fmla="*/ 23 h 27"/>
                <a:gd name="T20" fmla="*/ 49 w 50"/>
                <a:gd name="T2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27">
                  <a:moveTo>
                    <a:pt x="49" y="22"/>
                  </a:moveTo>
                  <a:cubicBezTo>
                    <a:pt x="50" y="22"/>
                    <a:pt x="50" y="21"/>
                    <a:pt x="50" y="21"/>
                  </a:cubicBezTo>
                  <a:cubicBezTo>
                    <a:pt x="5" y="1"/>
                    <a:pt x="5" y="1"/>
                    <a:pt x="5" y="1"/>
                  </a:cubicBezTo>
                  <a:cubicBezTo>
                    <a:pt x="2" y="0"/>
                    <a:pt x="2" y="0"/>
                    <a:pt x="2" y="0"/>
                  </a:cubicBezTo>
                  <a:cubicBezTo>
                    <a:pt x="1" y="1"/>
                    <a:pt x="1" y="1"/>
                    <a:pt x="0" y="2"/>
                  </a:cubicBezTo>
                  <a:cubicBezTo>
                    <a:pt x="7" y="23"/>
                    <a:pt x="7" y="23"/>
                    <a:pt x="7" y="23"/>
                  </a:cubicBezTo>
                  <a:cubicBezTo>
                    <a:pt x="7" y="23"/>
                    <a:pt x="7" y="23"/>
                    <a:pt x="8" y="23"/>
                  </a:cubicBezTo>
                  <a:cubicBezTo>
                    <a:pt x="10" y="24"/>
                    <a:pt x="12" y="25"/>
                    <a:pt x="12" y="27"/>
                  </a:cubicBezTo>
                  <a:cubicBezTo>
                    <a:pt x="45" y="23"/>
                    <a:pt x="45" y="23"/>
                    <a:pt x="45" y="23"/>
                  </a:cubicBezTo>
                  <a:cubicBezTo>
                    <a:pt x="50" y="23"/>
                    <a:pt x="50" y="23"/>
                    <a:pt x="50" y="23"/>
                  </a:cubicBezTo>
                  <a:cubicBezTo>
                    <a:pt x="49" y="22"/>
                    <a:pt x="49" y="22"/>
                    <a:pt x="4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0" name="íṣļíďè">
              <a:extLst>
                <a:ext uri="{FF2B5EF4-FFF2-40B4-BE49-F238E27FC236}">
                  <a16:creationId xmlns:a16="http://schemas.microsoft.com/office/drawing/2014/main" id="{68E90A4D-D2B5-4DA6-94A8-373C592E3FCD}"/>
                </a:ext>
              </a:extLst>
            </p:cNvPr>
            <p:cNvSpPr/>
            <p:nvPr/>
          </p:nvSpPr>
          <p:spPr bwMode="auto">
            <a:xfrm>
              <a:off x="8183207" y="2424869"/>
              <a:ext cx="548836" cy="1051160"/>
            </a:xfrm>
            <a:custGeom>
              <a:avLst/>
              <a:gdLst>
                <a:gd name="T0" fmla="*/ 2 w 28"/>
                <a:gd name="T1" fmla="*/ 54 h 54"/>
                <a:gd name="T2" fmla="*/ 4 w 28"/>
                <a:gd name="T3" fmla="*/ 54 h 54"/>
                <a:gd name="T4" fmla="*/ 28 w 28"/>
                <a:gd name="T5" fmla="*/ 21 h 54"/>
                <a:gd name="T6" fmla="*/ 26 w 28"/>
                <a:gd name="T7" fmla="*/ 17 h 54"/>
                <a:gd name="T8" fmla="*/ 27 w 28"/>
                <a:gd name="T9" fmla="*/ 15 h 54"/>
                <a:gd name="T10" fmla="*/ 10 w 28"/>
                <a:gd name="T11" fmla="*/ 5 h 54"/>
                <a:gd name="T12" fmla="*/ 2 w 28"/>
                <a:gd name="T13" fmla="*/ 0 h 54"/>
                <a:gd name="T14" fmla="*/ 0 w 28"/>
                <a:gd name="T15" fmla="*/ 2 h 54"/>
                <a:gd name="T16" fmla="*/ 0 w 28"/>
                <a:gd name="T17" fmla="*/ 20 h 54"/>
                <a:gd name="T18" fmla="*/ 2 w 28"/>
                <a:gd name="T19" fmla="*/ 54 h 54"/>
                <a:gd name="T20" fmla="*/ 2 w 28"/>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4">
                  <a:moveTo>
                    <a:pt x="2" y="54"/>
                  </a:moveTo>
                  <a:cubicBezTo>
                    <a:pt x="3" y="54"/>
                    <a:pt x="3" y="54"/>
                    <a:pt x="4" y="54"/>
                  </a:cubicBezTo>
                  <a:cubicBezTo>
                    <a:pt x="28" y="21"/>
                    <a:pt x="28" y="21"/>
                    <a:pt x="28" y="21"/>
                  </a:cubicBezTo>
                  <a:cubicBezTo>
                    <a:pt x="27" y="20"/>
                    <a:pt x="26" y="18"/>
                    <a:pt x="26" y="17"/>
                  </a:cubicBezTo>
                  <a:cubicBezTo>
                    <a:pt x="26" y="16"/>
                    <a:pt x="27" y="16"/>
                    <a:pt x="27" y="15"/>
                  </a:cubicBezTo>
                  <a:cubicBezTo>
                    <a:pt x="10" y="5"/>
                    <a:pt x="10" y="5"/>
                    <a:pt x="10" y="5"/>
                  </a:cubicBezTo>
                  <a:cubicBezTo>
                    <a:pt x="2" y="0"/>
                    <a:pt x="2" y="0"/>
                    <a:pt x="2" y="0"/>
                  </a:cubicBezTo>
                  <a:cubicBezTo>
                    <a:pt x="2" y="1"/>
                    <a:pt x="1" y="1"/>
                    <a:pt x="0" y="2"/>
                  </a:cubicBezTo>
                  <a:cubicBezTo>
                    <a:pt x="0" y="20"/>
                    <a:pt x="0" y="20"/>
                    <a:pt x="0" y="20"/>
                  </a:cubicBezTo>
                  <a:cubicBezTo>
                    <a:pt x="2" y="54"/>
                    <a:pt x="2" y="54"/>
                    <a:pt x="2" y="54"/>
                  </a:cubicBezTo>
                  <a:cubicBezTo>
                    <a:pt x="2" y="54"/>
                    <a:pt x="2"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1" name="iṩļîḋe">
              <a:extLst>
                <a:ext uri="{FF2B5EF4-FFF2-40B4-BE49-F238E27FC236}">
                  <a16:creationId xmlns:a16="http://schemas.microsoft.com/office/drawing/2014/main" id="{7CF1E4B7-CB26-48D5-BF0E-428F82D19D9B}"/>
                </a:ext>
              </a:extLst>
            </p:cNvPr>
            <p:cNvSpPr/>
            <p:nvPr/>
          </p:nvSpPr>
          <p:spPr bwMode="auto">
            <a:xfrm>
              <a:off x="8285535" y="2815564"/>
              <a:ext cx="1106974" cy="716278"/>
            </a:xfrm>
            <a:custGeom>
              <a:avLst/>
              <a:gdLst>
                <a:gd name="T0" fmla="*/ 56 w 57"/>
                <a:gd name="T1" fmla="*/ 11 h 37"/>
                <a:gd name="T2" fmla="*/ 56 w 57"/>
                <a:gd name="T3" fmla="*/ 11 h 37"/>
                <a:gd name="T4" fmla="*/ 42 w 57"/>
                <a:gd name="T5" fmla="*/ 4 h 37"/>
                <a:gd name="T6" fmla="*/ 30 w 57"/>
                <a:gd name="T7" fmla="*/ 0 h 37"/>
                <a:gd name="T8" fmla="*/ 26 w 57"/>
                <a:gd name="T9" fmla="*/ 2 h 37"/>
                <a:gd name="T10" fmla="*/ 24 w 57"/>
                <a:gd name="T11" fmla="*/ 1 h 37"/>
                <a:gd name="T12" fmla="*/ 21 w 57"/>
                <a:gd name="T13" fmla="*/ 6 h 37"/>
                <a:gd name="T14" fmla="*/ 0 w 57"/>
                <a:gd name="T15" fmla="*/ 35 h 37"/>
                <a:gd name="T16" fmla="*/ 1 w 57"/>
                <a:gd name="T17" fmla="*/ 37 h 37"/>
                <a:gd name="T18" fmla="*/ 38 w 57"/>
                <a:gd name="T19" fmla="*/ 21 h 37"/>
                <a:gd name="T20" fmla="*/ 57 w 57"/>
                <a:gd name="T21" fmla="*/ 13 h 37"/>
                <a:gd name="T22" fmla="*/ 56 w 57"/>
                <a:gd name="T2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37">
                  <a:moveTo>
                    <a:pt x="56" y="11"/>
                  </a:moveTo>
                  <a:cubicBezTo>
                    <a:pt x="56" y="11"/>
                    <a:pt x="56" y="11"/>
                    <a:pt x="56" y="11"/>
                  </a:cubicBezTo>
                  <a:cubicBezTo>
                    <a:pt x="42" y="4"/>
                    <a:pt x="42" y="4"/>
                    <a:pt x="42" y="4"/>
                  </a:cubicBezTo>
                  <a:cubicBezTo>
                    <a:pt x="30" y="0"/>
                    <a:pt x="30" y="0"/>
                    <a:pt x="30" y="0"/>
                  </a:cubicBezTo>
                  <a:cubicBezTo>
                    <a:pt x="29" y="1"/>
                    <a:pt x="28" y="2"/>
                    <a:pt x="26" y="2"/>
                  </a:cubicBezTo>
                  <a:cubicBezTo>
                    <a:pt x="25" y="2"/>
                    <a:pt x="24" y="2"/>
                    <a:pt x="24" y="1"/>
                  </a:cubicBezTo>
                  <a:cubicBezTo>
                    <a:pt x="21" y="6"/>
                    <a:pt x="21" y="6"/>
                    <a:pt x="21" y="6"/>
                  </a:cubicBezTo>
                  <a:cubicBezTo>
                    <a:pt x="0" y="35"/>
                    <a:pt x="0" y="35"/>
                    <a:pt x="0" y="35"/>
                  </a:cubicBezTo>
                  <a:cubicBezTo>
                    <a:pt x="0" y="35"/>
                    <a:pt x="1" y="36"/>
                    <a:pt x="1" y="37"/>
                  </a:cubicBezTo>
                  <a:cubicBezTo>
                    <a:pt x="38" y="21"/>
                    <a:pt x="38" y="21"/>
                    <a:pt x="38" y="21"/>
                  </a:cubicBezTo>
                  <a:cubicBezTo>
                    <a:pt x="57" y="13"/>
                    <a:pt x="57" y="13"/>
                    <a:pt x="57" y="13"/>
                  </a:cubicBezTo>
                  <a:cubicBezTo>
                    <a:pt x="56" y="12"/>
                    <a:pt x="56" y="12"/>
                    <a:pt x="5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2" name="iṡ1iḑé">
              <a:extLst>
                <a:ext uri="{FF2B5EF4-FFF2-40B4-BE49-F238E27FC236}">
                  <a16:creationId xmlns:a16="http://schemas.microsoft.com/office/drawing/2014/main" id="{EBB0E72A-A4B1-4457-ACE1-D8231512B84A}"/>
                </a:ext>
              </a:extLst>
            </p:cNvPr>
            <p:cNvSpPr/>
            <p:nvPr/>
          </p:nvSpPr>
          <p:spPr bwMode="auto">
            <a:xfrm>
              <a:off x="9801804" y="1764405"/>
              <a:ext cx="427904" cy="316278"/>
            </a:xfrm>
            <a:custGeom>
              <a:avLst/>
              <a:gdLst>
                <a:gd name="T0" fmla="*/ 4 w 22"/>
                <a:gd name="T1" fmla="*/ 2 h 16"/>
                <a:gd name="T2" fmla="*/ 4 w 22"/>
                <a:gd name="T3" fmla="*/ 2 h 16"/>
                <a:gd name="T4" fmla="*/ 0 w 22"/>
                <a:gd name="T5" fmla="*/ 15 h 16"/>
                <a:gd name="T6" fmla="*/ 2 w 22"/>
                <a:gd name="T7" fmla="*/ 16 h 16"/>
                <a:gd name="T8" fmla="*/ 14 w 22"/>
                <a:gd name="T9" fmla="*/ 9 h 16"/>
                <a:gd name="T10" fmla="*/ 22 w 22"/>
                <a:gd name="T11" fmla="*/ 4 h 16"/>
                <a:gd name="T12" fmla="*/ 21 w 22"/>
                <a:gd name="T13" fmla="*/ 3 h 16"/>
                <a:gd name="T14" fmla="*/ 22 w 22"/>
                <a:gd name="T15" fmla="*/ 2 h 16"/>
                <a:gd name="T16" fmla="*/ 8 w 22"/>
                <a:gd name="T17" fmla="*/ 0 h 16"/>
                <a:gd name="T18" fmla="*/ 4 w 22"/>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6">
                  <a:moveTo>
                    <a:pt x="4" y="2"/>
                  </a:moveTo>
                  <a:cubicBezTo>
                    <a:pt x="4" y="2"/>
                    <a:pt x="4" y="2"/>
                    <a:pt x="4" y="2"/>
                  </a:cubicBezTo>
                  <a:cubicBezTo>
                    <a:pt x="0" y="15"/>
                    <a:pt x="0" y="15"/>
                    <a:pt x="0" y="15"/>
                  </a:cubicBezTo>
                  <a:cubicBezTo>
                    <a:pt x="1" y="15"/>
                    <a:pt x="2" y="16"/>
                    <a:pt x="2" y="16"/>
                  </a:cubicBezTo>
                  <a:cubicBezTo>
                    <a:pt x="14" y="9"/>
                    <a:pt x="14" y="9"/>
                    <a:pt x="14" y="9"/>
                  </a:cubicBezTo>
                  <a:cubicBezTo>
                    <a:pt x="22" y="4"/>
                    <a:pt x="22" y="4"/>
                    <a:pt x="22" y="4"/>
                  </a:cubicBezTo>
                  <a:cubicBezTo>
                    <a:pt x="22" y="4"/>
                    <a:pt x="21" y="3"/>
                    <a:pt x="21" y="3"/>
                  </a:cubicBezTo>
                  <a:cubicBezTo>
                    <a:pt x="22" y="2"/>
                    <a:pt x="22" y="2"/>
                    <a:pt x="22" y="2"/>
                  </a:cubicBezTo>
                  <a:cubicBezTo>
                    <a:pt x="8" y="0"/>
                    <a:pt x="8" y="0"/>
                    <a:pt x="8" y="0"/>
                  </a:cubicBezTo>
                  <a:cubicBezTo>
                    <a:pt x="8" y="1"/>
                    <a:pt x="6"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3" name="íšlíďé">
              <a:extLst>
                <a:ext uri="{FF2B5EF4-FFF2-40B4-BE49-F238E27FC236}">
                  <a16:creationId xmlns:a16="http://schemas.microsoft.com/office/drawing/2014/main" id="{F10A4FDF-B34B-457C-9CC8-B1DCFEC7E96F}"/>
                </a:ext>
              </a:extLst>
            </p:cNvPr>
            <p:cNvSpPr/>
            <p:nvPr/>
          </p:nvSpPr>
          <p:spPr bwMode="auto">
            <a:xfrm>
              <a:off x="11029704" y="3903928"/>
              <a:ext cx="55814" cy="213956"/>
            </a:xfrm>
            <a:custGeom>
              <a:avLst/>
              <a:gdLst>
                <a:gd name="T0" fmla="*/ 2 w 3"/>
                <a:gd name="T1" fmla="*/ 11 h 11"/>
                <a:gd name="T2" fmla="*/ 2 w 3"/>
                <a:gd name="T3" fmla="*/ 0 h 11"/>
                <a:gd name="T4" fmla="*/ 0 w 3"/>
                <a:gd name="T5" fmla="*/ 3 h 11"/>
                <a:gd name="T6" fmla="*/ 2 w 3"/>
                <a:gd name="T7" fmla="*/ 11 h 11"/>
              </a:gdLst>
              <a:ahLst/>
              <a:cxnLst>
                <a:cxn ang="0">
                  <a:pos x="T0" y="T1"/>
                </a:cxn>
                <a:cxn ang="0">
                  <a:pos x="T2" y="T3"/>
                </a:cxn>
                <a:cxn ang="0">
                  <a:pos x="T4" y="T5"/>
                </a:cxn>
                <a:cxn ang="0">
                  <a:pos x="T6" y="T7"/>
                </a:cxn>
              </a:cxnLst>
              <a:rect l="0" t="0" r="r" b="b"/>
              <a:pathLst>
                <a:path w="3" h="11">
                  <a:moveTo>
                    <a:pt x="2" y="11"/>
                  </a:moveTo>
                  <a:cubicBezTo>
                    <a:pt x="3" y="7"/>
                    <a:pt x="3" y="4"/>
                    <a:pt x="2" y="0"/>
                  </a:cubicBezTo>
                  <a:cubicBezTo>
                    <a:pt x="0" y="3"/>
                    <a:pt x="0" y="3"/>
                    <a:pt x="0" y="3"/>
                  </a:cubicBez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4" name="îṩ1íḑè">
              <a:extLst>
                <a:ext uri="{FF2B5EF4-FFF2-40B4-BE49-F238E27FC236}">
                  <a16:creationId xmlns:a16="http://schemas.microsoft.com/office/drawing/2014/main" id="{7847EFC8-3D39-4692-B49D-AFD5C8E6BF30}"/>
                </a:ext>
              </a:extLst>
            </p:cNvPr>
            <p:cNvSpPr/>
            <p:nvPr/>
          </p:nvSpPr>
          <p:spPr bwMode="auto">
            <a:xfrm>
              <a:off x="10499476" y="3103932"/>
              <a:ext cx="604650" cy="837204"/>
            </a:xfrm>
            <a:custGeom>
              <a:avLst/>
              <a:gdLst>
                <a:gd name="T0" fmla="*/ 0 w 31"/>
                <a:gd name="T1" fmla="*/ 17 h 43"/>
                <a:gd name="T2" fmla="*/ 1 w 31"/>
                <a:gd name="T3" fmla="*/ 18 h 43"/>
                <a:gd name="T4" fmla="*/ 0 w 31"/>
                <a:gd name="T5" fmla="*/ 20 h 43"/>
                <a:gd name="T6" fmla="*/ 17 w 31"/>
                <a:gd name="T7" fmla="*/ 36 h 43"/>
                <a:gd name="T8" fmla="*/ 26 w 31"/>
                <a:gd name="T9" fmla="*/ 43 h 43"/>
                <a:gd name="T10" fmla="*/ 26 w 31"/>
                <a:gd name="T11" fmla="*/ 40 h 43"/>
                <a:gd name="T12" fmla="*/ 27 w 31"/>
                <a:gd name="T13" fmla="*/ 35 h 43"/>
                <a:gd name="T14" fmla="*/ 23 w 31"/>
                <a:gd name="T15" fmla="*/ 30 h 43"/>
                <a:gd name="T16" fmla="*/ 23 w 31"/>
                <a:gd name="T17" fmla="*/ 29 h 43"/>
                <a:gd name="T18" fmla="*/ 24 w 31"/>
                <a:gd name="T19" fmla="*/ 29 h 43"/>
                <a:gd name="T20" fmla="*/ 28 w 31"/>
                <a:gd name="T21" fmla="*/ 27 h 43"/>
                <a:gd name="T22" fmla="*/ 29 w 31"/>
                <a:gd name="T23" fmla="*/ 14 h 43"/>
                <a:gd name="T24" fmla="*/ 31 w 31"/>
                <a:gd name="T25" fmla="*/ 0 h 43"/>
                <a:gd name="T26" fmla="*/ 0 w 31"/>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3">
                  <a:moveTo>
                    <a:pt x="0" y="17"/>
                  </a:moveTo>
                  <a:cubicBezTo>
                    <a:pt x="1" y="17"/>
                    <a:pt x="1" y="18"/>
                    <a:pt x="1" y="18"/>
                  </a:cubicBezTo>
                  <a:cubicBezTo>
                    <a:pt x="0" y="19"/>
                    <a:pt x="0" y="20"/>
                    <a:pt x="0" y="20"/>
                  </a:cubicBezTo>
                  <a:cubicBezTo>
                    <a:pt x="17" y="36"/>
                    <a:pt x="17" y="36"/>
                    <a:pt x="17" y="36"/>
                  </a:cubicBezTo>
                  <a:cubicBezTo>
                    <a:pt x="26" y="43"/>
                    <a:pt x="26" y="43"/>
                    <a:pt x="26" y="43"/>
                  </a:cubicBezTo>
                  <a:cubicBezTo>
                    <a:pt x="26" y="40"/>
                    <a:pt x="26" y="40"/>
                    <a:pt x="26" y="40"/>
                  </a:cubicBezTo>
                  <a:cubicBezTo>
                    <a:pt x="27" y="35"/>
                    <a:pt x="27" y="35"/>
                    <a:pt x="27" y="35"/>
                  </a:cubicBezTo>
                  <a:cubicBezTo>
                    <a:pt x="26" y="33"/>
                    <a:pt x="25" y="31"/>
                    <a:pt x="23" y="30"/>
                  </a:cubicBezTo>
                  <a:cubicBezTo>
                    <a:pt x="23" y="30"/>
                    <a:pt x="23" y="29"/>
                    <a:pt x="23" y="29"/>
                  </a:cubicBezTo>
                  <a:cubicBezTo>
                    <a:pt x="23" y="29"/>
                    <a:pt x="23" y="29"/>
                    <a:pt x="24" y="29"/>
                  </a:cubicBezTo>
                  <a:cubicBezTo>
                    <a:pt x="25" y="29"/>
                    <a:pt x="26" y="28"/>
                    <a:pt x="28" y="27"/>
                  </a:cubicBezTo>
                  <a:cubicBezTo>
                    <a:pt x="29" y="14"/>
                    <a:pt x="29" y="14"/>
                    <a:pt x="29" y="14"/>
                  </a:cubicBezTo>
                  <a:cubicBezTo>
                    <a:pt x="31" y="0"/>
                    <a:pt x="31" y="0"/>
                    <a:pt x="31" y="0"/>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5" name="iṡḷïďê">
              <a:extLst>
                <a:ext uri="{FF2B5EF4-FFF2-40B4-BE49-F238E27FC236}">
                  <a16:creationId xmlns:a16="http://schemas.microsoft.com/office/drawing/2014/main" id="{FEBA089C-EE21-457F-AA18-B3437FD8191E}"/>
                </a:ext>
              </a:extLst>
            </p:cNvPr>
            <p:cNvSpPr/>
            <p:nvPr/>
          </p:nvSpPr>
          <p:spPr bwMode="auto">
            <a:xfrm>
              <a:off x="9643668" y="1336501"/>
              <a:ext cx="232560" cy="390696"/>
            </a:xfrm>
            <a:custGeom>
              <a:avLst/>
              <a:gdLst>
                <a:gd name="T0" fmla="*/ 3 w 12"/>
                <a:gd name="T1" fmla="*/ 19 h 20"/>
                <a:gd name="T2" fmla="*/ 9 w 12"/>
                <a:gd name="T3" fmla="*/ 20 h 20"/>
                <a:gd name="T4" fmla="*/ 12 w 12"/>
                <a:gd name="T5" fmla="*/ 17 h 20"/>
                <a:gd name="T6" fmla="*/ 11 w 12"/>
                <a:gd name="T7" fmla="*/ 6 h 20"/>
                <a:gd name="T8" fmla="*/ 2 w 12"/>
                <a:gd name="T9" fmla="*/ 1 h 20"/>
                <a:gd name="T10" fmla="*/ 1 w 12"/>
                <a:gd name="T11" fmla="*/ 1 h 20"/>
                <a:gd name="T12" fmla="*/ 1 w 12"/>
                <a:gd name="T13" fmla="*/ 0 h 20"/>
                <a:gd name="T14" fmla="*/ 0 w 12"/>
                <a:gd name="T15" fmla="*/ 14 h 20"/>
                <a:gd name="T16" fmla="*/ 3 w 12"/>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0">
                  <a:moveTo>
                    <a:pt x="3" y="19"/>
                  </a:moveTo>
                  <a:cubicBezTo>
                    <a:pt x="9" y="20"/>
                    <a:pt x="9" y="20"/>
                    <a:pt x="9" y="20"/>
                  </a:cubicBezTo>
                  <a:cubicBezTo>
                    <a:pt x="9" y="18"/>
                    <a:pt x="10" y="17"/>
                    <a:pt x="12" y="17"/>
                  </a:cubicBezTo>
                  <a:cubicBezTo>
                    <a:pt x="11" y="6"/>
                    <a:pt x="11" y="6"/>
                    <a:pt x="11" y="6"/>
                  </a:cubicBezTo>
                  <a:cubicBezTo>
                    <a:pt x="8" y="3"/>
                    <a:pt x="5" y="1"/>
                    <a:pt x="2" y="1"/>
                  </a:cubicBezTo>
                  <a:cubicBezTo>
                    <a:pt x="1" y="1"/>
                    <a:pt x="1" y="1"/>
                    <a:pt x="1" y="1"/>
                  </a:cubicBezTo>
                  <a:cubicBezTo>
                    <a:pt x="1" y="1"/>
                    <a:pt x="1" y="0"/>
                    <a:pt x="1" y="0"/>
                  </a:cubicBezTo>
                  <a:cubicBezTo>
                    <a:pt x="0" y="14"/>
                    <a:pt x="0" y="14"/>
                    <a:pt x="0" y="14"/>
                  </a:cubicBezTo>
                  <a:cubicBezTo>
                    <a:pt x="2" y="15"/>
                    <a:pt x="3" y="17"/>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6" name="íşļiḓê">
              <a:extLst>
                <a:ext uri="{FF2B5EF4-FFF2-40B4-BE49-F238E27FC236}">
                  <a16:creationId xmlns:a16="http://schemas.microsoft.com/office/drawing/2014/main" id="{D00E2E68-3408-4AE6-AFC3-B12D8431CB58}"/>
                </a:ext>
              </a:extLst>
            </p:cNvPr>
            <p:cNvSpPr/>
            <p:nvPr/>
          </p:nvSpPr>
          <p:spPr bwMode="auto">
            <a:xfrm>
              <a:off x="9513436" y="4015554"/>
              <a:ext cx="558136" cy="818600"/>
            </a:xfrm>
            <a:custGeom>
              <a:avLst/>
              <a:gdLst>
                <a:gd name="T0" fmla="*/ 15 w 29"/>
                <a:gd name="T1" fmla="*/ 4 h 42"/>
                <a:gd name="T2" fmla="*/ 14 w 29"/>
                <a:gd name="T3" fmla="*/ 4 h 42"/>
                <a:gd name="T4" fmla="*/ 9 w 29"/>
                <a:gd name="T5" fmla="*/ 0 h 42"/>
                <a:gd name="T6" fmla="*/ 0 w 29"/>
                <a:gd name="T7" fmla="*/ 2 h 42"/>
                <a:gd name="T8" fmla="*/ 29 w 29"/>
                <a:gd name="T9" fmla="*/ 42 h 42"/>
                <a:gd name="T10" fmla="*/ 27 w 29"/>
                <a:gd name="T11" fmla="*/ 36 h 42"/>
                <a:gd name="T12" fmla="*/ 15 w 29"/>
                <a:gd name="T13" fmla="*/ 4 h 42"/>
              </a:gdLst>
              <a:ahLst/>
              <a:cxnLst>
                <a:cxn ang="0">
                  <a:pos x="T0" y="T1"/>
                </a:cxn>
                <a:cxn ang="0">
                  <a:pos x="T2" y="T3"/>
                </a:cxn>
                <a:cxn ang="0">
                  <a:pos x="T4" y="T5"/>
                </a:cxn>
                <a:cxn ang="0">
                  <a:pos x="T6" y="T7"/>
                </a:cxn>
                <a:cxn ang="0">
                  <a:pos x="T8" y="T9"/>
                </a:cxn>
                <a:cxn ang="0">
                  <a:pos x="T10" y="T11"/>
                </a:cxn>
                <a:cxn ang="0">
                  <a:pos x="T12" y="T13"/>
                </a:cxn>
              </a:cxnLst>
              <a:rect l="0" t="0" r="r" b="b"/>
              <a:pathLst>
                <a:path w="29" h="42">
                  <a:moveTo>
                    <a:pt x="15" y="4"/>
                  </a:moveTo>
                  <a:cubicBezTo>
                    <a:pt x="15" y="4"/>
                    <a:pt x="14" y="4"/>
                    <a:pt x="14" y="4"/>
                  </a:cubicBezTo>
                  <a:cubicBezTo>
                    <a:pt x="12" y="4"/>
                    <a:pt x="10" y="2"/>
                    <a:pt x="9" y="0"/>
                  </a:cubicBezTo>
                  <a:cubicBezTo>
                    <a:pt x="0" y="2"/>
                    <a:pt x="0" y="2"/>
                    <a:pt x="0" y="2"/>
                  </a:cubicBezTo>
                  <a:cubicBezTo>
                    <a:pt x="29" y="42"/>
                    <a:pt x="29" y="42"/>
                    <a:pt x="29" y="42"/>
                  </a:cubicBezTo>
                  <a:cubicBezTo>
                    <a:pt x="27" y="36"/>
                    <a:pt x="27" y="36"/>
                    <a:pt x="27" y="36"/>
                  </a:cubicBezTo>
                  <a:lnTo>
                    <a:pt x="1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7" name="ïṩ1iḑe">
              <a:extLst>
                <a:ext uri="{FF2B5EF4-FFF2-40B4-BE49-F238E27FC236}">
                  <a16:creationId xmlns:a16="http://schemas.microsoft.com/office/drawing/2014/main" id="{266EA150-283F-4DD6-9A73-85140C1D7F4E}"/>
                </a:ext>
              </a:extLst>
            </p:cNvPr>
            <p:cNvSpPr/>
            <p:nvPr/>
          </p:nvSpPr>
          <p:spPr bwMode="auto">
            <a:xfrm>
              <a:off x="9215764" y="1262083"/>
              <a:ext cx="427904" cy="372092"/>
            </a:xfrm>
            <a:custGeom>
              <a:avLst/>
              <a:gdLst>
                <a:gd name="T0" fmla="*/ 21 w 22"/>
                <a:gd name="T1" fmla="*/ 18 h 19"/>
                <a:gd name="T2" fmla="*/ 21 w 22"/>
                <a:gd name="T3" fmla="*/ 12 h 19"/>
                <a:gd name="T4" fmla="*/ 22 w 22"/>
                <a:gd name="T5" fmla="*/ 4 h 19"/>
                <a:gd name="T6" fmla="*/ 13 w 22"/>
                <a:gd name="T7" fmla="*/ 2 h 19"/>
                <a:gd name="T8" fmla="*/ 13 w 22"/>
                <a:gd name="T9" fmla="*/ 2 h 19"/>
                <a:gd name="T10" fmla="*/ 13 w 22"/>
                <a:gd name="T11" fmla="*/ 2 h 19"/>
                <a:gd name="T12" fmla="*/ 3 w 22"/>
                <a:gd name="T13" fmla="*/ 0 h 19"/>
                <a:gd name="T14" fmla="*/ 0 w 22"/>
                <a:gd name="T15" fmla="*/ 1 h 19"/>
                <a:gd name="T16" fmla="*/ 6 w 22"/>
                <a:gd name="T17" fmla="*/ 7 h 19"/>
                <a:gd name="T18" fmla="*/ 18 w 22"/>
                <a:gd name="T19" fmla="*/ 19 h 19"/>
                <a:gd name="T20" fmla="*/ 21 w 22"/>
                <a:gd name="T2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9">
                  <a:moveTo>
                    <a:pt x="21" y="18"/>
                  </a:moveTo>
                  <a:cubicBezTo>
                    <a:pt x="21" y="12"/>
                    <a:pt x="21" y="12"/>
                    <a:pt x="21" y="12"/>
                  </a:cubicBezTo>
                  <a:cubicBezTo>
                    <a:pt x="22" y="4"/>
                    <a:pt x="22" y="4"/>
                    <a:pt x="22" y="4"/>
                  </a:cubicBezTo>
                  <a:cubicBezTo>
                    <a:pt x="19" y="3"/>
                    <a:pt x="16" y="2"/>
                    <a:pt x="13" y="2"/>
                  </a:cubicBezTo>
                  <a:cubicBezTo>
                    <a:pt x="13" y="2"/>
                    <a:pt x="13" y="2"/>
                    <a:pt x="13" y="2"/>
                  </a:cubicBezTo>
                  <a:cubicBezTo>
                    <a:pt x="13" y="3"/>
                    <a:pt x="13" y="2"/>
                    <a:pt x="13" y="2"/>
                  </a:cubicBezTo>
                  <a:cubicBezTo>
                    <a:pt x="10" y="1"/>
                    <a:pt x="6" y="0"/>
                    <a:pt x="3" y="0"/>
                  </a:cubicBezTo>
                  <a:cubicBezTo>
                    <a:pt x="2" y="0"/>
                    <a:pt x="1" y="0"/>
                    <a:pt x="0" y="1"/>
                  </a:cubicBezTo>
                  <a:cubicBezTo>
                    <a:pt x="6" y="7"/>
                    <a:pt x="6" y="7"/>
                    <a:pt x="6" y="7"/>
                  </a:cubicBezTo>
                  <a:cubicBezTo>
                    <a:pt x="18" y="19"/>
                    <a:pt x="18" y="19"/>
                    <a:pt x="18" y="19"/>
                  </a:cubicBezTo>
                  <a:cubicBezTo>
                    <a:pt x="19" y="19"/>
                    <a:pt x="20" y="18"/>
                    <a:pt x="2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8" name="isliḋè">
              <a:extLst>
                <a:ext uri="{FF2B5EF4-FFF2-40B4-BE49-F238E27FC236}">
                  <a16:creationId xmlns:a16="http://schemas.microsoft.com/office/drawing/2014/main" id="{ED8CDEFA-4A1E-4CF6-9941-5D49CC9EA575}"/>
                </a:ext>
              </a:extLst>
            </p:cNvPr>
            <p:cNvSpPr/>
            <p:nvPr/>
          </p:nvSpPr>
          <p:spPr bwMode="auto">
            <a:xfrm>
              <a:off x="9876222" y="1476037"/>
              <a:ext cx="251164" cy="232560"/>
            </a:xfrm>
            <a:custGeom>
              <a:avLst/>
              <a:gdLst>
                <a:gd name="T0" fmla="*/ 1 w 13"/>
                <a:gd name="T1" fmla="*/ 9 h 12"/>
                <a:gd name="T2" fmla="*/ 4 w 13"/>
                <a:gd name="T3" fmla="*/ 12 h 12"/>
                <a:gd name="T4" fmla="*/ 8 w 13"/>
                <a:gd name="T5" fmla="*/ 11 h 12"/>
                <a:gd name="T6" fmla="*/ 13 w 13"/>
                <a:gd name="T7" fmla="*/ 9 h 12"/>
                <a:gd name="T8" fmla="*/ 0 w 13"/>
                <a:gd name="T9" fmla="*/ 0 h 12"/>
                <a:gd name="T10" fmla="*/ 1 w 13"/>
                <a:gd name="T11" fmla="*/ 9 h 12"/>
                <a:gd name="T12" fmla="*/ 1 w 13"/>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 y="9"/>
                  </a:moveTo>
                  <a:cubicBezTo>
                    <a:pt x="3" y="10"/>
                    <a:pt x="4" y="11"/>
                    <a:pt x="4" y="12"/>
                  </a:cubicBezTo>
                  <a:cubicBezTo>
                    <a:pt x="8" y="11"/>
                    <a:pt x="8" y="11"/>
                    <a:pt x="8" y="11"/>
                  </a:cubicBezTo>
                  <a:cubicBezTo>
                    <a:pt x="13" y="9"/>
                    <a:pt x="13" y="9"/>
                    <a:pt x="13" y="9"/>
                  </a:cubicBezTo>
                  <a:cubicBezTo>
                    <a:pt x="11" y="4"/>
                    <a:pt x="6" y="0"/>
                    <a:pt x="0" y="0"/>
                  </a:cubicBezTo>
                  <a:cubicBezTo>
                    <a:pt x="1" y="9"/>
                    <a:pt x="1" y="9"/>
                    <a:pt x="1" y="9"/>
                  </a:cubicBezTo>
                  <a:cubicBezTo>
                    <a:pt x="1"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39" name="ïsḷïḓè">
              <a:extLst>
                <a:ext uri="{FF2B5EF4-FFF2-40B4-BE49-F238E27FC236}">
                  <a16:creationId xmlns:a16="http://schemas.microsoft.com/office/drawing/2014/main" id="{8500218A-CED8-49F8-95F9-DC293C036E82}"/>
                </a:ext>
              </a:extLst>
            </p:cNvPr>
            <p:cNvSpPr/>
            <p:nvPr/>
          </p:nvSpPr>
          <p:spPr bwMode="auto">
            <a:xfrm>
              <a:off x="8694836" y="1224873"/>
              <a:ext cx="855810" cy="558136"/>
            </a:xfrm>
            <a:custGeom>
              <a:avLst/>
              <a:gdLst>
                <a:gd name="T0" fmla="*/ 3 w 44"/>
                <a:gd name="T1" fmla="*/ 29 h 29"/>
                <a:gd name="T2" fmla="*/ 13 w 44"/>
                <a:gd name="T3" fmla="*/ 28 h 29"/>
                <a:gd name="T4" fmla="*/ 43 w 44"/>
                <a:gd name="T5" fmla="*/ 25 h 29"/>
                <a:gd name="T6" fmla="*/ 43 w 44"/>
                <a:gd name="T7" fmla="*/ 25 h 29"/>
                <a:gd name="T8" fmla="*/ 44 w 44"/>
                <a:gd name="T9" fmla="*/ 22 h 29"/>
                <a:gd name="T10" fmla="*/ 26 w 44"/>
                <a:gd name="T11" fmla="*/ 3 h 29"/>
                <a:gd name="T12" fmla="*/ 13 w 44"/>
                <a:gd name="T13" fmla="*/ 0 h 29"/>
                <a:gd name="T14" fmla="*/ 11 w 44"/>
                <a:gd name="T15" fmla="*/ 0 h 29"/>
                <a:gd name="T16" fmla="*/ 1 w 44"/>
                <a:gd name="T17" fmla="*/ 24 h 29"/>
                <a:gd name="T18" fmla="*/ 0 w 44"/>
                <a:gd name="T19" fmla="*/ 26 h 29"/>
                <a:gd name="T20" fmla="*/ 3 w 44"/>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9">
                  <a:moveTo>
                    <a:pt x="3" y="29"/>
                  </a:moveTo>
                  <a:cubicBezTo>
                    <a:pt x="13" y="28"/>
                    <a:pt x="13" y="28"/>
                    <a:pt x="13" y="28"/>
                  </a:cubicBezTo>
                  <a:cubicBezTo>
                    <a:pt x="43" y="25"/>
                    <a:pt x="43" y="25"/>
                    <a:pt x="43" y="25"/>
                  </a:cubicBezTo>
                  <a:cubicBezTo>
                    <a:pt x="43" y="25"/>
                    <a:pt x="43" y="25"/>
                    <a:pt x="43" y="25"/>
                  </a:cubicBezTo>
                  <a:cubicBezTo>
                    <a:pt x="43" y="24"/>
                    <a:pt x="43" y="23"/>
                    <a:pt x="44" y="22"/>
                  </a:cubicBezTo>
                  <a:cubicBezTo>
                    <a:pt x="26" y="3"/>
                    <a:pt x="26" y="3"/>
                    <a:pt x="26" y="3"/>
                  </a:cubicBezTo>
                  <a:cubicBezTo>
                    <a:pt x="22" y="1"/>
                    <a:pt x="17" y="0"/>
                    <a:pt x="13" y="0"/>
                  </a:cubicBezTo>
                  <a:cubicBezTo>
                    <a:pt x="12" y="0"/>
                    <a:pt x="11" y="0"/>
                    <a:pt x="11" y="0"/>
                  </a:cubicBezTo>
                  <a:cubicBezTo>
                    <a:pt x="1" y="24"/>
                    <a:pt x="1" y="24"/>
                    <a:pt x="1" y="24"/>
                  </a:cubicBezTo>
                  <a:cubicBezTo>
                    <a:pt x="0" y="26"/>
                    <a:pt x="0" y="26"/>
                    <a:pt x="0" y="26"/>
                  </a:cubicBezTo>
                  <a:cubicBezTo>
                    <a:pt x="1" y="27"/>
                    <a:pt x="2" y="28"/>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0" name="íŝḷiḍê">
              <a:extLst>
                <a:ext uri="{FF2B5EF4-FFF2-40B4-BE49-F238E27FC236}">
                  <a16:creationId xmlns:a16="http://schemas.microsoft.com/office/drawing/2014/main" id="{B837821E-0D3B-49B7-AAE1-1F4BAD4A638D}"/>
                </a:ext>
              </a:extLst>
            </p:cNvPr>
            <p:cNvSpPr/>
            <p:nvPr/>
          </p:nvSpPr>
          <p:spPr bwMode="auto">
            <a:xfrm>
              <a:off x="8480879" y="1243477"/>
              <a:ext cx="409300" cy="502322"/>
            </a:xfrm>
            <a:custGeom>
              <a:avLst/>
              <a:gdLst>
                <a:gd name="T0" fmla="*/ 1 w 21"/>
                <a:gd name="T1" fmla="*/ 22 h 26"/>
                <a:gd name="T2" fmla="*/ 1 w 21"/>
                <a:gd name="T3" fmla="*/ 23 h 26"/>
                <a:gd name="T4" fmla="*/ 5 w 21"/>
                <a:gd name="T5" fmla="*/ 26 h 26"/>
                <a:gd name="T6" fmla="*/ 9 w 21"/>
                <a:gd name="T7" fmla="*/ 24 h 26"/>
                <a:gd name="T8" fmla="*/ 10 w 21"/>
                <a:gd name="T9" fmla="*/ 25 h 26"/>
                <a:gd name="T10" fmla="*/ 18 w 21"/>
                <a:gd name="T11" fmla="*/ 5 h 26"/>
                <a:gd name="T12" fmla="*/ 21 w 21"/>
                <a:gd name="T13" fmla="*/ 0 h 26"/>
                <a:gd name="T14" fmla="*/ 16 w 21"/>
                <a:gd name="T15" fmla="*/ 1 h 26"/>
                <a:gd name="T16" fmla="*/ 16 w 21"/>
                <a:gd name="T17" fmla="*/ 1 h 26"/>
                <a:gd name="T18" fmla="*/ 16 w 21"/>
                <a:gd name="T19" fmla="*/ 1 h 26"/>
                <a:gd name="T20" fmla="*/ 0 w 21"/>
                <a:gd name="T21" fmla="*/ 20 h 26"/>
                <a:gd name="T22" fmla="*/ 1 w 21"/>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6">
                  <a:moveTo>
                    <a:pt x="1" y="22"/>
                  </a:moveTo>
                  <a:cubicBezTo>
                    <a:pt x="1" y="23"/>
                    <a:pt x="1" y="23"/>
                    <a:pt x="1" y="23"/>
                  </a:cubicBezTo>
                  <a:cubicBezTo>
                    <a:pt x="5" y="26"/>
                    <a:pt x="5" y="26"/>
                    <a:pt x="5" y="26"/>
                  </a:cubicBezTo>
                  <a:cubicBezTo>
                    <a:pt x="6" y="25"/>
                    <a:pt x="8" y="24"/>
                    <a:pt x="9" y="24"/>
                  </a:cubicBezTo>
                  <a:cubicBezTo>
                    <a:pt x="10" y="24"/>
                    <a:pt x="10" y="25"/>
                    <a:pt x="10" y="25"/>
                  </a:cubicBezTo>
                  <a:cubicBezTo>
                    <a:pt x="18" y="5"/>
                    <a:pt x="18" y="5"/>
                    <a:pt x="18" y="5"/>
                  </a:cubicBezTo>
                  <a:cubicBezTo>
                    <a:pt x="21" y="0"/>
                    <a:pt x="21" y="0"/>
                    <a:pt x="21" y="0"/>
                  </a:cubicBezTo>
                  <a:cubicBezTo>
                    <a:pt x="19" y="0"/>
                    <a:pt x="18" y="1"/>
                    <a:pt x="16" y="1"/>
                  </a:cubicBezTo>
                  <a:cubicBezTo>
                    <a:pt x="16" y="1"/>
                    <a:pt x="16" y="1"/>
                    <a:pt x="16" y="1"/>
                  </a:cubicBezTo>
                  <a:cubicBezTo>
                    <a:pt x="16" y="1"/>
                    <a:pt x="16" y="1"/>
                    <a:pt x="16" y="1"/>
                  </a:cubicBezTo>
                  <a:cubicBezTo>
                    <a:pt x="0" y="20"/>
                    <a:pt x="0" y="20"/>
                    <a:pt x="0" y="20"/>
                  </a:cubicBezTo>
                  <a:cubicBezTo>
                    <a:pt x="1" y="20"/>
                    <a:pt x="2" y="21"/>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1" name="íṡľiďé">
              <a:extLst>
                <a:ext uri="{FF2B5EF4-FFF2-40B4-BE49-F238E27FC236}">
                  <a16:creationId xmlns:a16="http://schemas.microsoft.com/office/drawing/2014/main" id="{8F4FB221-BE86-4F44-A05F-CBD1680B511E}"/>
                </a:ext>
              </a:extLst>
            </p:cNvPr>
            <p:cNvSpPr/>
            <p:nvPr/>
          </p:nvSpPr>
          <p:spPr bwMode="auto">
            <a:xfrm>
              <a:off x="11122726" y="3029514"/>
              <a:ext cx="18604" cy="37210"/>
            </a:xfrm>
            <a:custGeom>
              <a:avLst/>
              <a:gdLst>
                <a:gd name="T0" fmla="*/ 1 w 1"/>
                <a:gd name="T1" fmla="*/ 1 h 2"/>
                <a:gd name="T2" fmla="*/ 0 w 1"/>
                <a:gd name="T3" fmla="*/ 0 h 2"/>
                <a:gd name="T4" fmla="*/ 0 w 1"/>
                <a:gd name="T5" fmla="*/ 0 h 2"/>
                <a:gd name="T6" fmla="*/ 0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1" y="1"/>
                    <a:pt x="0" y="0"/>
                    <a:pt x="0" y="0"/>
                  </a:cubicBezTo>
                  <a:cubicBezTo>
                    <a:pt x="0" y="0"/>
                    <a:pt x="0" y="0"/>
                    <a:pt x="0" y="0"/>
                  </a:cubicBezTo>
                  <a:cubicBezTo>
                    <a:pt x="0" y="2"/>
                    <a:pt x="0" y="2"/>
                    <a:pt x="0" y="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2" name="ï$líḍè">
              <a:extLst>
                <a:ext uri="{FF2B5EF4-FFF2-40B4-BE49-F238E27FC236}">
                  <a16:creationId xmlns:a16="http://schemas.microsoft.com/office/drawing/2014/main" id="{7CCD94FD-31BF-480E-9FCF-D11EA86DF987}"/>
                </a:ext>
              </a:extLst>
            </p:cNvPr>
            <p:cNvSpPr/>
            <p:nvPr/>
          </p:nvSpPr>
          <p:spPr bwMode="auto">
            <a:xfrm>
              <a:off x="10387850" y="2741146"/>
              <a:ext cx="679068" cy="269768"/>
            </a:xfrm>
            <a:custGeom>
              <a:avLst/>
              <a:gdLst>
                <a:gd name="T0" fmla="*/ 0 w 35"/>
                <a:gd name="T1" fmla="*/ 1 h 14"/>
                <a:gd name="T2" fmla="*/ 0 w 35"/>
                <a:gd name="T3" fmla="*/ 1 h 14"/>
                <a:gd name="T4" fmla="*/ 1 w 35"/>
                <a:gd name="T5" fmla="*/ 1 h 14"/>
                <a:gd name="T6" fmla="*/ 34 w 35"/>
                <a:gd name="T7" fmla="*/ 14 h 14"/>
                <a:gd name="T8" fmla="*/ 34 w 35"/>
                <a:gd name="T9" fmla="*/ 14 h 14"/>
                <a:gd name="T10" fmla="*/ 34 w 35"/>
                <a:gd name="T11" fmla="*/ 11 h 14"/>
                <a:gd name="T12" fmla="*/ 34 w 35"/>
                <a:gd name="T13" fmla="*/ 11 h 14"/>
                <a:gd name="T14" fmla="*/ 35 w 35"/>
                <a:gd name="T15" fmla="*/ 7 h 14"/>
                <a:gd name="T16" fmla="*/ 32 w 35"/>
                <a:gd name="T17" fmla="*/ 0 h 14"/>
                <a:gd name="T18" fmla="*/ 1 w 35"/>
                <a:gd name="T19" fmla="*/ 0 h 14"/>
                <a:gd name="T20" fmla="*/ 0 w 35"/>
                <a:gd name="T21" fmla="*/ 0 h 14"/>
                <a:gd name="T22" fmla="*/ 0 w 35"/>
                <a:gd name="T2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0" y="1"/>
                  </a:moveTo>
                  <a:cubicBezTo>
                    <a:pt x="0" y="1"/>
                    <a:pt x="0" y="1"/>
                    <a:pt x="0" y="1"/>
                  </a:cubicBezTo>
                  <a:cubicBezTo>
                    <a:pt x="1" y="1"/>
                    <a:pt x="1" y="1"/>
                    <a:pt x="1" y="1"/>
                  </a:cubicBezTo>
                  <a:cubicBezTo>
                    <a:pt x="34" y="14"/>
                    <a:pt x="34" y="14"/>
                    <a:pt x="34" y="14"/>
                  </a:cubicBezTo>
                  <a:cubicBezTo>
                    <a:pt x="34" y="14"/>
                    <a:pt x="34" y="14"/>
                    <a:pt x="34" y="14"/>
                  </a:cubicBezTo>
                  <a:cubicBezTo>
                    <a:pt x="34" y="11"/>
                    <a:pt x="34" y="11"/>
                    <a:pt x="34" y="11"/>
                  </a:cubicBezTo>
                  <a:cubicBezTo>
                    <a:pt x="34" y="11"/>
                    <a:pt x="34" y="11"/>
                    <a:pt x="34" y="11"/>
                  </a:cubicBezTo>
                  <a:cubicBezTo>
                    <a:pt x="35" y="10"/>
                    <a:pt x="35" y="8"/>
                    <a:pt x="35" y="7"/>
                  </a:cubicBezTo>
                  <a:cubicBezTo>
                    <a:pt x="34" y="4"/>
                    <a:pt x="33" y="2"/>
                    <a:pt x="32" y="0"/>
                  </a:cubicBezTo>
                  <a:cubicBezTo>
                    <a:pt x="1" y="0"/>
                    <a:pt x="1" y="0"/>
                    <a:pt x="1"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3" name="íṥḷïḋé">
              <a:extLst>
                <a:ext uri="{FF2B5EF4-FFF2-40B4-BE49-F238E27FC236}">
                  <a16:creationId xmlns:a16="http://schemas.microsoft.com/office/drawing/2014/main" id="{877825C8-B076-4C3F-B97C-CF67A084B4FB}"/>
                </a:ext>
              </a:extLst>
            </p:cNvPr>
            <p:cNvSpPr/>
            <p:nvPr/>
          </p:nvSpPr>
          <p:spPr bwMode="auto">
            <a:xfrm>
              <a:off x="8229721" y="1224873"/>
              <a:ext cx="483718" cy="409300"/>
            </a:xfrm>
            <a:custGeom>
              <a:avLst/>
              <a:gdLst>
                <a:gd name="T0" fmla="*/ 1 w 25"/>
                <a:gd name="T1" fmla="*/ 11 h 21"/>
                <a:gd name="T2" fmla="*/ 0 w 25"/>
                <a:gd name="T3" fmla="*/ 14 h 21"/>
                <a:gd name="T4" fmla="*/ 9 w 25"/>
                <a:gd name="T5" fmla="*/ 21 h 21"/>
                <a:gd name="T6" fmla="*/ 11 w 25"/>
                <a:gd name="T7" fmla="*/ 20 h 21"/>
                <a:gd name="T8" fmla="*/ 12 w 25"/>
                <a:gd name="T9" fmla="*/ 20 h 21"/>
                <a:gd name="T10" fmla="*/ 25 w 25"/>
                <a:gd name="T11" fmla="*/ 1 h 21"/>
                <a:gd name="T12" fmla="*/ 16 w 25"/>
                <a:gd name="T13" fmla="*/ 0 h 21"/>
                <a:gd name="T14" fmla="*/ 16 w 25"/>
                <a:gd name="T15" fmla="*/ 0 h 21"/>
                <a:gd name="T16" fmla="*/ 16 w 25"/>
                <a:gd name="T17" fmla="*/ 0 h 21"/>
                <a:gd name="T18" fmla="*/ 1 w 25"/>
                <a:gd name="T19" fmla="*/ 9 h 21"/>
                <a:gd name="T20" fmla="*/ 1 w 25"/>
                <a:gd name="T2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1">
                  <a:moveTo>
                    <a:pt x="1" y="11"/>
                  </a:moveTo>
                  <a:cubicBezTo>
                    <a:pt x="1" y="12"/>
                    <a:pt x="1" y="13"/>
                    <a:pt x="0" y="14"/>
                  </a:cubicBezTo>
                  <a:cubicBezTo>
                    <a:pt x="9" y="21"/>
                    <a:pt x="9" y="21"/>
                    <a:pt x="9" y="21"/>
                  </a:cubicBezTo>
                  <a:cubicBezTo>
                    <a:pt x="10" y="20"/>
                    <a:pt x="10" y="20"/>
                    <a:pt x="11" y="20"/>
                  </a:cubicBezTo>
                  <a:cubicBezTo>
                    <a:pt x="12" y="20"/>
                    <a:pt x="12" y="20"/>
                    <a:pt x="12" y="20"/>
                  </a:cubicBezTo>
                  <a:cubicBezTo>
                    <a:pt x="25" y="1"/>
                    <a:pt x="25" y="1"/>
                    <a:pt x="25" y="1"/>
                  </a:cubicBezTo>
                  <a:cubicBezTo>
                    <a:pt x="22" y="0"/>
                    <a:pt x="19" y="0"/>
                    <a:pt x="16" y="0"/>
                  </a:cubicBezTo>
                  <a:cubicBezTo>
                    <a:pt x="16" y="0"/>
                    <a:pt x="16" y="0"/>
                    <a:pt x="16" y="0"/>
                  </a:cubicBezTo>
                  <a:cubicBezTo>
                    <a:pt x="16" y="0"/>
                    <a:pt x="16" y="0"/>
                    <a:pt x="16" y="0"/>
                  </a:cubicBezTo>
                  <a:cubicBezTo>
                    <a:pt x="1" y="9"/>
                    <a:pt x="1" y="9"/>
                    <a:pt x="1" y="9"/>
                  </a:cubicBezTo>
                  <a:cubicBezTo>
                    <a:pt x="1" y="10"/>
                    <a:pt x="1" y="11"/>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4" name="i$1íďê">
              <a:extLst>
                <a:ext uri="{FF2B5EF4-FFF2-40B4-BE49-F238E27FC236}">
                  <a16:creationId xmlns:a16="http://schemas.microsoft.com/office/drawing/2014/main" id="{9C097CEB-796D-4136-86C7-5E57106ED6C3}"/>
                </a:ext>
              </a:extLst>
            </p:cNvPr>
            <p:cNvSpPr/>
            <p:nvPr/>
          </p:nvSpPr>
          <p:spPr bwMode="auto">
            <a:xfrm>
              <a:off x="11066912" y="2973700"/>
              <a:ext cx="37210" cy="93022"/>
            </a:xfrm>
            <a:custGeom>
              <a:avLst/>
              <a:gdLst>
                <a:gd name="T0" fmla="*/ 2 w 2"/>
                <a:gd name="T1" fmla="*/ 3 h 5"/>
                <a:gd name="T2" fmla="*/ 2 w 2"/>
                <a:gd name="T3" fmla="*/ 2 h 5"/>
                <a:gd name="T4" fmla="*/ 0 w 2"/>
                <a:gd name="T5" fmla="*/ 0 h 5"/>
                <a:gd name="T6" fmla="*/ 0 w 2"/>
                <a:gd name="T7" fmla="*/ 3 h 5"/>
                <a:gd name="T8" fmla="*/ 2 w 2"/>
                <a:gd name="T9" fmla="*/ 5 h 5"/>
                <a:gd name="T10" fmla="*/ 2 w 2"/>
                <a:gd name="T11" fmla="*/ 3 h 5"/>
              </a:gdLst>
              <a:ahLst/>
              <a:cxnLst>
                <a:cxn ang="0">
                  <a:pos x="T0" y="T1"/>
                </a:cxn>
                <a:cxn ang="0">
                  <a:pos x="T2" y="T3"/>
                </a:cxn>
                <a:cxn ang="0">
                  <a:pos x="T4" y="T5"/>
                </a:cxn>
                <a:cxn ang="0">
                  <a:pos x="T6" y="T7"/>
                </a:cxn>
                <a:cxn ang="0">
                  <a:pos x="T8" y="T9"/>
                </a:cxn>
                <a:cxn ang="0">
                  <a:pos x="T10" y="T11"/>
                </a:cxn>
              </a:cxnLst>
              <a:rect l="0" t="0" r="r" b="b"/>
              <a:pathLst>
                <a:path w="2" h="5">
                  <a:moveTo>
                    <a:pt x="2" y="3"/>
                  </a:moveTo>
                  <a:cubicBezTo>
                    <a:pt x="2" y="2"/>
                    <a:pt x="2" y="2"/>
                    <a:pt x="2" y="2"/>
                  </a:cubicBezTo>
                  <a:cubicBezTo>
                    <a:pt x="1" y="1"/>
                    <a:pt x="1" y="1"/>
                    <a:pt x="0" y="0"/>
                  </a:cubicBezTo>
                  <a:cubicBezTo>
                    <a:pt x="0" y="3"/>
                    <a:pt x="0" y="3"/>
                    <a:pt x="0" y="3"/>
                  </a:cubicBezTo>
                  <a:cubicBezTo>
                    <a:pt x="2" y="5"/>
                    <a:pt x="2" y="5"/>
                    <a:pt x="2" y="5"/>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5" name="íśliḓê">
              <a:extLst>
                <a:ext uri="{FF2B5EF4-FFF2-40B4-BE49-F238E27FC236}">
                  <a16:creationId xmlns:a16="http://schemas.microsoft.com/office/drawing/2014/main" id="{3BEEFD1C-AAD8-4847-A84F-1A1D857D711E}"/>
                </a:ext>
              </a:extLst>
            </p:cNvPr>
            <p:cNvSpPr/>
            <p:nvPr/>
          </p:nvSpPr>
          <p:spPr bwMode="auto">
            <a:xfrm>
              <a:off x="10369244" y="1866733"/>
              <a:ext cx="539532" cy="641860"/>
            </a:xfrm>
            <a:custGeom>
              <a:avLst/>
              <a:gdLst>
                <a:gd name="T0" fmla="*/ 0 w 28"/>
                <a:gd name="T1" fmla="*/ 1 h 33"/>
                <a:gd name="T2" fmla="*/ 11 w 28"/>
                <a:gd name="T3" fmla="*/ 13 h 33"/>
                <a:gd name="T4" fmla="*/ 28 w 28"/>
                <a:gd name="T5" fmla="*/ 33 h 33"/>
                <a:gd name="T6" fmla="*/ 20 w 28"/>
                <a:gd name="T7" fmla="*/ 23 h 33"/>
                <a:gd name="T8" fmla="*/ 19 w 28"/>
                <a:gd name="T9" fmla="*/ 22 h 33"/>
                <a:gd name="T10" fmla="*/ 19 w 28"/>
                <a:gd name="T11" fmla="*/ 21 h 33"/>
                <a:gd name="T12" fmla="*/ 8 w 28"/>
                <a:gd name="T13" fmla="*/ 5 h 33"/>
                <a:gd name="T14" fmla="*/ 8 w 28"/>
                <a:gd name="T15" fmla="*/ 5 h 33"/>
                <a:gd name="T16" fmla="*/ 7 w 28"/>
                <a:gd name="T17" fmla="*/ 2 h 33"/>
                <a:gd name="T18" fmla="*/ 7 w 28"/>
                <a:gd name="T19" fmla="*/ 2 h 33"/>
                <a:gd name="T20" fmla="*/ 0 w 28"/>
                <a:gd name="T21" fmla="*/ 0 h 33"/>
                <a:gd name="T22" fmla="*/ 0 w 28"/>
                <a:gd name="T2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0" y="1"/>
                  </a:moveTo>
                  <a:cubicBezTo>
                    <a:pt x="11" y="13"/>
                    <a:pt x="11" y="13"/>
                    <a:pt x="11" y="13"/>
                  </a:cubicBezTo>
                  <a:cubicBezTo>
                    <a:pt x="28" y="33"/>
                    <a:pt x="28" y="33"/>
                    <a:pt x="28" y="33"/>
                  </a:cubicBezTo>
                  <a:cubicBezTo>
                    <a:pt x="27" y="29"/>
                    <a:pt x="24" y="25"/>
                    <a:pt x="20" y="23"/>
                  </a:cubicBezTo>
                  <a:cubicBezTo>
                    <a:pt x="19" y="23"/>
                    <a:pt x="19" y="22"/>
                    <a:pt x="19" y="22"/>
                  </a:cubicBezTo>
                  <a:cubicBezTo>
                    <a:pt x="19" y="22"/>
                    <a:pt x="19" y="21"/>
                    <a:pt x="19" y="21"/>
                  </a:cubicBezTo>
                  <a:cubicBezTo>
                    <a:pt x="18" y="14"/>
                    <a:pt x="14" y="8"/>
                    <a:pt x="8" y="5"/>
                  </a:cubicBezTo>
                  <a:cubicBezTo>
                    <a:pt x="8" y="5"/>
                    <a:pt x="8" y="5"/>
                    <a:pt x="8" y="5"/>
                  </a:cubicBezTo>
                  <a:cubicBezTo>
                    <a:pt x="8" y="4"/>
                    <a:pt x="7" y="3"/>
                    <a:pt x="7" y="2"/>
                  </a:cubicBezTo>
                  <a:cubicBezTo>
                    <a:pt x="7" y="2"/>
                    <a:pt x="7" y="2"/>
                    <a:pt x="7" y="2"/>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6" name="iṣ1iďè">
              <a:extLst>
                <a:ext uri="{FF2B5EF4-FFF2-40B4-BE49-F238E27FC236}">
                  <a16:creationId xmlns:a16="http://schemas.microsoft.com/office/drawing/2014/main" id="{6CF794E5-37F0-4AFC-98E2-62C25A4A17E5}"/>
                </a:ext>
              </a:extLst>
            </p:cNvPr>
            <p:cNvSpPr/>
            <p:nvPr/>
          </p:nvSpPr>
          <p:spPr bwMode="auto">
            <a:xfrm>
              <a:off x="10304126" y="1885337"/>
              <a:ext cx="679068" cy="827906"/>
            </a:xfrm>
            <a:custGeom>
              <a:avLst/>
              <a:gdLst>
                <a:gd name="T0" fmla="*/ 0 w 35"/>
                <a:gd name="T1" fmla="*/ 1 h 43"/>
                <a:gd name="T2" fmla="*/ 0 w 35"/>
                <a:gd name="T3" fmla="*/ 31 h 43"/>
                <a:gd name="T4" fmla="*/ 0 w 35"/>
                <a:gd name="T5" fmla="*/ 40 h 43"/>
                <a:gd name="T6" fmla="*/ 4 w 35"/>
                <a:gd name="T7" fmla="*/ 43 h 43"/>
                <a:gd name="T8" fmla="*/ 35 w 35"/>
                <a:gd name="T9" fmla="*/ 43 h 43"/>
                <a:gd name="T10" fmla="*/ 33 w 35"/>
                <a:gd name="T11" fmla="*/ 41 h 43"/>
                <a:gd name="T12" fmla="*/ 33 w 35"/>
                <a:gd name="T13" fmla="*/ 41 h 43"/>
                <a:gd name="T14" fmla="*/ 33 w 35"/>
                <a:gd name="T15" fmla="*/ 37 h 43"/>
                <a:gd name="T16" fmla="*/ 32 w 35"/>
                <a:gd name="T17" fmla="*/ 35 h 43"/>
                <a:gd name="T18" fmla="*/ 30 w 35"/>
                <a:gd name="T19" fmla="*/ 32 h 43"/>
                <a:gd name="T20" fmla="*/ 2 w 35"/>
                <a:gd name="T21" fmla="*/ 0 h 43"/>
                <a:gd name="T22" fmla="*/ 0 w 35"/>
                <a:gd name="T23"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3">
                  <a:moveTo>
                    <a:pt x="0" y="1"/>
                  </a:moveTo>
                  <a:cubicBezTo>
                    <a:pt x="0" y="31"/>
                    <a:pt x="0" y="31"/>
                    <a:pt x="0" y="31"/>
                  </a:cubicBezTo>
                  <a:cubicBezTo>
                    <a:pt x="0" y="40"/>
                    <a:pt x="0" y="40"/>
                    <a:pt x="0" y="40"/>
                  </a:cubicBezTo>
                  <a:cubicBezTo>
                    <a:pt x="2" y="40"/>
                    <a:pt x="3" y="42"/>
                    <a:pt x="4" y="43"/>
                  </a:cubicBezTo>
                  <a:cubicBezTo>
                    <a:pt x="35" y="43"/>
                    <a:pt x="35" y="43"/>
                    <a:pt x="35" y="43"/>
                  </a:cubicBezTo>
                  <a:cubicBezTo>
                    <a:pt x="34" y="43"/>
                    <a:pt x="34" y="42"/>
                    <a:pt x="33" y="41"/>
                  </a:cubicBezTo>
                  <a:cubicBezTo>
                    <a:pt x="33" y="41"/>
                    <a:pt x="33" y="41"/>
                    <a:pt x="33" y="41"/>
                  </a:cubicBezTo>
                  <a:cubicBezTo>
                    <a:pt x="33" y="39"/>
                    <a:pt x="33" y="38"/>
                    <a:pt x="33" y="37"/>
                  </a:cubicBezTo>
                  <a:cubicBezTo>
                    <a:pt x="32" y="36"/>
                    <a:pt x="32" y="35"/>
                    <a:pt x="32" y="35"/>
                  </a:cubicBezTo>
                  <a:cubicBezTo>
                    <a:pt x="30" y="32"/>
                    <a:pt x="30" y="32"/>
                    <a:pt x="30" y="32"/>
                  </a:cubicBezTo>
                  <a:cubicBezTo>
                    <a:pt x="2" y="0"/>
                    <a:pt x="2" y="0"/>
                    <a:pt x="2" y="0"/>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7" name="îSlîde">
              <a:extLst>
                <a:ext uri="{FF2B5EF4-FFF2-40B4-BE49-F238E27FC236}">
                  <a16:creationId xmlns:a16="http://schemas.microsoft.com/office/drawing/2014/main" id="{33FE07FD-7FBE-4F64-9859-42788F825A54}"/>
                </a:ext>
              </a:extLst>
            </p:cNvPr>
            <p:cNvSpPr/>
            <p:nvPr/>
          </p:nvSpPr>
          <p:spPr bwMode="auto">
            <a:xfrm>
              <a:off x="6239035" y="3438814"/>
              <a:ext cx="279068" cy="325582"/>
            </a:xfrm>
            <a:custGeom>
              <a:avLst/>
              <a:gdLst>
                <a:gd name="T0" fmla="*/ 1 w 14"/>
                <a:gd name="T1" fmla="*/ 0 h 17"/>
                <a:gd name="T2" fmla="*/ 0 w 14"/>
                <a:gd name="T3" fmla="*/ 0 h 17"/>
                <a:gd name="T4" fmla="*/ 4 w 14"/>
                <a:gd name="T5" fmla="*/ 10 h 17"/>
                <a:gd name="T6" fmla="*/ 6 w 14"/>
                <a:gd name="T7" fmla="*/ 11 h 17"/>
                <a:gd name="T8" fmla="*/ 14 w 14"/>
                <a:gd name="T9" fmla="*/ 17 h 17"/>
                <a:gd name="T10" fmla="*/ 1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1" y="0"/>
                  </a:moveTo>
                  <a:cubicBezTo>
                    <a:pt x="0" y="0"/>
                    <a:pt x="0" y="0"/>
                    <a:pt x="0" y="0"/>
                  </a:cubicBezTo>
                  <a:cubicBezTo>
                    <a:pt x="1" y="3"/>
                    <a:pt x="2" y="7"/>
                    <a:pt x="4" y="10"/>
                  </a:cubicBezTo>
                  <a:cubicBezTo>
                    <a:pt x="6" y="11"/>
                    <a:pt x="6" y="11"/>
                    <a:pt x="6" y="11"/>
                  </a:cubicBezTo>
                  <a:cubicBezTo>
                    <a:pt x="14" y="17"/>
                    <a:pt x="14" y="17"/>
                    <a:pt x="14" y="17"/>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8" name="iṣḷíḑe">
              <a:extLst>
                <a:ext uri="{FF2B5EF4-FFF2-40B4-BE49-F238E27FC236}">
                  <a16:creationId xmlns:a16="http://schemas.microsoft.com/office/drawing/2014/main" id="{C1AA8E88-4646-4199-80D8-0EBC81B0A39E}"/>
                </a:ext>
              </a:extLst>
            </p:cNvPr>
            <p:cNvSpPr/>
            <p:nvPr/>
          </p:nvSpPr>
          <p:spPr bwMode="auto">
            <a:xfrm>
              <a:off x="7466935" y="1727195"/>
              <a:ext cx="641860" cy="1218600"/>
            </a:xfrm>
            <a:custGeom>
              <a:avLst/>
              <a:gdLst>
                <a:gd name="T0" fmla="*/ 31 w 33"/>
                <a:gd name="T1" fmla="*/ 33 h 63"/>
                <a:gd name="T2" fmla="*/ 32 w 33"/>
                <a:gd name="T3" fmla="*/ 30 h 63"/>
                <a:gd name="T4" fmla="*/ 2 w 33"/>
                <a:gd name="T5" fmla="*/ 0 h 63"/>
                <a:gd name="T6" fmla="*/ 0 w 33"/>
                <a:gd name="T7" fmla="*/ 1 h 63"/>
                <a:gd name="T8" fmla="*/ 2 w 33"/>
                <a:gd name="T9" fmla="*/ 35 h 63"/>
                <a:gd name="T10" fmla="*/ 4 w 33"/>
                <a:gd name="T11" fmla="*/ 62 h 63"/>
                <a:gd name="T12" fmla="*/ 7 w 33"/>
                <a:gd name="T13" fmla="*/ 63 h 63"/>
                <a:gd name="T14" fmla="*/ 33 w 33"/>
                <a:gd name="T15" fmla="*/ 37 h 63"/>
                <a:gd name="T16" fmla="*/ 31 w 33"/>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3">
                  <a:moveTo>
                    <a:pt x="31" y="33"/>
                  </a:moveTo>
                  <a:cubicBezTo>
                    <a:pt x="31" y="32"/>
                    <a:pt x="31" y="31"/>
                    <a:pt x="32" y="30"/>
                  </a:cubicBezTo>
                  <a:cubicBezTo>
                    <a:pt x="2" y="0"/>
                    <a:pt x="2" y="0"/>
                    <a:pt x="2" y="0"/>
                  </a:cubicBezTo>
                  <a:cubicBezTo>
                    <a:pt x="1" y="1"/>
                    <a:pt x="0" y="1"/>
                    <a:pt x="0" y="1"/>
                  </a:cubicBezTo>
                  <a:cubicBezTo>
                    <a:pt x="2" y="35"/>
                    <a:pt x="2" y="35"/>
                    <a:pt x="2" y="35"/>
                  </a:cubicBezTo>
                  <a:cubicBezTo>
                    <a:pt x="4" y="62"/>
                    <a:pt x="4" y="62"/>
                    <a:pt x="4" y="62"/>
                  </a:cubicBezTo>
                  <a:cubicBezTo>
                    <a:pt x="5" y="62"/>
                    <a:pt x="6" y="62"/>
                    <a:pt x="7" y="63"/>
                  </a:cubicBezTo>
                  <a:cubicBezTo>
                    <a:pt x="33" y="37"/>
                    <a:pt x="33" y="37"/>
                    <a:pt x="33" y="37"/>
                  </a:cubicBezTo>
                  <a:cubicBezTo>
                    <a:pt x="32" y="36"/>
                    <a:pt x="31" y="34"/>
                    <a:pt x="31"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49" name="îṥľíde">
              <a:extLst>
                <a:ext uri="{FF2B5EF4-FFF2-40B4-BE49-F238E27FC236}">
                  <a16:creationId xmlns:a16="http://schemas.microsoft.com/office/drawing/2014/main" id="{5790F23D-AC7E-4D88-9735-375421ADA499}"/>
                </a:ext>
              </a:extLst>
            </p:cNvPr>
            <p:cNvSpPr/>
            <p:nvPr/>
          </p:nvSpPr>
          <p:spPr bwMode="auto">
            <a:xfrm>
              <a:off x="10443664" y="3513232"/>
              <a:ext cx="539532" cy="446510"/>
            </a:xfrm>
            <a:custGeom>
              <a:avLst/>
              <a:gdLst>
                <a:gd name="T0" fmla="*/ 0 w 28"/>
                <a:gd name="T1" fmla="*/ 1 h 23"/>
                <a:gd name="T2" fmla="*/ 0 w 28"/>
                <a:gd name="T3" fmla="*/ 17 h 23"/>
                <a:gd name="T4" fmla="*/ 0 w 28"/>
                <a:gd name="T5" fmla="*/ 17 h 23"/>
                <a:gd name="T6" fmla="*/ 4 w 28"/>
                <a:gd name="T7" fmla="*/ 21 h 23"/>
                <a:gd name="T8" fmla="*/ 28 w 28"/>
                <a:gd name="T9" fmla="*/ 23 h 23"/>
                <a:gd name="T10" fmla="*/ 10 w 28"/>
                <a:gd name="T11" fmla="*/ 7 h 23"/>
                <a:gd name="T12" fmla="*/ 2 w 28"/>
                <a:gd name="T13" fmla="*/ 0 h 23"/>
                <a:gd name="T14" fmla="*/ 0 w 28"/>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3">
                  <a:moveTo>
                    <a:pt x="0" y="1"/>
                  </a:moveTo>
                  <a:cubicBezTo>
                    <a:pt x="0" y="17"/>
                    <a:pt x="0" y="17"/>
                    <a:pt x="0" y="17"/>
                  </a:cubicBezTo>
                  <a:cubicBezTo>
                    <a:pt x="0" y="17"/>
                    <a:pt x="0" y="17"/>
                    <a:pt x="0" y="17"/>
                  </a:cubicBezTo>
                  <a:cubicBezTo>
                    <a:pt x="2" y="17"/>
                    <a:pt x="4" y="19"/>
                    <a:pt x="4" y="21"/>
                  </a:cubicBezTo>
                  <a:cubicBezTo>
                    <a:pt x="28" y="23"/>
                    <a:pt x="28" y="23"/>
                    <a:pt x="28" y="23"/>
                  </a:cubicBezTo>
                  <a:cubicBezTo>
                    <a:pt x="10" y="7"/>
                    <a:pt x="10" y="7"/>
                    <a:pt x="10" y="7"/>
                  </a:cubicBezTo>
                  <a:cubicBezTo>
                    <a:pt x="2" y="0"/>
                    <a:pt x="2" y="0"/>
                    <a:pt x="2"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0" name="ïşľîďé">
              <a:extLst>
                <a:ext uri="{FF2B5EF4-FFF2-40B4-BE49-F238E27FC236}">
                  <a16:creationId xmlns:a16="http://schemas.microsoft.com/office/drawing/2014/main" id="{AC26B854-B8DD-4DDD-B506-81B54E1E876D}"/>
                </a:ext>
              </a:extLst>
            </p:cNvPr>
            <p:cNvSpPr/>
            <p:nvPr/>
          </p:nvSpPr>
          <p:spPr bwMode="auto">
            <a:xfrm>
              <a:off x="6239035" y="3085328"/>
              <a:ext cx="390696" cy="697674"/>
            </a:xfrm>
            <a:custGeom>
              <a:avLst/>
              <a:gdLst>
                <a:gd name="T0" fmla="*/ 16 w 20"/>
                <a:gd name="T1" fmla="*/ 0 h 36"/>
                <a:gd name="T2" fmla="*/ 0 w 20"/>
                <a:gd name="T3" fmla="*/ 3 h 36"/>
                <a:gd name="T4" fmla="*/ 0 w 20"/>
                <a:gd name="T5" fmla="*/ 15 h 36"/>
                <a:gd name="T6" fmla="*/ 0 w 20"/>
                <a:gd name="T7" fmla="*/ 15 h 36"/>
                <a:gd name="T8" fmla="*/ 0 w 20"/>
                <a:gd name="T9" fmla="*/ 15 h 36"/>
                <a:gd name="T10" fmla="*/ 16 w 20"/>
                <a:gd name="T11" fmla="*/ 36 h 36"/>
                <a:gd name="T12" fmla="*/ 18 w 20"/>
                <a:gd name="T13" fmla="*/ 20 h 36"/>
                <a:gd name="T14" fmla="*/ 20 w 20"/>
                <a:gd name="T15" fmla="*/ 4 h 36"/>
                <a:gd name="T16" fmla="*/ 16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16" y="0"/>
                  </a:moveTo>
                  <a:cubicBezTo>
                    <a:pt x="0" y="3"/>
                    <a:pt x="0" y="3"/>
                    <a:pt x="0" y="3"/>
                  </a:cubicBezTo>
                  <a:cubicBezTo>
                    <a:pt x="0" y="7"/>
                    <a:pt x="0" y="11"/>
                    <a:pt x="0" y="15"/>
                  </a:cubicBezTo>
                  <a:cubicBezTo>
                    <a:pt x="0" y="15"/>
                    <a:pt x="0" y="15"/>
                    <a:pt x="0" y="15"/>
                  </a:cubicBezTo>
                  <a:cubicBezTo>
                    <a:pt x="0" y="15"/>
                    <a:pt x="0" y="15"/>
                    <a:pt x="0" y="15"/>
                  </a:cubicBezTo>
                  <a:cubicBezTo>
                    <a:pt x="16" y="36"/>
                    <a:pt x="16" y="36"/>
                    <a:pt x="16" y="36"/>
                  </a:cubicBezTo>
                  <a:cubicBezTo>
                    <a:pt x="18" y="20"/>
                    <a:pt x="18" y="20"/>
                    <a:pt x="18" y="20"/>
                  </a:cubicBezTo>
                  <a:cubicBezTo>
                    <a:pt x="20" y="4"/>
                    <a:pt x="20" y="4"/>
                    <a:pt x="20" y="4"/>
                  </a:cubicBezTo>
                  <a:cubicBezTo>
                    <a:pt x="18" y="3"/>
                    <a:pt x="16" y="2"/>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1" name="íšľidê">
              <a:extLst>
                <a:ext uri="{FF2B5EF4-FFF2-40B4-BE49-F238E27FC236}">
                  <a16:creationId xmlns:a16="http://schemas.microsoft.com/office/drawing/2014/main" id="{FD68EFAF-41ED-40A5-8611-860327DAD1DC}"/>
                </a:ext>
              </a:extLst>
            </p:cNvPr>
            <p:cNvSpPr/>
            <p:nvPr/>
          </p:nvSpPr>
          <p:spPr bwMode="auto">
            <a:xfrm>
              <a:off x="9336690" y="4071368"/>
              <a:ext cx="679068" cy="1125578"/>
            </a:xfrm>
            <a:custGeom>
              <a:avLst/>
              <a:gdLst>
                <a:gd name="T0" fmla="*/ 9 w 35"/>
                <a:gd name="T1" fmla="*/ 41 h 58"/>
                <a:gd name="T2" fmla="*/ 9 w 35"/>
                <a:gd name="T3" fmla="*/ 41 h 58"/>
                <a:gd name="T4" fmla="*/ 16 w 35"/>
                <a:gd name="T5" fmla="*/ 58 h 58"/>
                <a:gd name="T6" fmla="*/ 35 w 35"/>
                <a:gd name="T7" fmla="*/ 52 h 58"/>
                <a:gd name="T8" fmla="*/ 35 w 35"/>
                <a:gd name="T9" fmla="*/ 52 h 58"/>
                <a:gd name="T10" fmla="*/ 8 w 35"/>
                <a:gd name="T11" fmla="*/ 0 h 58"/>
                <a:gd name="T12" fmla="*/ 0 w 35"/>
                <a:gd name="T13" fmla="*/ 31 h 58"/>
                <a:gd name="T14" fmla="*/ 9 w 35"/>
                <a:gd name="T15" fmla="*/ 4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8">
                  <a:moveTo>
                    <a:pt x="9" y="41"/>
                  </a:moveTo>
                  <a:cubicBezTo>
                    <a:pt x="9" y="41"/>
                    <a:pt x="9" y="41"/>
                    <a:pt x="9" y="41"/>
                  </a:cubicBezTo>
                  <a:cubicBezTo>
                    <a:pt x="11" y="46"/>
                    <a:pt x="14" y="51"/>
                    <a:pt x="16" y="58"/>
                  </a:cubicBezTo>
                  <a:cubicBezTo>
                    <a:pt x="35" y="52"/>
                    <a:pt x="35" y="52"/>
                    <a:pt x="35" y="52"/>
                  </a:cubicBezTo>
                  <a:cubicBezTo>
                    <a:pt x="35" y="52"/>
                    <a:pt x="35" y="52"/>
                    <a:pt x="35" y="52"/>
                  </a:cubicBezTo>
                  <a:cubicBezTo>
                    <a:pt x="8" y="0"/>
                    <a:pt x="8" y="0"/>
                    <a:pt x="8" y="0"/>
                  </a:cubicBezTo>
                  <a:cubicBezTo>
                    <a:pt x="0" y="31"/>
                    <a:pt x="0" y="31"/>
                    <a:pt x="0" y="31"/>
                  </a:cubicBezTo>
                  <a:cubicBezTo>
                    <a:pt x="2" y="35"/>
                    <a:pt x="5" y="38"/>
                    <a:pt x="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2" name="í$ļîde">
              <a:extLst>
                <a:ext uri="{FF2B5EF4-FFF2-40B4-BE49-F238E27FC236}">
                  <a16:creationId xmlns:a16="http://schemas.microsoft.com/office/drawing/2014/main" id="{50D39480-CE19-46F0-A14C-5BFB30F0E7D5}"/>
                </a:ext>
              </a:extLst>
            </p:cNvPr>
            <p:cNvSpPr/>
            <p:nvPr/>
          </p:nvSpPr>
          <p:spPr bwMode="auto">
            <a:xfrm>
              <a:off x="6341357" y="1708591"/>
              <a:ext cx="1051160" cy="1320923"/>
            </a:xfrm>
            <a:custGeom>
              <a:avLst/>
              <a:gdLst>
                <a:gd name="T0" fmla="*/ 16 w 54"/>
                <a:gd name="T1" fmla="*/ 65 h 68"/>
                <a:gd name="T2" fmla="*/ 17 w 54"/>
                <a:gd name="T3" fmla="*/ 66 h 68"/>
                <a:gd name="T4" fmla="*/ 54 w 54"/>
                <a:gd name="T5" fmla="*/ 2 h 68"/>
                <a:gd name="T6" fmla="*/ 53 w 54"/>
                <a:gd name="T7" fmla="*/ 0 h 68"/>
                <a:gd name="T8" fmla="*/ 41 w 54"/>
                <a:gd name="T9" fmla="*/ 6 h 68"/>
                <a:gd name="T10" fmla="*/ 28 w 54"/>
                <a:gd name="T11" fmla="*/ 12 h 68"/>
                <a:gd name="T12" fmla="*/ 18 w 54"/>
                <a:gd name="T13" fmla="*/ 28 h 68"/>
                <a:gd name="T14" fmla="*/ 18 w 54"/>
                <a:gd name="T15" fmla="*/ 28 h 68"/>
                <a:gd name="T16" fmla="*/ 2 w 54"/>
                <a:gd name="T17" fmla="*/ 59 h 68"/>
                <a:gd name="T18" fmla="*/ 2 w 54"/>
                <a:gd name="T19" fmla="*/ 59 h 68"/>
                <a:gd name="T20" fmla="*/ 0 w 54"/>
                <a:gd name="T21" fmla="*/ 62 h 68"/>
                <a:gd name="T22" fmla="*/ 11 w 54"/>
                <a:gd name="T23" fmla="*/ 67 h 68"/>
                <a:gd name="T24" fmla="*/ 11 w 54"/>
                <a:gd name="T25" fmla="*/ 68 h 68"/>
                <a:gd name="T26" fmla="*/ 16 w 54"/>
                <a:gd name="T27"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68">
                  <a:moveTo>
                    <a:pt x="16" y="65"/>
                  </a:moveTo>
                  <a:cubicBezTo>
                    <a:pt x="16" y="66"/>
                    <a:pt x="17" y="66"/>
                    <a:pt x="17" y="66"/>
                  </a:cubicBezTo>
                  <a:cubicBezTo>
                    <a:pt x="54" y="2"/>
                    <a:pt x="54" y="2"/>
                    <a:pt x="54" y="2"/>
                  </a:cubicBezTo>
                  <a:cubicBezTo>
                    <a:pt x="53" y="1"/>
                    <a:pt x="53" y="1"/>
                    <a:pt x="53" y="0"/>
                  </a:cubicBezTo>
                  <a:cubicBezTo>
                    <a:pt x="41" y="6"/>
                    <a:pt x="41" y="6"/>
                    <a:pt x="41" y="6"/>
                  </a:cubicBezTo>
                  <a:cubicBezTo>
                    <a:pt x="28" y="12"/>
                    <a:pt x="28" y="12"/>
                    <a:pt x="28" y="12"/>
                  </a:cubicBezTo>
                  <a:cubicBezTo>
                    <a:pt x="23" y="16"/>
                    <a:pt x="20" y="22"/>
                    <a:pt x="18" y="28"/>
                  </a:cubicBezTo>
                  <a:cubicBezTo>
                    <a:pt x="18" y="28"/>
                    <a:pt x="18" y="28"/>
                    <a:pt x="18" y="28"/>
                  </a:cubicBezTo>
                  <a:cubicBezTo>
                    <a:pt x="8" y="35"/>
                    <a:pt x="2" y="47"/>
                    <a:pt x="2" y="59"/>
                  </a:cubicBezTo>
                  <a:cubicBezTo>
                    <a:pt x="2" y="59"/>
                    <a:pt x="2" y="59"/>
                    <a:pt x="2" y="59"/>
                  </a:cubicBezTo>
                  <a:cubicBezTo>
                    <a:pt x="1" y="60"/>
                    <a:pt x="0" y="61"/>
                    <a:pt x="0" y="62"/>
                  </a:cubicBezTo>
                  <a:cubicBezTo>
                    <a:pt x="11" y="67"/>
                    <a:pt x="11" y="67"/>
                    <a:pt x="11" y="67"/>
                  </a:cubicBezTo>
                  <a:cubicBezTo>
                    <a:pt x="11" y="68"/>
                    <a:pt x="11" y="68"/>
                    <a:pt x="11" y="68"/>
                  </a:cubicBezTo>
                  <a:cubicBezTo>
                    <a:pt x="12" y="66"/>
                    <a:pt x="14" y="65"/>
                    <a:pt x="16"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3" name="íṩ1idè">
              <a:extLst>
                <a:ext uri="{FF2B5EF4-FFF2-40B4-BE49-F238E27FC236}">
                  <a16:creationId xmlns:a16="http://schemas.microsoft.com/office/drawing/2014/main" id="{CC6DEC9B-3983-4886-93B7-95F7D6C3557C}"/>
                </a:ext>
              </a:extLst>
            </p:cNvPr>
            <p:cNvSpPr/>
            <p:nvPr/>
          </p:nvSpPr>
          <p:spPr bwMode="auto">
            <a:xfrm>
              <a:off x="6536707" y="3820210"/>
              <a:ext cx="483718" cy="213956"/>
            </a:xfrm>
            <a:custGeom>
              <a:avLst/>
              <a:gdLst>
                <a:gd name="T0" fmla="*/ 2 w 25"/>
                <a:gd name="T1" fmla="*/ 0 h 11"/>
                <a:gd name="T2" fmla="*/ 2 w 25"/>
                <a:gd name="T3" fmla="*/ 0 h 11"/>
                <a:gd name="T4" fmla="*/ 0 w 25"/>
                <a:gd name="T5" fmla="*/ 3 h 11"/>
                <a:gd name="T6" fmla="*/ 19 w 25"/>
                <a:gd name="T7" fmla="*/ 11 h 11"/>
                <a:gd name="T8" fmla="*/ 20 w 25"/>
                <a:gd name="T9" fmla="*/ 11 h 11"/>
                <a:gd name="T10" fmla="*/ 25 w 25"/>
                <a:gd name="T11" fmla="*/ 10 h 11"/>
                <a:gd name="T12" fmla="*/ 17 w 25"/>
                <a:gd name="T13" fmla="*/ 6 h 11"/>
                <a:gd name="T14" fmla="*/ 2 w 25"/>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
                  <a:moveTo>
                    <a:pt x="2" y="0"/>
                  </a:moveTo>
                  <a:cubicBezTo>
                    <a:pt x="2" y="0"/>
                    <a:pt x="2" y="0"/>
                    <a:pt x="2" y="0"/>
                  </a:cubicBezTo>
                  <a:cubicBezTo>
                    <a:pt x="0" y="3"/>
                    <a:pt x="0" y="3"/>
                    <a:pt x="0" y="3"/>
                  </a:cubicBezTo>
                  <a:cubicBezTo>
                    <a:pt x="6" y="7"/>
                    <a:pt x="12" y="10"/>
                    <a:pt x="19" y="11"/>
                  </a:cubicBezTo>
                  <a:cubicBezTo>
                    <a:pt x="20" y="11"/>
                    <a:pt x="20" y="11"/>
                    <a:pt x="20" y="11"/>
                  </a:cubicBezTo>
                  <a:cubicBezTo>
                    <a:pt x="25" y="10"/>
                    <a:pt x="25" y="10"/>
                    <a:pt x="25" y="10"/>
                  </a:cubicBezTo>
                  <a:cubicBezTo>
                    <a:pt x="17" y="6"/>
                    <a:pt x="17" y="6"/>
                    <a:pt x="17" y="6"/>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4" name="işḷiḍe">
              <a:extLst>
                <a:ext uri="{FF2B5EF4-FFF2-40B4-BE49-F238E27FC236}">
                  <a16:creationId xmlns:a16="http://schemas.microsoft.com/office/drawing/2014/main" id="{E11A8097-650D-44DB-8EBD-5064149DEE16}"/>
                </a:ext>
              </a:extLst>
            </p:cNvPr>
            <p:cNvSpPr/>
            <p:nvPr/>
          </p:nvSpPr>
          <p:spPr bwMode="auto">
            <a:xfrm>
              <a:off x="7504143" y="1708591"/>
              <a:ext cx="799996" cy="586046"/>
            </a:xfrm>
            <a:custGeom>
              <a:avLst/>
              <a:gdLst>
                <a:gd name="T0" fmla="*/ 34 w 41"/>
                <a:gd name="T1" fmla="*/ 29 h 30"/>
                <a:gd name="T2" fmla="*/ 37 w 41"/>
                <a:gd name="T3" fmla="*/ 30 h 30"/>
                <a:gd name="T4" fmla="*/ 41 w 41"/>
                <a:gd name="T5" fmla="*/ 25 h 30"/>
                <a:gd name="T6" fmla="*/ 39 w 41"/>
                <a:gd name="T7" fmla="*/ 21 h 30"/>
                <a:gd name="T8" fmla="*/ 39 w 41"/>
                <a:gd name="T9" fmla="*/ 20 h 30"/>
                <a:gd name="T10" fmla="*/ 0 w 41"/>
                <a:gd name="T11" fmla="*/ 0 h 30"/>
                <a:gd name="T12" fmla="*/ 0 w 41"/>
                <a:gd name="T13" fmla="*/ 1 h 30"/>
                <a:gd name="T14" fmla="*/ 31 w 41"/>
                <a:gd name="T15" fmla="*/ 30 h 30"/>
                <a:gd name="T16" fmla="*/ 34 w 41"/>
                <a:gd name="T17"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0">
                  <a:moveTo>
                    <a:pt x="34" y="29"/>
                  </a:moveTo>
                  <a:cubicBezTo>
                    <a:pt x="35" y="29"/>
                    <a:pt x="36" y="30"/>
                    <a:pt x="37" y="30"/>
                  </a:cubicBezTo>
                  <a:cubicBezTo>
                    <a:pt x="41" y="25"/>
                    <a:pt x="41" y="25"/>
                    <a:pt x="41" y="25"/>
                  </a:cubicBezTo>
                  <a:cubicBezTo>
                    <a:pt x="40" y="24"/>
                    <a:pt x="39" y="23"/>
                    <a:pt x="39" y="21"/>
                  </a:cubicBezTo>
                  <a:cubicBezTo>
                    <a:pt x="39" y="21"/>
                    <a:pt x="39" y="20"/>
                    <a:pt x="39" y="20"/>
                  </a:cubicBezTo>
                  <a:cubicBezTo>
                    <a:pt x="0" y="0"/>
                    <a:pt x="0" y="0"/>
                    <a:pt x="0" y="0"/>
                  </a:cubicBezTo>
                  <a:cubicBezTo>
                    <a:pt x="0" y="0"/>
                    <a:pt x="0" y="0"/>
                    <a:pt x="0" y="1"/>
                  </a:cubicBezTo>
                  <a:cubicBezTo>
                    <a:pt x="31" y="30"/>
                    <a:pt x="31" y="30"/>
                    <a:pt x="31" y="30"/>
                  </a:cubicBezTo>
                  <a:cubicBezTo>
                    <a:pt x="32" y="30"/>
                    <a:pt x="33" y="29"/>
                    <a:pt x="3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5" name="îšļïḍê">
              <a:extLst>
                <a:ext uri="{FF2B5EF4-FFF2-40B4-BE49-F238E27FC236}">
                  <a16:creationId xmlns:a16="http://schemas.microsoft.com/office/drawing/2014/main" id="{D39BA5EB-856A-485A-A502-E2A31B966550}"/>
                </a:ext>
              </a:extLst>
            </p:cNvPr>
            <p:cNvSpPr/>
            <p:nvPr/>
          </p:nvSpPr>
          <p:spPr bwMode="auto">
            <a:xfrm>
              <a:off x="7755303" y="4266718"/>
              <a:ext cx="297672" cy="251164"/>
            </a:xfrm>
            <a:custGeom>
              <a:avLst/>
              <a:gdLst>
                <a:gd name="T0" fmla="*/ 0 w 15"/>
                <a:gd name="T1" fmla="*/ 4 h 13"/>
                <a:gd name="T2" fmla="*/ 15 w 15"/>
                <a:gd name="T3" fmla="*/ 13 h 13"/>
                <a:gd name="T4" fmla="*/ 10 w 15"/>
                <a:gd name="T5" fmla="*/ 4 h 13"/>
                <a:gd name="T6" fmla="*/ 8 w 15"/>
                <a:gd name="T7" fmla="*/ 0 h 13"/>
                <a:gd name="T8" fmla="*/ 0 w 15"/>
                <a:gd name="T9" fmla="*/ 4 h 13"/>
              </a:gdLst>
              <a:ahLst/>
              <a:cxnLst>
                <a:cxn ang="0">
                  <a:pos x="T0" y="T1"/>
                </a:cxn>
                <a:cxn ang="0">
                  <a:pos x="T2" y="T3"/>
                </a:cxn>
                <a:cxn ang="0">
                  <a:pos x="T4" y="T5"/>
                </a:cxn>
                <a:cxn ang="0">
                  <a:pos x="T6" y="T7"/>
                </a:cxn>
                <a:cxn ang="0">
                  <a:pos x="T8" y="T9"/>
                </a:cxn>
              </a:cxnLst>
              <a:rect l="0" t="0" r="r" b="b"/>
              <a:pathLst>
                <a:path w="15" h="13">
                  <a:moveTo>
                    <a:pt x="0" y="4"/>
                  </a:moveTo>
                  <a:cubicBezTo>
                    <a:pt x="5" y="8"/>
                    <a:pt x="10" y="11"/>
                    <a:pt x="15" y="13"/>
                  </a:cubicBezTo>
                  <a:cubicBezTo>
                    <a:pt x="10" y="4"/>
                    <a:pt x="10" y="4"/>
                    <a:pt x="10" y="4"/>
                  </a:cubicBezTo>
                  <a:cubicBezTo>
                    <a:pt x="8" y="0"/>
                    <a:pt x="8" y="0"/>
                    <a:pt x="8"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6" name="ïs1îḍe">
              <a:extLst>
                <a:ext uri="{FF2B5EF4-FFF2-40B4-BE49-F238E27FC236}">
                  <a16:creationId xmlns:a16="http://schemas.microsoft.com/office/drawing/2014/main" id="{30D8BBF4-962F-44E7-9701-AF3EB4C489E3}"/>
                </a:ext>
              </a:extLst>
            </p:cNvPr>
            <p:cNvSpPr/>
            <p:nvPr/>
          </p:nvSpPr>
          <p:spPr bwMode="auto">
            <a:xfrm>
              <a:off x="6341357" y="3671374"/>
              <a:ext cx="213956" cy="186046"/>
            </a:xfrm>
            <a:custGeom>
              <a:avLst/>
              <a:gdLst>
                <a:gd name="T0" fmla="*/ 0 w 11"/>
                <a:gd name="T1" fmla="*/ 0 h 10"/>
                <a:gd name="T2" fmla="*/ 9 w 11"/>
                <a:gd name="T3" fmla="*/ 10 h 10"/>
                <a:gd name="T4" fmla="*/ 10 w 11"/>
                <a:gd name="T5" fmla="*/ 9 h 10"/>
                <a:gd name="T6" fmla="*/ 11 w 11"/>
                <a:gd name="T7" fmla="*/ 7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cubicBezTo>
                    <a:pt x="3" y="4"/>
                    <a:pt x="6" y="8"/>
                    <a:pt x="9" y="10"/>
                  </a:cubicBezTo>
                  <a:cubicBezTo>
                    <a:pt x="10" y="9"/>
                    <a:pt x="10" y="9"/>
                    <a:pt x="10" y="9"/>
                  </a:cubicBezTo>
                  <a:cubicBezTo>
                    <a:pt x="11" y="7"/>
                    <a:pt x="11" y="7"/>
                    <a:pt x="11" y="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7" name="îSļïďè">
              <a:extLst>
                <a:ext uri="{FF2B5EF4-FFF2-40B4-BE49-F238E27FC236}">
                  <a16:creationId xmlns:a16="http://schemas.microsoft.com/office/drawing/2014/main" id="{3F686795-6FB8-42CA-BCDB-755406A4D8D9}"/>
                </a:ext>
              </a:extLst>
            </p:cNvPr>
            <p:cNvSpPr/>
            <p:nvPr/>
          </p:nvSpPr>
          <p:spPr bwMode="auto">
            <a:xfrm>
              <a:off x="8229721" y="2173705"/>
              <a:ext cx="641860" cy="251164"/>
            </a:xfrm>
            <a:custGeom>
              <a:avLst/>
              <a:gdLst>
                <a:gd name="T0" fmla="*/ 6 w 33"/>
                <a:gd name="T1" fmla="*/ 2 h 13"/>
                <a:gd name="T2" fmla="*/ 5 w 33"/>
                <a:gd name="T3" fmla="*/ 2 h 13"/>
                <a:gd name="T4" fmla="*/ 0 w 33"/>
                <a:gd name="T5" fmla="*/ 7 h 13"/>
                <a:gd name="T6" fmla="*/ 1 w 33"/>
                <a:gd name="T7" fmla="*/ 10 h 13"/>
                <a:gd name="T8" fmla="*/ 33 w 33"/>
                <a:gd name="T9" fmla="*/ 13 h 13"/>
                <a:gd name="T10" fmla="*/ 30 w 33"/>
                <a:gd name="T11" fmla="*/ 11 h 13"/>
                <a:gd name="T12" fmla="*/ 10 w 33"/>
                <a:gd name="T13" fmla="*/ 0 h 13"/>
                <a:gd name="T14" fmla="*/ 6 w 33"/>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3">
                  <a:moveTo>
                    <a:pt x="6" y="2"/>
                  </a:moveTo>
                  <a:cubicBezTo>
                    <a:pt x="6" y="2"/>
                    <a:pt x="5" y="2"/>
                    <a:pt x="5" y="2"/>
                  </a:cubicBezTo>
                  <a:cubicBezTo>
                    <a:pt x="0" y="7"/>
                    <a:pt x="0" y="7"/>
                    <a:pt x="0" y="7"/>
                  </a:cubicBezTo>
                  <a:cubicBezTo>
                    <a:pt x="1" y="8"/>
                    <a:pt x="2" y="9"/>
                    <a:pt x="1" y="10"/>
                  </a:cubicBezTo>
                  <a:cubicBezTo>
                    <a:pt x="33" y="13"/>
                    <a:pt x="33" y="13"/>
                    <a:pt x="33" y="13"/>
                  </a:cubicBezTo>
                  <a:cubicBezTo>
                    <a:pt x="30" y="11"/>
                    <a:pt x="30" y="11"/>
                    <a:pt x="30" y="11"/>
                  </a:cubicBezTo>
                  <a:cubicBezTo>
                    <a:pt x="10" y="0"/>
                    <a:pt x="10" y="0"/>
                    <a:pt x="10" y="0"/>
                  </a:cubicBezTo>
                  <a:cubicBezTo>
                    <a:pt x="10" y="1"/>
                    <a:pt x="8"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8" name="îsľiďé">
              <a:extLst>
                <a:ext uri="{FF2B5EF4-FFF2-40B4-BE49-F238E27FC236}">
                  <a16:creationId xmlns:a16="http://schemas.microsoft.com/office/drawing/2014/main" id="{895CEB27-1B22-480F-9E6F-EBFA8622EAF7}"/>
                </a:ext>
              </a:extLst>
            </p:cNvPr>
            <p:cNvSpPr/>
            <p:nvPr/>
          </p:nvSpPr>
          <p:spPr bwMode="auto">
            <a:xfrm>
              <a:off x="7913443" y="3857418"/>
              <a:ext cx="409300" cy="390696"/>
            </a:xfrm>
            <a:custGeom>
              <a:avLst/>
              <a:gdLst>
                <a:gd name="T0" fmla="*/ 20 w 21"/>
                <a:gd name="T1" fmla="*/ 16 h 20"/>
                <a:gd name="T2" fmla="*/ 20 w 21"/>
                <a:gd name="T3" fmla="*/ 15 h 20"/>
                <a:gd name="T4" fmla="*/ 21 w 21"/>
                <a:gd name="T5" fmla="*/ 13 h 20"/>
                <a:gd name="T6" fmla="*/ 6 w 21"/>
                <a:gd name="T7" fmla="*/ 0 h 20"/>
                <a:gd name="T8" fmla="*/ 2 w 21"/>
                <a:gd name="T9" fmla="*/ 2 h 20"/>
                <a:gd name="T10" fmla="*/ 0 w 21"/>
                <a:gd name="T11" fmla="*/ 20 h 20"/>
                <a:gd name="T12" fmla="*/ 8 w 21"/>
                <a:gd name="T13" fmla="*/ 18 h 20"/>
                <a:gd name="T14" fmla="*/ 20 w 21"/>
                <a:gd name="T15" fmla="*/ 16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20" y="16"/>
                  </a:moveTo>
                  <a:cubicBezTo>
                    <a:pt x="20" y="15"/>
                    <a:pt x="20" y="15"/>
                    <a:pt x="20" y="15"/>
                  </a:cubicBezTo>
                  <a:cubicBezTo>
                    <a:pt x="20" y="14"/>
                    <a:pt x="20" y="13"/>
                    <a:pt x="21" y="13"/>
                  </a:cubicBezTo>
                  <a:cubicBezTo>
                    <a:pt x="6" y="0"/>
                    <a:pt x="6" y="0"/>
                    <a:pt x="6" y="0"/>
                  </a:cubicBezTo>
                  <a:cubicBezTo>
                    <a:pt x="5" y="1"/>
                    <a:pt x="4" y="2"/>
                    <a:pt x="2" y="2"/>
                  </a:cubicBezTo>
                  <a:cubicBezTo>
                    <a:pt x="0" y="20"/>
                    <a:pt x="0" y="20"/>
                    <a:pt x="0" y="20"/>
                  </a:cubicBezTo>
                  <a:cubicBezTo>
                    <a:pt x="8" y="18"/>
                    <a:pt x="8" y="18"/>
                    <a:pt x="8" y="18"/>
                  </a:cubicBezTo>
                  <a:lnTo>
                    <a:pt x="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59" name="iṣḷiḍê">
              <a:extLst>
                <a:ext uri="{FF2B5EF4-FFF2-40B4-BE49-F238E27FC236}">
                  <a16:creationId xmlns:a16="http://schemas.microsoft.com/office/drawing/2014/main" id="{62806DC2-86B2-4925-A322-5FA8E58ED71B}"/>
                </a:ext>
              </a:extLst>
            </p:cNvPr>
            <p:cNvSpPr/>
            <p:nvPr/>
          </p:nvSpPr>
          <p:spPr bwMode="auto">
            <a:xfrm>
              <a:off x="7411121" y="1476037"/>
              <a:ext cx="195350" cy="120932"/>
            </a:xfrm>
            <a:custGeom>
              <a:avLst/>
              <a:gdLst>
                <a:gd name="T0" fmla="*/ 2 w 10"/>
                <a:gd name="T1" fmla="*/ 5 h 6"/>
                <a:gd name="T2" fmla="*/ 4 w 10"/>
                <a:gd name="T3" fmla="*/ 6 h 6"/>
                <a:gd name="T4" fmla="*/ 10 w 10"/>
                <a:gd name="T5" fmla="*/ 0 h 6"/>
                <a:gd name="T6" fmla="*/ 0 w 10"/>
                <a:gd name="T7" fmla="*/ 4 h 6"/>
                <a:gd name="T8" fmla="*/ 0 w 10"/>
                <a:gd name="T9" fmla="*/ 5 h 6"/>
                <a:gd name="T10" fmla="*/ 2 w 10"/>
                <a:gd name="T11" fmla="*/ 5 h 6"/>
              </a:gdLst>
              <a:ahLst/>
              <a:cxnLst>
                <a:cxn ang="0">
                  <a:pos x="T0" y="T1"/>
                </a:cxn>
                <a:cxn ang="0">
                  <a:pos x="T2" y="T3"/>
                </a:cxn>
                <a:cxn ang="0">
                  <a:pos x="T4" y="T5"/>
                </a:cxn>
                <a:cxn ang="0">
                  <a:pos x="T6" y="T7"/>
                </a:cxn>
                <a:cxn ang="0">
                  <a:pos x="T8" y="T9"/>
                </a:cxn>
                <a:cxn ang="0">
                  <a:pos x="T10" y="T11"/>
                </a:cxn>
              </a:cxnLst>
              <a:rect l="0" t="0" r="r" b="b"/>
              <a:pathLst>
                <a:path w="10" h="6">
                  <a:moveTo>
                    <a:pt x="2" y="5"/>
                  </a:moveTo>
                  <a:cubicBezTo>
                    <a:pt x="3" y="5"/>
                    <a:pt x="4" y="5"/>
                    <a:pt x="4" y="6"/>
                  </a:cubicBezTo>
                  <a:cubicBezTo>
                    <a:pt x="10" y="0"/>
                    <a:pt x="10" y="0"/>
                    <a:pt x="10" y="0"/>
                  </a:cubicBezTo>
                  <a:cubicBezTo>
                    <a:pt x="6" y="1"/>
                    <a:pt x="3" y="2"/>
                    <a:pt x="0" y="4"/>
                  </a:cubicBezTo>
                  <a:cubicBezTo>
                    <a:pt x="0" y="5"/>
                    <a:pt x="0" y="5"/>
                    <a:pt x="0" y="5"/>
                  </a:cubicBezTo>
                  <a:cubicBezTo>
                    <a:pt x="1" y="5"/>
                    <a:pt x="1"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0" name="ï$ľíḓe">
              <a:extLst>
                <a:ext uri="{FF2B5EF4-FFF2-40B4-BE49-F238E27FC236}">
                  <a16:creationId xmlns:a16="http://schemas.microsoft.com/office/drawing/2014/main" id="{B50E2508-F3C1-4052-B4B8-2D0B317FF83B}"/>
                </a:ext>
              </a:extLst>
            </p:cNvPr>
            <p:cNvSpPr/>
            <p:nvPr/>
          </p:nvSpPr>
          <p:spPr bwMode="auto">
            <a:xfrm>
              <a:off x="7504143" y="1299291"/>
              <a:ext cx="641860" cy="334882"/>
            </a:xfrm>
            <a:custGeom>
              <a:avLst/>
              <a:gdLst>
                <a:gd name="T0" fmla="*/ 15 w 33"/>
                <a:gd name="T1" fmla="*/ 13 h 17"/>
                <a:gd name="T2" fmla="*/ 29 w 33"/>
                <a:gd name="T3" fmla="*/ 8 h 17"/>
                <a:gd name="T4" fmla="*/ 29 w 33"/>
                <a:gd name="T5" fmla="*/ 6 h 17"/>
                <a:gd name="T6" fmla="*/ 33 w 33"/>
                <a:gd name="T7" fmla="*/ 2 h 17"/>
                <a:gd name="T8" fmla="*/ 33 w 33"/>
                <a:gd name="T9" fmla="*/ 0 h 17"/>
                <a:gd name="T10" fmla="*/ 31 w 33"/>
                <a:gd name="T11" fmla="*/ 0 h 17"/>
                <a:gd name="T12" fmla="*/ 13 w 33"/>
                <a:gd name="T13" fmla="*/ 8 h 17"/>
                <a:gd name="T14" fmla="*/ 13 w 33"/>
                <a:gd name="T15" fmla="*/ 8 h 17"/>
                <a:gd name="T16" fmla="*/ 10 w 33"/>
                <a:gd name="T17" fmla="*/ 8 h 17"/>
                <a:gd name="T18" fmla="*/ 6 w 33"/>
                <a:gd name="T19" fmla="*/ 9 h 17"/>
                <a:gd name="T20" fmla="*/ 0 w 33"/>
                <a:gd name="T21" fmla="*/ 16 h 17"/>
                <a:gd name="T22" fmla="*/ 1 w 33"/>
                <a:gd name="T23" fmla="*/ 17 h 17"/>
                <a:gd name="T24" fmla="*/ 15 w 33"/>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7">
                  <a:moveTo>
                    <a:pt x="15" y="13"/>
                  </a:moveTo>
                  <a:cubicBezTo>
                    <a:pt x="29" y="8"/>
                    <a:pt x="29" y="8"/>
                    <a:pt x="29" y="8"/>
                  </a:cubicBezTo>
                  <a:cubicBezTo>
                    <a:pt x="29" y="8"/>
                    <a:pt x="29" y="7"/>
                    <a:pt x="29" y="6"/>
                  </a:cubicBezTo>
                  <a:cubicBezTo>
                    <a:pt x="29" y="4"/>
                    <a:pt x="31" y="2"/>
                    <a:pt x="33" y="2"/>
                  </a:cubicBezTo>
                  <a:cubicBezTo>
                    <a:pt x="33" y="0"/>
                    <a:pt x="33" y="0"/>
                    <a:pt x="33" y="0"/>
                  </a:cubicBezTo>
                  <a:cubicBezTo>
                    <a:pt x="33" y="0"/>
                    <a:pt x="32" y="0"/>
                    <a:pt x="31" y="0"/>
                  </a:cubicBezTo>
                  <a:cubicBezTo>
                    <a:pt x="25" y="1"/>
                    <a:pt x="18" y="4"/>
                    <a:pt x="13" y="8"/>
                  </a:cubicBezTo>
                  <a:cubicBezTo>
                    <a:pt x="13" y="8"/>
                    <a:pt x="13" y="8"/>
                    <a:pt x="13" y="8"/>
                  </a:cubicBezTo>
                  <a:cubicBezTo>
                    <a:pt x="12" y="8"/>
                    <a:pt x="11" y="8"/>
                    <a:pt x="10" y="8"/>
                  </a:cubicBezTo>
                  <a:cubicBezTo>
                    <a:pt x="9" y="8"/>
                    <a:pt x="8" y="8"/>
                    <a:pt x="6" y="9"/>
                  </a:cubicBezTo>
                  <a:cubicBezTo>
                    <a:pt x="0" y="16"/>
                    <a:pt x="0" y="16"/>
                    <a:pt x="0" y="16"/>
                  </a:cubicBezTo>
                  <a:cubicBezTo>
                    <a:pt x="0" y="16"/>
                    <a:pt x="1" y="17"/>
                    <a:pt x="1" y="17"/>
                  </a:cubicBezTo>
                  <a:lnTo>
                    <a:pt x="15"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1" name="iṥḷîḓê">
              <a:extLst>
                <a:ext uri="{FF2B5EF4-FFF2-40B4-BE49-F238E27FC236}">
                  <a16:creationId xmlns:a16="http://schemas.microsoft.com/office/drawing/2014/main" id="{F0AF200D-C460-4D84-BCCB-EB794ECD2CE0}"/>
                </a:ext>
              </a:extLst>
            </p:cNvPr>
            <p:cNvSpPr/>
            <p:nvPr/>
          </p:nvSpPr>
          <p:spPr bwMode="auto">
            <a:xfrm>
              <a:off x="7662279" y="4229510"/>
              <a:ext cx="213956" cy="120932"/>
            </a:xfrm>
            <a:custGeom>
              <a:avLst/>
              <a:gdLst>
                <a:gd name="T0" fmla="*/ 0 w 11"/>
                <a:gd name="T1" fmla="*/ 0 h 6"/>
                <a:gd name="T2" fmla="*/ 5 w 11"/>
                <a:gd name="T3" fmla="*/ 6 h 6"/>
                <a:gd name="T4" fmla="*/ 11 w 11"/>
                <a:gd name="T5" fmla="*/ 2 h 6"/>
                <a:gd name="T6" fmla="*/ 7 w 11"/>
                <a:gd name="T7" fmla="*/ 1 h 6"/>
                <a:gd name="T8" fmla="*/ 0 w 11"/>
                <a:gd name="T9" fmla="*/ 0 h 6"/>
              </a:gdLst>
              <a:ahLst/>
              <a:cxnLst>
                <a:cxn ang="0">
                  <a:pos x="T0" y="T1"/>
                </a:cxn>
                <a:cxn ang="0">
                  <a:pos x="T2" y="T3"/>
                </a:cxn>
                <a:cxn ang="0">
                  <a:pos x="T4" y="T5"/>
                </a:cxn>
                <a:cxn ang="0">
                  <a:pos x="T6" y="T7"/>
                </a:cxn>
                <a:cxn ang="0">
                  <a:pos x="T8" y="T9"/>
                </a:cxn>
              </a:cxnLst>
              <a:rect l="0" t="0" r="r" b="b"/>
              <a:pathLst>
                <a:path w="11" h="6">
                  <a:moveTo>
                    <a:pt x="0" y="0"/>
                  </a:moveTo>
                  <a:cubicBezTo>
                    <a:pt x="1" y="2"/>
                    <a:pt x="3" y="4"/>
                    <a:pt x="5" y="6"/>
                  </a:cubicBezTo>
                  <a:cubicBezTo>
                    <a:pt x="11" y="2"/>
                    <a:pt x="11" y="2"/>
                    <a:pt x="11" y="2"/>
                  </a:cubicBezTo>
                  <a:cubicBezTo>
                    <a:pt x="7" y="1"/>
                    <a:pt x="7" y="1"/>
                    <a:pt x="7"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2" name="iṧ1ïḑe">
              <a:extLst>
                <a:ext uri="{FF2B5EF4-FFF2-40B4-BE49-F238E27FC236}">
                  <a16:creationId xmlns:a16="http://schemas.microsoft.com/office/drawing/2014/main" id="{2FD571E0-2D3B-4745-800B-4A8BD947E032}"/>
                </a:ext>
              </a:extLst>
            </p:cNvPr>
            <p:cNvSpPr/>
            <p:nvPr/>
          </p:nvSpPr>
          <p:spPr bwMode="auto">
            <a:xfrm>
              <a:off x="6573917" y="3159746"/>
              <a:ext cx="465114" cy="837204"/>
            </a:xfrm>
            <a:custGeom>
              <a:avLst/>
              <a:gdLst>
                <a:gd name="T0" fmla="*/ 9 w 24"/>
                <a:gd name="T1" fmla="*/ 9 h 43"/>
                <a:gd name="T2" fmla="*/ 5 w 24"/>
                <a:gd name="T3" fmla="*/ 0 h 43"/>
                <a:gd name="T4" fmla="*/ 4 w 24"/>
                <a:gd name="T5" fmla="*/ 0 h 43"/>
                <a:gd name="T6" fmla="*/ 3 w 24"/>
                <a:gd name="T7" fmla="*/ 6 h 43"/>
                <a:gd name="T8" fmla="*/ 0 w 24"/>
                <a:gd name="T9" fmla="*/ 33 h 43"/>
                <a:gd name="T10" fmla="*/ 8 w 24"/>
                <a:gd name="T11" fmla="*/ 36 h 43"/>
                <a:gd name="T12" fmla="*/ 24 w 24"/>
                <a:gd name="T13" fmla="*/ 43 h 43"/>
                <a:gd name="T14" fmla="*/ 9 w 24"/>
                <a:gd name="T15" fmla="*/ 9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9" y="9"/>
                  </a:moveTo>
                  <a:cubicBezTo>
                    <a:pt x="5" y="0"/>
                    <a:pt x="5" y="0"/>
                    <a:pt x="5" y="0"/>
                  </a:cubicBezTo>
                  <a:cubicBezTo>
                    <a:pt x="5" y="0"/>
                    <a:pt x="4" y="0"/>
                    <a:pt x="4" y="0"/>
                  </a:cubicBezTo>
                  <a:cubicBezTo>
                    <a:pt x="3" y="6"/>
                    <a:pt x="3" y="6"/>
                    <a:pt x="3" y="6"/>
                  </a:cubicBezTo>
                  <a:cubicBezTo>
                    <a:pt x="0" y="33"/>
                    <a:pt x="0" y="33"/>
                    <a:pt x="0" y="33"/>
                  </a:cubicBezTo>
                  <a:cubicBezTo>
                    <a:pt x="8" y="36"/>
                    <a:pt x="8" y="36"/>
                    <a:pt x="8" y="36"/>
                  </a:cubicBezTo>
                  <a:cubicBezTo>
                    <a:pt x="24" y="43"/>
                    <a:pt x="24" y="43"/>
                    <a:pt x="24" y="43"/>
                  </a:cubicBez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3" name="î$1íḍè">
              <a:extLst>
                <a:ext uri="{FF2B5EF4-FFF2-40B4-BE49-F238E27FC236}">
                  <a16:creationId xmlns:a16="http://schemas.microsoft.com/office/drawing/2014/main" id="{7B48A2E2-B2DF-4B52-AAFF-3FD0AF53F7A0}"/>
                </a:ext>
              </a:extLst>
            </p:cNvPr>
            <p:cNvSpPr/>
            <p:nvPr/>
          </p:nvSpPr>
          <p:spPr bwMode="auto">
            <a:xfrm>
              <a:off x="9336690" y="3159746"/>
              <a:ext cx="130232" cy="874414"/>
            </a:xfrm>
            <a:custGeom>
              <a:avLst/>
              <a:gdLst>
                <a:gd name="T0" fmla="*/ 7 w 7"/>
                <a:gd name="T1" fmla="*/ 42 h 45"/>
                <a:gd name="T2" fmla="*/ 6 w 7"/>
                <a:gd name="T3" fmla="*/ 0 h 45"/>
                <a:gd name="T4" fmla="*/ 0 w 7"/>
                <a:gd name="T5" fmla="*/ 41 h 45"/>
                <a:gd name="T6" fmla="*/ 3 w 7"/>
                <a:gd name="T7" fmla="*/ 45 h 45"/>
                <a:gd name="T8" fmla="*/ 5 w 7"/>
                <a:gd name="T9" fmla="*/ 45 h 45"/>
                <a:gd name="T10" fmla="*/ 7 w 7"/>
                <a:gd name="T11" fmla="*/ 45 h 45"/>
                <a:gd name="T12" fmla="*/ 7 w 7"/>
                <a:gd name="T13" fmla="*/ 42 h 45"/>
              </a:gdLst>
              <a:ahLst/>
              <a:cxnLst>
                <a:cxn ang="0">
                  <a:pos x="T0" y="T1"/>
                </a:cxn>
                <a:cxn ang="0">
                  <a:pos x="T2" y="T3"/>
                </a:cxn>
                <a:cxn ang="0">
                  <a:pos x="T4" y="T5"/>
                </a:cxn>
                <a:cxn ang="0">
                  <a:pos x="T6" y="T7"/>
                </a:cxn>
                <a:cxn ang="0">
                  <a:pos x="T8" y="T9"/>
                </a:cxn>
                <a:cxn ang="0">
                  <a:pos x="T10" y="T11"/>
                </a:cxn>
                <a:cxn ang="0">
                  <a:pos x="T12" y="T13"/>
                </a:cxn>
              </a:cxnLst>
              <a:rect l="0" t="0" r="r" b="b"/>
              <a:pathLst>
                <a:path w="7" h="45">
                  <a:moveTo>
                    <a:pt x="7" y="42"/>
                  </a:moveTo>
                  <a:cubicBezTo>
                    <a:pt x="6" y="0"/>
                    <a:pt x="6" y="0"/>
                    <a:pt x="6" y="0"/>
                  </a:cubicBezTo>
                  <a:cubicBezTo>
                    <a:pt x="0" y="41"/>
                    <a:pt x="0" y="41"/>
                    <a:pt x="0" y="41"/>
                  </a:cubicBezTo>
                  <a:cubicBezTo>
                    <a:pt x="2" y="42"/>
                    <a:pt x="3" y="43"/>
                    <a:pt x="3" y="45"/>
                  </a:cubicBezTo>
                  <a:cubicBezTo>
                    <a:pt x="5" y="45"/>
                    <a:pt x="5" y="45"/>
                    <a:pt x="5" y="45"/>
                  </a:cubicBezTo>
                  <a:cubicBezTo>
                    <a:pt x="7" y="45"/>
                    <a:pt x="7" y="45"/>
                    <a:pt x="7" y="45"/>
                  </a:cubicBezTo>
                  <a:lnTo>
                    <a:pt x="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4" name="îśḻïḓê">
              <a:extLst>
                <a:ext uri="{FF2B5EF4-FFF2-40B4-BE49-F238E27FC236}">
                  <a16:creationId xmlns:a16="http://schemas.microsoft.com/office/drawing/2014/main" id="{855084CD-7FE1-4777-A56F-09248C10CB5F}"/>
                </a:ext>
              </a:extLst>
            </p:cNvPr>
            <p:cNvSpPr/>
            <p:nvPr/>
          </p:nvSpPr>
          <p:spPr bwMode="auto">
            <a:xfrm>
              <a:off x="9336690" y="2136495"/>
              <a:ext cx="409300" cy="790696"/>
            </a:xfrm>
            <a:custGeom>
              <a:avLst/>
              <a:gdLst>
                <a:gd name="T0" fmla="*/ 0 w 21"/>
                <a:gd name="T1" fmla="*/ 3 h 41"/>
                <a:gd name="T2" fmla="*/ 1 w 21"/>
                <a:gd name="T3" fmla="*/ 11 h 41"/>
                <a:gd name="T4" fmla="*/ 6 w 21"/>
                <a:gd name="T5" fmla="*/ 41 h 41"/>
                <a:gd name="T6" fmla="*/ 7 w 21"/>
                <a:gd name="T7" fmla="*/ 41 h 41"/>
                <a:gd name="T8" fmla="*/ 8 w 21"/>
                <a:gd name="T9" fmla="*/ 41 h 41"/>
                <a:gd name="T10" fmla="*/ 19 w 21"/>
                <a:gd name="T11" fmla="*/ 8 h 41"/>
                <a:gd name="T12" fmla="*/ 21 w 21"/>
                <a:gd name="T13" fmla="*/ 5 h 41"/>
                <a:gd name="T14" fmla="*/ 18 w 21"/>
                <a:gd name="T15" fmla="*/ 1 h 41"/>
                <a:gd name="T16" fmla="*/ 3 w 21"/>
                <a:gd name="T17" fmla="*/ 0 h 41"/>
                <a:gd name="T18" fmla="*/ 0 w 21"/>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41">
                  <a:moveTo>
                    <a:pt x="0" y="3"/>
                  </a:moveTo>
                  <a:cubicBezTo>
                    <a:pt x="1" y="11"/>
                    <a:pt x="1" y="11"/>
                    <a:pt x="1" y="11"/>
                  </a:cubicBezTo>
                  <a:cubicBezTo>
                    <a:pt x="6" y="41"/>
                    <a:pt x="6" y="41"/>
                    <a:pt x="6" y="41"/>
                  </a:cubicBezTo>
                  <a:cubicBezTo>
                    <a:pt x="7" y="41"/>
                    <a:pt x="7" y="41"/>
                    <a:pt x="7" y="41"/>
                  </a:cubicBezTo>
                  <a:cubicBezTo>
                    <a:pt x="8" y="41"/>
                    <a:pt x="8" y="41"/>
                    <a:pt x="8" y="41"/>
                  </a:cubicBezTo>
                  <a:cubicBezTo>
                    <a:pt x="19" y="8"/>
                    <a:pt x="19" y="8"/>
                    <a:pt x="19" y="8"/>
                  </a:cubicBezTo>
                  <a:cubicBezTo>
                    <a:pt x="21" y="5"/>
                    <a:pt x="21" y="5"/>
                    <a:pt x="21" y="5"/>
                  </a:cubicBezTo>
                  <a:cubicBezTo>
                    <a:pt x="19" y="4"/>
                    <a:pt x="18" y="2"/>
                    <a:pt x="18" y="1"/>
                  </a:cubicBezTo>
                  <a:cubicBezTo>
                    <a:pt x="3" y="0"/>
                    <a:pt x="3" y="0"/>
                    <a:pt x="3" y="0"/>
                  </a:cubicBezTo>
                  <a:cubicBezTo>
                    <a:pt x="3" y="2"/>
                    <a:pt x="2"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5" name="iṣļiḑe">
              <a:extLst>
                <a:ext uri="{FF2B5EF4-FFF2-40B4-BE49-F238E27FC236}">
                  <a16:creationId xmlns:a16="http://schemas.microsoft.com/office/drawing/2014/main" id="{9F3919BE-C0D0-48C8-9D92-F1404A431E66}"/>
                </a:ext>
              </a:extLst>
            </p:cNvPr>
            <p:cNvSpPr/>
            <p:nvPr/>
          </p:nvSpPr>
          <p:spPr bwMode="auto">
            <a:xfrm>
              <a:off x="8732044" y="1727195"/>
              <a:ext cx="818600" cy="353486"/>
            </a:xfrm>
            <a:custGeom>
              <a:avLst/>
              <a:gdLst>
                <a:gd name="T0" fmla="*/ 0 w 42"/>
                <a:gd name="T1" fmla="*/ 6 h 18"/>
                <a:gd name="T2" fmla="*/ 26 w 42"/>
                <a:gd name="T3" fmla="*/ 18 h 18"/>
                <a:gd name="T4" fmla="*/ 30 w 42"/>
                <a:gd name="T5" fmla="*/ 15 h 18"/>
                <a:gd name="T6" fmla="*/ 32 w 42"/>
                <a:gd name="T7" fmla="*/ 16 h 18"/>
                <a:gd name="T8" fmla="*/ 42 w 42"/>
                <a:gd name="T9" fmla="*/ 2 h 18"/>
                <a:gd name="T10" fmla="*/ 41 w 42"/>
                <a:gd name="T11" fmla="*/ 0 h 18"/>
                <a:gd name="T12" fmla="*/ 1 w 42"/>
                <a:gd name="T13" fmla="*/ 4 h 18"/>
                <a:gd name="T14" fmla="*/ 1 w 42"/>
                <a:gd name="T15" fmla="*/ 4 h 18"/>
                <a:gd name="T16" fmla="*/ 0 w 42"/>
                <a:gd name="T1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8">
                  <a:moveTo>
                    <a:pt x="0" y="6"/>
                  </a:moveTo>
                  <a:cubicBezTo>
                    <a:pt x="26" y="18"/>
                    <a:pt x="26" y="18"/>
                    <a:pt x="26" y="18"/>
                  </a:cubicBezTo>
                  <a:cubicBezTo>
                    <a:pt x="27" y="16"/>
                    <a:pt x="28" y="15"/>
                    <a:pt x="30" y="15"/>
                  </a:cubicBezTo>
                  <a:cubicBezTo>
                    <a:pt x="31" y="15"/>
                    <a:pt x="31" y="16"/>
                    <a:pt x="32" y="16"/>
                  </a:cubicBezTo>
                  <a:cubicBezTo>
                    <a:pt x="42" y="2"/>
                    <a:pt x="42" y="2"/>
                    <a:pt x="42" y="2"/>
                  </a:cubicBezTo>
                  <a:cubicBezTo>
                    <a:pt x="42" y="2"/>
                    <a:pt x="41" y="1"/>
                    <a:pt x="41" y="0"/>
                  </a:cubicBezTo>
                  <a:cubicBezTo>
                    <a:pt x="1" y="4"/>
                    <a:pt x="1" y="4"/>
                    <a:pt x="1" y="4"/>
                  </a:cubicBezTo>
                  <a:cubicBezTo>
                    <a:pt x="1" y="4"/>
                    <a:pt x="1" y="4"/>
                    <a:pt x="1" y="4"/>
                  </a:cubicBezTo>
                  <a:cubicBezTo>
                    <a:pt x="1" y="5"/>
                    <a:pt x="1"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6" name="î$ľíḓè">
              <a:extLst>
                <a:ext uri="{FF2B5EF4-FFF2-40B4-BE49-F238E27FC236}">
                  <a16:creationId xmlns:a16="http://schemas.microsoft.com/office/drawing/2014/main" id="{CA3429B5-E82E-43EB-A4A3-010DA459BE4B}"/>
                </a:ext>
              </a:extLst>
            </p:cNvPr>
            <p:cNvSpPr/>
            <p:nvPr/>
          </p:nvSpPr>
          <p:spPr bwMode="auto">
            <a:xfrm>
              <a:off x="6685543" y="1745801"/>
              <a:ext cx="837204" cy="1302317"/>
            </a:xfrm>
            <a:custGeom>
              <a:avLst/>
              <a:gdLst>
                <a:gd name="T0" fmla="*/ 2 w 43"/>
                <a:gd name="T1" fmla="*/ 67 h 67"/>
                <a:gd name="T2" fmla="*/ 30 w 43"/>
                <a:gd name="T3" fmla="*/ 66 h 67"/>
                <a:gd name="T4" fmla="*/ 39 w 43"/>
                <a:gd name="T5" fmla="*/ 65 h 67"/>
                <a:gd name="T6" fmla="*/ 39 w 43"/>
                <a:gd name="T7" fmla="*/ 65 h 67"/>
                <a:gd name="T8" fmla="*/ 43 w 43"/>
                <a:gd name="T9" fmla="*/ 61 h 67"/>
                <a:gd name="T10" fmla="*/ 39 w 43"/>
                <a:gd name="T11" fmla="*/ 0 h 67"/>
                <a:gd name="T12" fmla="*/ 38 w 43"/>
                <a:gd name="T13" fmla="*/ 0 h 67"/>
                <a:gd name="T14" fmla="*/ 37 w 43"/>
                <a:gd name="T15" fmla="*/ 0 h 67"/>
                <a:gd name="T16" fmla="*/ 0 w 43"/>
                <a:gd name="T17" fmla="*/ 64 h 67"/>
                <a:gd name="T18" fmla="*/ 2 w 43"/>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7">
                  <a:moveTo>
                    <a:pt x="2" y="67"/>
                  </a:moveTo>
                  <a:cubicBezTo>
                    <a:pt x="30" y="66"/>
                    <a:pt x="30" y="66"/>
                    <a:pt x="30" y="66"/>
                  </a:cubicBezTo>
                  <a:cubicBezTo>
                    <a:pt x="39" y="65"/>
                    <a:pt x="39" y="65"/>
                    <a:pt x="39" y="65"/>
                  </a:cubicBezTo>
                  <a:cubicBezTo>
                    <a:pt x="39" y="65"/>
                    <a:pt x="39" y="65"/>
                    <a:pt x="39" y="65"/>
                  </a:cubicBezTo>
                  <a:cubicBezTo>
                    <a:pt x="39" y="63"/>
                    <a:pt x="41" y="61"/>
                    <a:pt x="43" y="61"/>
                  </a:cubicBezTo>
                  <a:cubicBezTo>
                    <a:pt x="39" y="0"/>
                    <a:pt x="39" y="0"/>
                    <a:pt x="39" y="0"/>
                  </a:cubicBezTo>
                  <a:cubicBezTo>
                    <a:pt x="38" y="0"/>
                    <a:pt x="38" y="0"/>
                    <a:pt x="38" y="0"/>
                  </a:cubicBezTo>
                  <a:cubicBezTo>
                    <a:pt x="38" y="0"/>
                    <a:pt x="37" y="0"/>
                    <a:pt x="37" y="0"/>
                  </a:cubicBezTo>
                  <a:cubicBezTo>
                    <a:pt x="0" y="64"/>
                    <a:pt x="0" y="64"/>
                    <a:pt x="0" y="64"/>
                  </a:cubicBezTo>
                  <a:cubicBezTo>
                    <a:pt x="1" y="65"/>
                    <a:pt x="2" y="66"/>
                    <a:pt x="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7" name="îşľíde">
              <a:extLst>
                <a:ext uri="{FF2B5EF4-FFF2-40B4-BE49-F238E27FC236}">
                  <a16:creationId xmlns:a16="http://schemas.microsoft.com/office/drawing/2014/main" id="{65D6D1A3-0D98-4871-A840-32DE9E5D0DD2}"/>
                </a:ext>
              </a:extLst>
            </p:cNvPr>
            <p:cNvSpPr/>
            <p:nvPr/>
          </p:nvSpPr>
          <p:spPr bwMode="auto">
            <a:xfrm>
              <a:off x="8825068" y="2443473"/>
              <a:ext cx="567442" cy="567442"/>
            </a:xfrm>
            <a:custGeom>
              <a:avLst/>
              <a:gdLst>
                <a:gd name="T0" fmla="*/ 5 w 29"/>
                <a:gd name="T1" fmla="*/ 0 h 29"/>
                <a:gd name="T2" fmla="*/ 0 w 29"/>
                <a:gd name="T3" fmla="*/ 12 h 29"/>
                <a:gd name="T4" fmla="*/ 3 w 29"/>
                <a:gd name="T5" fmla="*/ 17 h 29"/>
                <a:gd name="T6" fmla="*/ 3 w 29"/>
                <a:gd name="T7" fmla="*/ 18 h 29"/>
                <a:gd name="T8" fmla="*/ 28 w 29"/>
                <a:gd name="T9" fmla="*/ 29 h 29"/>
                <a:gd name="T10" fmla="*/ 29 w 29"/>
                <a:gd name="T11" fmla="*/ 27 h 29"/>
                <a:gd name="T12" fmla="*/ 28 w 29"/>
                <a:gd name="T13" fmla="*/ 27 h 29"/>
                <a:gd name="T14" fmla="*/ 5 w 2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5" y="0"/>
                  </a:moveTo>
                  <a:cubicBezTo>
                    <a:pt x="0" y="12"/>
                    <a:pt x="0" y="12"/>
                    <a:pt x="0" y="12"/>
                  </a:cubicBezTo>
                  <a:cubicBezTo>
                    <a:pt x="2" y="13"/>
                    <a:pt x="3" y="15"/>
                    <a:pt x="3" y="17"/>
                  </a:cubicBezTo>
                  <a:cubicBezTo>
                    <a:pt x="3" y="17"/>
                    <a:pt x="3" y="17"/>
                    <a:pt x="3" y="18"/>
                  </a:cubicBezTo>
                  <a:cubicBezTo>
                    <a:pt x="28" y="29"/>
                    <a:pt x="28" y="29"/>
                    <a:pt x="28" y="29"/>
                  </a:cubicBezTo>
                  <a:cubicBezTo>
                    <a:pt x="28" y="28"/>
                    <a:pt x="29" y="28"/>
                    <a:pt x="29" y="27"/>
                  </a:cubicBezTo>
                  <a:cubicBezTo>
                    <a:pt x="28" y="27"/>
                    <a:pt x="28" y="27"/>
                    <a:pt x="28" y="27"/>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8" name="îs1îḍè">
              <a:extLst>
                <a:ext uri="{FF2B5EF4-FFF2-40B4-BE49-F238E27FC236}">
                  <a16:creationId xmlns:a16="http://schemas.microsoft.com/office/drawing/2014/main" id="{B88C620C-3D51-4AD9-A679-7F21EF546189}"/>
                </a:ext>
              </a:extLst>
            </p:cNvPr>
            <p:cNvSpPr/>
            <p:nvPr/>
          </p:nvSpPr>
          <p:spPr bwMode="auto">
            <a:xfrm>
              <a:off x="8927389" y="2173705"/>
              <a:ext cx="502322" cy="799996"/>
            </a:xfrm>
            <a:custGeom>
              <a:avLst/>
              <a:gdLst>
                <a:gd name="T0" fmla="*/ 25 w 26"/>
                <a:gd name="T1" fmla="*/ 41 h 41"/>
                <a:gd name="T2" fmla="*/ 26 w 26"/>
                <a:gd name="T3" fmla="*/ 40 h 41"/>
                <a:gd name="T4" fmla="*/ 20 w 26"/>
                <a:gd name="T5" fmla="*/ 2 h 41"/>
                <a:gd name="T6" fmla="*/ 19 w 26"/>
                <a:gd name="T7" fmla="*/ 2 h 41"/>
                <a:gd name="T8" fmla="*/ 16 w 26"/>
                <a:gd name="T9" fmla="*/ 0 h 41"/>
                <a:gd name="T10" fmla="*/ 0 w 26"/>
                <a:gd name="T11" fmla="*/ 13 h 41"/>
                <a:gd name="T12" fmla="*/ 24 w 26"/>
                <a:gd name="T13" fmla="*/ 40 h 41"/>
                <a:gd name="T14" fmla="*/ 25 w 26"/>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5" y="41"/>
                  </a:moveTo>
                  <a:cubicBezTo>
                    <a:pt x="25" y="40"/>
                    <a:pt x="26" y="40"/>
                    <a:pt x="26" y="40"/>
                  </a:cubicBezTo>
                  <a:cubicBezTo>
                    <a:pt x="20" y="2"/>
                    <a:pt x="20" y="2"/>
                    <a:pt x="20" y="2"/>
                  </a:cubicBezTo>
                  <a:cubicBezTo>
                    <a:pt x="20" y="2"/>
                    <a:pt x="19" y="2"/>
                    <a:pt x="19" y="2"/>
                  </a:cubicBezTo>
                  <a:cubicBezTo>
                    <a:pt x="18" y="2"/>
                    <a:pt x="17" y="1"/>
                    <a:pt x="16" y="0"/>
                  </a:cubicBezTo>
                  <a:cubicBezTo>
                    <a:pt x="0" y="13"/>
                    <a:pt x="0" y="13"/>
                    <a:pt x="0" y="13"/>
                  </a:cubicBezTo>
                  <a:cubicBezTo>
                    <a:pt x="24" y="40"/>
                    <a:pt x="24" y="40"/>
                    <a:pt x="24" y="40"/>
                  </a:cubicBezTo>
                  <a:lnTo>
                    <a:pt x="2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69" name="ïṥḷiḑè">
              <a:extLst>
                <a:ext uri="{FF2B5EF4-FFF2-40B4-BE49-F238E27FC236}">
                  <a16:creationId xmlns:a16="http://schemas.microsoft.com/office/drawing/2014/main" id="{0DC082B7-3BB9-4F80-9318-4012A3034EAF}"/>
                </a:ext>
              </a:extLst>
            </p:cNvPr>
            <p:cNvSpPr/>
            <p:nvPr/>
          </p:nvSpPr>
          <p:spPr bwMode="auto">
            <a:xfrm>
              <a:off x="7522749" y="1476037"/>
              <a:ext cx="799996" cy="604650"/>
            </a:xfrm>
            <a:custGeom>
              <a:avLst/>
              <a:gdLst>
                <a:gd name="T0" fmla="*/ 0 w 41"/>
                <a:gd name="T1" fmla="*/ 11 h 31"/>
                <a:gd name="T2" fmla="*/ 39 w 41"/>
                <a:gd name="T3" fmla="*/ 31 h 31"/>
                <a:gd name="T4" fmla="*/ 41 w 41"/>
                <a:gd name="T5" fmla="*/ 29 h 31"/>
                <a:gd name="T6" fmla="*/ 38 w 41"/>
                <a:gd name="T7" fmla="*/ 19 h 31"/>
                <a:gd name="T8" fmla="*/ 33 w 41"/>
                <a:gd name="T9" fmla="*/ 3 h 31"/>
                <a:gd name="T10" fmla="*/ 32 w 41"/>
                <a:gd name="T11" fmla="*/ 3 h 31"/>
                <a:gd name="T12" fmla="*/ 28 w 41"/>
                <a:gd name="T13" fmla="*/ 0 h 31"/>
                <a:gd name="T14" fmla="*/ 0 w 41"/>
                <a:gd name="T15" fmla="*/ 9 h 31"/>
                <a:gd name="T16" fmla="*/ 0 w 41"/>
                <a:gd name="T17" fmla="*/ 10 h 31"/>
                <a:gd name="T18" fmla="*/ 0 w 41"/>
                <a:gd name="T19"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1">
                  <a:moveTo>
                    <a:pt x="0" y="11"/>
                  </a:moveTo>
                  <a:cubicBezTo>
                    <a:pt x="39" y="31"/>
                    <a:pt x="39" y="31"/>
                    <a:pt x="39" y="31"/>
                  </a:cubicBezTo>
                  <a:cubicBezTo>
                    <a:pt x="39" y="30"/>
                    <a:pt x="40" y="29"/>
                    <a:pt x="41" y="29"/>
                  </a:cubicBezTo>
                  <a:cubicBezTo>
                    <a:pt x="38" y="19"/>
                    <a:pt x="38" y="19"/>
                    <a:pt x="38" y="19"/>
                  </a:cubicBezTo>
                  <a:cubicBezTo>
                    <a:pt x="33" y="3"/>
                    <a:pt x="33" y="3"/>
                    <a:pt x="33" y="3"/>
                  </a:cubicBezTo>
                  <a:cubicBezTo>
                    <a:pt x="33" y="3"/>
                    <a:pt x="32" y="3"/>
                    <a:pt x="32" y="3"/>
                  </a:cubicBezTo>
                  <a:cubicBezTo>
                    <a:pt x="30" y="2"/>
                    <a:pt x="29" y="1"/>
                    <a:pt x="28" y="0"/>
                  </a:cubicBezTo>
                  <a:cubicBezTo>
                    <a:pt x="0" y="9"/>
                    <a:pt x="0" y="9"/>
                    <a:pt x="0" y="9"/>
                  </a:cubicBezTo>
                  <a:cubicBezTo>
                    <a:pt x="0" y="9"/>
                    <a:pt x="0" y="10"/>
                    <a:pt x="0" y="10"/>
                  </a:cubicBezTo>
                  <a:cubicBezTo>
                    <a:pt x="0" y="11"/>
                    <a:pt x="0" y="11"/>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0" name="i$ḷiḑe">
              <a:extLst>
                <a:ext uri="{FF2B5EF4-FFF2-40B4-BE49-F238E27FC236}">
                  <a16:creationId xmlns:a16="http://schemas.microsoft.com/office/drawing/2014/main" id="{9925E7DD-5E06-4291-8BAF-6398FD44341F}"/>
                </a:ext>
              </a:extLst>
            </p:cNvPr>
            <p:cNvSpPr/>
            <p:nvPr/>
          </p:nvSpPr>
          <p:spPr bwMode="auto">
            <a:xfrm>
              <a:off x="9839012" y="1866733"/>
              <a:ext cx="446510" cy="809300"/>
            </a:xfrm>
            <a:custGeom>
              <a:avLst/>
              <a:gdLst>
                <a:gd name="T0" fmla="*/ 20 w 23"/>
                <a:gd name="T1" fmla="*/ 0 h 42"/>
                <a:gd name="T2" fmla="*/ 1 w 23"/>
                <a:gd name="T3" fmla="*/ 12 h 42"/>
                <a:gd name="T4" fmla="*/ 1 w 23"/>
                <a:gd name="T5" fmla="*/ 15 h 42"/>
                <a:gd name="T6" fmla="*/ 0 w 23"/>
                <a:gd name="T7" fmla="*/ 18 h 42"/>
                <a:gd name="T8" fmla="*/ 14 w 23"/>
                <a:gd name="T9" fmla="*/ 33 h 42"/>
                <a:gd name="T10" fmla="*/ 21 w 23"/>
                <a:gd name="T11" fmla="*/ 42 h 42"/>
                <a:gd name="T12" fmla="*/ 23 w 23"/>
                <a:gd name="T13" fmla="*/ 41 h 42"/>
                <a:gd name="T14" fmla="*/ 23 w 23"/>
                <a:gd name="T15" fmla="*/ 2 h 42"/>
                <a:gd name="T16" fmla="*/ 20 w 2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2">
                  <a:moveTo>
                    <a:pt x="20" y="0"/>
                  </a:moveTo>
                  <a:cubicBezTo>
                    <a:pt x="1" y="12"/>
                    <a:pt x="1" y="12"/>
                    <a:pt x="1" y="12"/>
                  </a:cubicBezTo>
                  <a:cubicBezTo>
                    <a:pt x="1" y="13"/>
                    <a:pt x="2" y="14"/>
                    <a:pt x="1" y="15"/>
                  </a:cubicBezTo>
                  <a:cubicBezTo>
                    <a:pt x="1" y="16"/>
                    <a:pt x="1" y="17"/>
                    <a:pt x="0" y="18"/>
                  </a:cubicBezTo>
                  <a:cubicBezTo>
                    <a:pt x="14" y="33"/>
                    <a:pt x="14" y="33"/>
                    <a:pt x="14" y="33"/>
                  </a:cubicBezTo>
                  <a:cubicBezTo>
                    <a:pt x="21" y="42"/>
                    <a:pt x="21" y="42"/>
                    <a:pt x="21" y="42"/>
                  </a:cubicBezTo>
                  <a:cubicBezTo>
                    <a:pt x="22" y="41"/>
                    <a:pt x="22" y="41"/>
                    <a:pt x="23" y="41"/>
                  </a:cubicBezTo>
                  <a:cubicBezTo>
                    <a:pt x="23" y="2"/>
                    <a:pt x="23" y="2"/>
                    <a:pt x="23" y="2"/>
                  </a:cubicBezTo>
                  <a:cubicBezTo>
                    <a:pt x="22" y="2"/>
                    <a:pt x="21" y="1"/>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1" name="íş1ïḋè">
              <a:extLst>
                <a:ext uri="{FF2B5EF4-FFF2-40B4-BE49-F238E27FC236}">
                  <a16:creationId xmlns:a16="http://schemas.microsoft.com/office/drawing/2014/main" id="{8B1E7104-5E49-484A-9FD6-CAFFA50FFE60}"/>
                </a:ext>
              </a:extLst>
            </p:cNvPr>
            <p:cNvSpPr/>
            <p:nvPr/>
          </p:nvSpPr>
          <p:spPr bwMode="auto">
            <a:xfrm>
              <a:off x="9643668" y="5103923"/>
              <a:ext cx="372090" cy="855810"/>
            </a:xfrm>
            <a:custGeom>
              <a:avLst/>
              <a:gdLst>
                <a:gd name="T0" fmla="*/ 19 w 19"/>
                <a:gd name="T1" fmla="*/ 0 h 44"/>
                <a:gd name="T2" fmla="*/ 19 w 19"/>
                <a:gd name="T3" fmla="*/ 0 h 44"/>
                <a:gd name="T4" fmla="*/ 10 w 19"/>
                <a:gd name="T5" fmla="*/ 3 h 44"/>
                <a:gd name="T6" fmla="*/ 0 w 19"/>
                <a:gd name="T7" fmla="*/ 6 h 44"/>
                <a:gd name="T8" fmla="*/ 6 w 19"/>
                <a:gd name="T9" fmla="*/ 44 h 44"/>
                <a:gd name="T10" fmla="*/ 19 w 19"/>
                <a:gd name="T11" fmla="*/ 0 h 44"/>
              </a:gdLst>
              <a:ahLst/>
              <a:cxnLst>
                <a:cxn ang="0">
                  <a:pos x="T0" y="T1"/>
                </a:cxn>
                <a:cxn ang="0">
                  <a:pos x="T2" y="T3"/>
                </a:cxn>
                <a:cxn ang="0">
                  <a:pos x="T4" y="T5"/>
                </a:cxn>
                <a:cxn ang="0">
                  <a:pos x="T6" y="T7"/>
                </a:cxn>
                <a:cxn ang="0">
                  <a:pos x="T8" y="T9"/>
                </a:cxn>
                <a:cxn ang="0">
                  <a:pos x="T10" y="T11"/>
                </a:cxn>
              </a:cxnLst>
              <a:rect l="0" t="0" r="r" b="b"/>
              <a:pathLst>
                <a:path w="19" h="44">
                  <a:moveTo>
                    <a:pt x="19" y="0"/>
                  </a:moveTo>
                  <a:cubicBezTo>
                    <a:pt x="19" y="0"/>
                    <a:pt x="19" y="0"/>
                    <a:pt x="19" y="0"/>
                  </a:cubicBezTo>
                  <a:cubicBezTo>
                    <a:pt x="10" y="3"/>
                    <a:pt x="10" y="3"/>
                    <a:pt x="10" y="3"/>
                  </a:cubicBezTo>
                  <a:cubicBezTo>
                    <a:pt x="0" y="6"/>
                    <a:pt x="0" y="6"/>
                    <a:pt x="0" y="6"/>
                  </a:cubicBezTo>
                  <a:cubicBezTo>
                    <a:pt x="4" y="17"/>
                    <a:pt x="5" y="30"/>
                    <a:pt x="6" y="44"/>
                  </a:cubicBez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2" name="ïṡľïḓé">
              <a:extLst>
                <a:ext uri="{FF2B5EF4-FFF2-40B4-BE49-F238E27FC236}">
                  <a16:creationId xmlns:a16="http://schemas.microsoft.com/office/drawing/2014/main" id="{043FBB69-DEEA-4782-81F3-CA3F6300AFD9}"/>
                </a:ext>
              </a:extLst>
            </p:cNvPr>
            <p:cNvSpPr/>
            <p:nvPr/>
          </p:nvSpPr>
          <p:spPr bwMode="auto">
            <a:xfrm>
              <a:off x="8248325" y="2387661"/>
              <a:ext cx="660464" cy="306978"/>
            </a:xfrm>
            <a:custGeom>
              <a:avLst/>
              <a:gdLst>
                <a:gd name="T0" fmla="*/ 24 w 34"/>
                <a:gd name="T1" fmla="*/ 16 h 16"/>
                <a:gd name="T2" fmla="*/ 28 w 34"/>
                <a:gd name="T3" fmla="*/ 15 h 16"/>
                <a:gd name="T4" fmla="*/ 29 w 34"/>
                <a:gd name="T5" fmla="*/ 15 h 16"/>
                <a:gd name="T6" fmla="*/ 34 w 34"/>
                <a:gd name="T7" fmla="*/ 3 h 16"/>
                <a:gd name="T8" fmla="*/ 0 w 34"/>
                <a:gd name="T9" fmla="*/ 0 h 16"/>
                <a:gd name="T10" fmla="*/ 0 w 34"/>
                <a:gd name="T11" fmla="*/ 1 h 16"/>
                <a:gd name="T12" fmla="*/ 24 w 3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4" h="16">
                  <a:moveTo>
                    <a:pt x="24" y="16"/>
                  </a:moveTo>
                  <a:cubicBezTo>
                    <a:pt x="25" y="15"/>
                    <a:pt x="27" y="14"/>
                    <a:pt x="28" y="15"/>
                  </a:cubicBezTo>
                  <a:cubicBezTo>
                    <a:pt x="29" y="15"/>
                    <a:pt x="29" y="15"/>
                    <a:pt x="29" y="15"/>
                  </a:cubicBezTo>
                  <a:cubicBezTo>
                    <a:pt x="34" y="3"/>
                    <a:pt x="34" y="3"/>
                    <a:pt x="34" y="3"/>
                  </a:cubicBezTo>
                  <a:cubicBezTo>
                    <a:pt x="0" y="0"/>
                    <a:pt x="0" y="0"/>
                    <a:pt x="0" y="0"/>
                  </a:cubicBezTo>
                  <a:cubicBezTo>
                    <a:pt x="0" y="1"/>
                    <a:pt x="0" y="1"/>
                    <a:pt x="0" y="1"/>
                  </a:cubicBezTo>
                  <a:lnTo>
                    <a:pt x="2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3" name="ïślïḍé">
              <a:extLst>
                <a:ext uri="{FF2B5EF4-FFF2-40B4-BE49-F238E27FC236}">
                  <a16:creationId xmlns:a16="http://schemas.microsoft.com/office/drawing/2014/main" id="{748341A9-F0CA-4A3D-BE0E-102A65C41911}"/>
                </a:ext>
              </a:extLst>
            </p:cNvPr>
            <p:cNvSpPr/>
            <p:nvPr/>
          </p:nvSpPr>
          <p:spPr bwMode="auto">
            <a:xfrm>
              <a:off x="9513436" y="2229519"/>
              <a:ext cx="641860" cy="781392"/>
            </a:xfrm>
            <a:custGeom>
              <a:avLst/>
              <a:gdLst>
                <a:gd name="T0" fmla="*/ 12 w 33"/>
                <a:gd name="T1" fmla="*/ 0 h 40"/>
                <a:gd name="T2" fmla="*/ 8 w 33"/>
                <a:gd name="T3" fmla="*/ 14 h 40"/>
                <a:gd name="T4" fmla="*/ 0 w 33"/>
                <a:gd name="T5" fmla="*/ 37 h 40"/>
                <a:gd name="T6" fmla="*/ 2 w 33"/>
                <a:gd name="T7" fmla="*/ 40 h 40"/>
                <a:gd name="T8" fmla="*/ 33 w 33"/>
                <a:gd name="T9" fmla="*/ 34 h 40"/>
                <a:gd name="T10" fmla="*/ 25 w 33"/>
                <a:gd name="T11" fmla="*/ 19 h 40"/>
                <a:gd name="T12" fmla="*/ 15 w 33"/>
                <a:gd name="T13" fmla="*/ 0 h 40"/>
                <a:gd name="T14" fmla="*/ 13 w 33"/>
                <a:gd name="T15" fmla="*/ 0 h 40"/>
                <a:gd name="T16" fmla="*/ 12 w 3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40">
                  <a:moveTo>
                    <a:pt x="12" y="0"/>
                  </a:moveTo>
                  <a:cubicBezTo>
                    <a:pt x="8" y="14"/>
                    <a:pt x="8" y="14"/>
                    <a:pt x="8" y="14"/>
                  </a:cubicBezTo>
                  <a:cubicBezTo>
                    <a:pt x="0" y="37"/>
                    <a:pt x="0" y="37"/>
                    <a:pt x="0" y="37"/>
                  </a:cubicBezTo>
                  <a:cubicBezTo>
                    <a:pt x="1" y="38"/>
                    <a:pt x="2" y="39"/>
                    <a:pt x="2" y="40"/>
                  </a:cubicBezTo>
                  <a:cubicBezTo>
                    <a:pt x="33" y="34"/>
                    <a:pt x="33" y="34"/>
                    <a:pt x="33" y="34"/>
                  </a:cubicBezTo>
                  <a:cubicBezTo>
                    <a:pt x="25" y="19"/>
                    <a:pt x="25" y="19"/>
                    <a:pt x="25" y="19"/>
                  </a:cubicBezTo>
                  <a:cubicBezTo>
                    <a:pt x="15" y="0"/>
                    <a:pt x="15" y="0"/>
                    <a:pt x="15" y="0"/>
                  </a:cubicBezTo>
                  <a:cubicBezTo>
                    <a:pt x="15" y="0"/>
                    <a:pt x="14" y="0"/>
                    <a:pt x="13" y="0"/>
                  </a:cubicBezTo>
                  <a:cubicBezTo>
                    <a:pt x="13" y="0"/>
                    <a:pt x="13"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4" name="îṩlíḍe">
              <a:extLst>
                <a:ext uri="{FF2B5EF4-FFF2-40B4-BE49-F238E27FC236}">
                  <a16:creationId xmlns:a16="http://schemas.microsoft.com/office/drawing/2014/main" id="{A0C81620-8560-49FC-A9A2-08E495AC85AD}"/>
                </a:ext>
              </a:extLst>
            </p:cNvPr>
            <p:cNvSpPr/>
            <p:nvPr/>
          </p:nvSpPr>
          <p:spPr bwMode="auto">
            <a:xfrm>
              <a:off x="8304139" y="3085328"/>
              <a:ext cx="1144182" cy="911622"/>
            </a:xfrm>
            <a:custGeom>
              <a:avLst/>
              <a:gdLst>
                <a:gd name="T0" fmla="*/ 14 w 59"/>
                <a:gd name="T1" fmla="*/ 18 h 47"/>
                <a:gd name="T2" fmla="*/ 0 w 59"/>
                <a:gd name="T3" fmla="*/ 24 h 47"/>
                <a:gd name="T4" fmla="*/ 0 w 59"/>
                <a:gd name="T5" fmla="*/ 25 h 47"/>
                <a:gd name="T6" fmla="*/ 0 w 59"/>
                <a:gd name="T7" fmla="*/ 26 h 47"/>
                <a:gd name="T8" fmla="*/ 47 w 59"/>
                <a:gd name="T9" fmla="*/ 47 h 47"/>
                <a:gd name="T10" fmla="*/ 47 w 59"/>
                <a:gd name="T11" fmla="*/ 47 h 47"/>
                <a:gd name="T12" fmla="*/ 52 w 59"/>
                <a:gd name="T13" fmla="*/ 45 h 47"/>
                <a:gd name="T14" fmla="*/ 52 w 59"/>
                <a:gd name="T15" fmla="*/ 45 h 47"/>
                <a:gd name="T16" fmla="*/ 59 w 59"/>
                <a:gd name="T17" fmla="*/ 2 h 47"/>
                <a:gd name="T18" fmla="*/ 56 w 59"/>
                <a:gd name="T19" fmla="*/ 0 h 47"/>
                <a:gd name="T20" fmla="*/ 14 w 59"/>
                <a:gd name="T21"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7">
                  <a:moveTo>
                    <a:pt x="14" y="18"/>
                  </a:moveTo>
                  <a:cubicBezTo>
                    <a:pt x="0" y="24"/>
                    <a:pt x="0" y="24"/>
                    <a:pt x="0" y="24"/>
                  </a:cubicBezTo>
                  <a:cubicBezTo>
                    <a:pt x="0" y="24"/>
                    <a:pt x="0" y="24"/>
                    <a:pt x="0" y="25"/>
                  </a:cubicBezTo>
                  <a:cubicBezTo>
                    <a:pt x="0" y="25"/>
                    <a:pt x="0" y="26"/>
                    <a:pt x="0" y="26"/>
                  </a:cubicBezTo>
                  <a:cubicBezTo>
                    <a:pt x="47" y="47"/>
                    <a:pt x="47" y="47"/>
                    <a:pt x="47" y="47"/>
                  </a:cubicBezTo>
                  <a:cubicBezTo>
                    <a:pt x="47" y="47"/>
                    <a:pt x="47" y="47"/>
                    <a:pt x="47" y="47"/>
                  </a:cubicBezTo>
                  <a:cubicBezTo>
                    <a:pt x="48" y="45"/>
                    <a:pt x="50" y="44"/>
                    <a:pt x="52" y="45"/>
                  </a:cubicBezTo>
                  <a:cubicBezTo>
                    <a:pt x="52" y="45"/>
                    <a:pt x="52" y="45"/>
                    <a:pt x="52" y="45"/>
                  </a:cubicBezTo>
                  <a:cubicBezTo>
                    <a:pt x="59" y="2"/>
                    <a:pt x="59" y="2"/>
                    <a:pt x="59" y="2"/>
                  </a:cubicBezTo>
                  <a:cubicBezTo>
                    <a:pt x="58" y="1"/>
                    <a:pt x="57" y="1"/>
                    <a:pt x="56" y="0"/>
                  </a:cubicBezTo>
                  <a:lnTo>
                    <a:pt x="1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sp>
          <p:nvSpPr>
            <p:cNvPr id="1075" name="íṣļïḋé">
              <a:extLst>
                <a:ext uri="{FF2B5EF4-FFF2-40B4-BE49-F238E27FC236}">
                  <a16:creationId xmlns:a16="http://schemas.microsoft.com/office/drawing/2014/main" id="{9A718470-FF1C-4A3A-9A96-C5478DD76E38}"/>
                </a:ext>
              </a:extLst>
            </p:cNvPr>
            <p:cNvSpPr/>
            <p:nvPr/>
          </p:nvSpPr>
          <p:spPr bwMode="auto">
            <a:xfrm>
              <a:off x="9494832" y="3085328"/>
              <a:ext cx="846510" cy="855810"/>
            </a:xfrm>
            <a:custGeom>
              <a:avLst/>
              <a:gdLst>
                <a:gd name="T0" fmla="*/ 43 w 44"/>
                <a:gd name="T1" fmla="*/ 18 h 44"/>
                <a:gd name="T2" fmla="*/ 43 w 44"/>
                <a:gd name="T3" fmla="*/ 18 h 44"/>
                <a:gd name="T4" fmla="*/ 2 w 44"/>
                <a:gd name="T5" fmla="*/ 0 h 44"/>
                <a:gd name="T6" fmla="*/ 0 w 44"/>
                <a:gd name="T7" fmla="*/ 1 h 44"/>
                <a:gd name="T8" fmla="*/ 10 w 44"/>
                <a:gd name="T9" fmla="*/ 30 h 44"/>
                <a:gd name="T10" fmla="*/ 14 w 44"/>
                <a:gd name="T11" fmla="*/ 42 h 44"/>
                <a:gd name="T12" fmla="*/ 15 w 44"/>
                <a:gd name="T13" fmla="*/ 42 h 44"/>
                <a:gd name="T14" fmla="*/ 18 w 44"/>
                <a:gd name="T15" fmla="*/ 44 h 44"/>
                <a:gd name="T16" fmla="*/ 34 w 44"/>
                <a:gd name="T17" fmla="*/ 30 h 44"/>
                <a:gd name="T18" fmla="*/ 44 w 44"/>
                <a:gd name="T19" fmla="*/ 22 h 44"/>
                <a:gd name="T20" fmla="*/ 43 w 44"/>
                <a:gd name="T2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4">
                  <a:moveTo>
                    <a:pt x="43" y="18"/>
                  </a:moveTo>
                  <a:cubicBezTo>
                    <a:pt x="43" y="18"/>
                    <a:pt x="43" y="18"/>
                    <a:pt x="43" y="18"/>
                  </a:cubicBezTo>
                  <a:cubicBezTo>
                    <a:pt x="2" y="0"/>
                    <a:pt x="2" y="0"/>
                    <a:pt x="2" y="0"/>
                  </a:cubicBezTo>
                  <a:cubicBezTo>
                    <a:pt x="2" y="1"/>
                    <a:pt x="1" y="1"/>
                    <a:pt x="0" y="1"/>
                  </a:cubicBezTo>
                  <a:cubicBezTo>
                    <a:pt x="10" y="30"/>
                    <a:pt x="10" y="30"/>
                    <a:pt x="10" y="30"/>
                  </a:cubicBezTo>
                  <a:cubicBezTo>
                    <a:pt x="14" y="42"/>
                    <a:pt x="14" y="42"/>
                    <a:pt x="14" y="42"/>
                  </a:cubicBezTo>
                  <a:cubicBezTo>
                    <a:pt x="14" y="42"/>
                    <a:pt x="15" y="42"/>
                    <a:pt x="15" y="42"/>
                  </a:cubicBezTo>
                  <a:cubicBezTo>
                    <a:pt x="16" y="42"/>
                    <a:pt x="17" y="43"/>
                    <a:pt x="18" y="44"/>
                  </a:cubicBezTo>
                  <a:cubicBezTo>
                    <a:pt x="34" y="30"/>
                    <a:pt x="34" y="30"/>
                    <a:pt x="34" y="30"/>
                  </a:cubicBezTo>
                  <a:cubicBezTo>
                    <a:pt x="44" y="22"/>
                    <a:pt x="44" y="22"/>
                    <a:pt x="44" y="22"/>
                  </a:cubicBezTo>
                  <a:cubicBezTo>
                    <a:pt x="44" y="21"/>
                    <a:pt x="43" y="20"/>
                    <a:pt x="4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4"/>
            </a:p>
          </p:txBody>
        </p:sp>
      </p:grpSp>
      <p:grpSp>
        <p:nvGrpSpPr>
          <p:cNvPr id="5" name="23476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88F1BA0-79E8-43D3-8AF2-A228530174B3}"/>
              </a:ext>
            </a:extLst>
          </p:cNvPr>
          <p:cNvGrpSpPr>
            <a:grpSpLocks noChangeAspect="1"/>
          </p:cNvGrpSpPr>
          <p:nvPr>
            <p:custDataLst>
              <p:tags r:id="rId2"/>
            </p:custDataLst>
          </p:nvPr>
        </p:nvGrpSpPr>
        <p:grpSpPr>
          <a:xfrm>
            <a:off x="568327" y="1755713"/>
            <a:ext cx="5469479" cy="3832075"/>
            <a:chOff x="669925" y="1755714"/>
            <a:chExt cx="5469479" cy="3832074"/>
          </a:xfrm>
        </p:grpSpPr>
        <p:sp>
          <p:nvSpPr>
            <p:cNvPr id="6" name="iṧľîḍè">
              <a:extLst>
                <a:ext uri="{FF2B5EF4-FFF2-40B4-BE49-F238E27FC236}">
                  <a16:creationId xmlns:a16="http://schemas.microsoft.com/office/drawing/2014/main" id="{FCBB9E97-02B0-497A-BD8E-CC4A598CCBAE}"/>
                </a:ext>
              </a:extLst>
            </p:cNvPr>
            <p:cNvSpPr/>
            <p:nvPr/>
          </p:nvSpPr>
          <p:spPr>
            <a:xfrm>
              <a:off x="669925" y="2220092"/>
              <a:ext cx="2517427" cy="2875016"/>
            </a:xfrm>
            <a:prstGeom prst="rightArrowCallout">
              <a:avLst>
                <a:gd name="adj1" fmla="val 26060"/>
                <a:gd name="adj2" fmla="val 13030"/>
                <a:gd name="adj3" fmla="val 12635"/>
                <a:gd name="adj4" fmla="val 810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800" b="1" i="1" dirty="0"/>
                <a:t>人工智能</a:t>
              </a:r>
              <a:endParaRPr lang="en-US" sz="2800" b="1" i="1" dirty="0"/>
            </a:p>
          </p:txBody>
        </p:sp>
        <p:sp>
          <p:nvSpPr>
            <p:cNvPr id="8" name="íṥlïde">
              <a:extLst>
                <a:ext uri="{FF2B5EF4-FFF2-40B4-BE49-F238E27FC236}">
                  <a16:creationId xmlns:a16="http://schemas.microsoft.com/office/drawing/2014/main" id="{33E1874B-7678-4637-8C2B-DA86995D683C}"/>
                </a:ext>
              </a:extLst>
            </p:cNvPr>
            <p:cNvSpPr/>
            <p:nvPr/>
          </p:nvSpPr>
          <p:spPr>
            <a:xfrm>
              <a:off x="3718463" y="1755714"/>
              <a:ext cx="2420941" cy="62935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400" b="1" dirty="0">
                  <a:solidFill>
                    <a:schemeClr val="tx1"/>
                  </a:solidFill>
                </a:rPr>
                <a:t>有监督学习</a:t>
              </a:r>
              <a:endParaRPr lang="en-US" altLang="zh-CN" sz="2400" b="1" dirty="0">
                <a:solidFill>
                  <a:schemeClr val="tx1"/>
                </a:solidFill>
              </a:endParaRPr>
            </a:p>
          </p:txBody>
        </p:sp>
        <p:sp>
          <p:nvSpPr>
            <p:cNvPr id="9" name="iṡḷídê">
              <a:extLst>
                <a:ext uri="{FF2B5EF4-FFF2-40B4-BE49-F238E27FC236}">
                  <a16:creationId xmlns:a16="http://schemas.microsoft.com/office/drawing/2014/main" id="{E4708E33-C03C-41F2-AB93-CDE686C01891}"/>
                </a:ext>
              </a:extLst>
            </p:cNvPr>
            <p:cNvSpPr/>
            <p:nvPr/>
          </p:nvSpPr>
          <p:spPr>
            <a:xfrm>
              <a:off x="3718463" y="4958431"/>
              <a:ext cx="2420941" cy="62935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400" b="1" dirty="0">
                  <a:solidFill>
                    <a:schemeClr val="tx1"/>
                  </a:solidFill>
                </a:rPr>
                <a:t>强化学习</a:t>
              </a:r>
              <a:endParaRPr lang="en-US" altLang="zh-CN" sz="2400" b="1" dirty="0">
                <a:solidFill>
                  <a:schemeClr val="tx1"/>
                </a:solidFill>
              </a:endParaRPr>
            </a:p>
          </p:txBody>
        </p:sp>
        <p:sp>
          <p:nvSpPr>
            <p:cNvPr id="11" name="iS1îḍè">
              <a:extLst>
                <a:ext uri="{FF2B5EF4-FFF2-40B4-BE49-F238E27FC236}">
                  <a16:creationId xmlns:a16="http://schemas.microsoft.com/office/drawing/2014/main" id="{8CAA3D72-6CBC-40B9-B760-775CE07BA3E6}"/>
                </a:ext>
              </a:extLst>
            </p:cNvPr>
            <p:cNvSpPr/>
            <p:nvPr/>
          </p:nvSpPr>
          <p:spPr>
            <a:xfrm>
              <a:off x="3718463" y="3342921"/>
              <a:ext cx="2420941" cy="629357"/>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400" b="1" dirty="0">
                  <a:solidFill>
                    <a:schemeClr val="tx1"/>
                  </a:solidFill>
                </a:rPr>
                <a:t>无监督学习</a:t>
              </a:r>
              <a:endParaRPr lang="en-US" altLang="zh-CN" sz="2400" b="1" dirty="0">
                <a:solidFill>
                  <a:schemeClr val="tx1"/>
                </a:solidFill>
              </a:endParaRPr>
            </a:p>
          </p:txBody>
        </p:sp>
        <p:cxnSp>
          <p:nvCxnSpPr>
            <p:cNvPr id="14" name="肘形连接符 39">
              <a:extLst>
                <a:ext uri="{FF2B5EF4-FFF2-40B4-BE49-F238E27FC236}">
                  <a16:creationId xmlns:a16="http://schemas.microsoft.com/office/drawing/2014/main" id="{41BB7373-B4C2-4DDE-A147-39793283E698}"/>
                </a:ext>
              </a:extLst>
            </p:cNvPr>
            <p:cNvCxnSpPr>
              <a:cxnSpLocks/>
              <a:stCxn id="6" idx="3"/>
              <a:endCxn id="8" idx="1"/>
            </p:cNvCxnSpPr>
            <p:nvPr/>
          </p:nvCxnSpPr>
          <p:spPr>
            <a:xfrm flipV="1">
              <a:off x="3187352" y="2070393"/>
              <a:ext cx="531111" cy="1587207"/>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41">
              <a:extLst>
                <a:ext uri="{FF2B5EF4-FFF2-40B4-BE49-F238E27FC236}">
                  <a16:creationId xmlns:a16="http://schemas.microsoft.com/office/drawing/2014/main" id="{0E053261-B1B2-48D2-9B6E-D655075DDE6C}"/>
                </a:ext>
              </a:extLst>
            </p:cNvPr>
            <p:cNvCxnSpPr>
              <a:cxnSpLocks/>
              <a:stCxn id="6" idx="3"/>
              <a:endCxn id="9" idx="1"/>
            </p:cNvCxnSpPr>
            <p:nvPr/>
          </p:nvCxnSpPr>
          <p:spPr>
            <a:xfrm>
              <a:off x="3187352" y="3657600"/>
              <a:ext cx="531111" cy="1615510"/>
            </a:xfrm>
            <a:prstGeom prst="bentConnector3">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9D06BC6-DA19-4321-8866-A359D002200C}"/>
                </a:ext>
              </a:extLst>
            </p:cNvPr>
            <p:cNvCxnSpPr>
              <a:cxnSpLocks/>
              <a:stCxn id="6" idx="3"/>
              <a:endCxn id="11" idx="1"/>
            </p:cNvCxnSpPr>
            <p:nvPr/>
          </p:nvCxnSpPr>
          <p:spPr>
            <a:xfrm>
              <a:off x="3187352" y="3657600"/>
              <a:ext cx="531111" cy="0"/>
            </a:xfrm>
            <a:prstGeom prst="straightConnector1">
              <a:avLst/>
            </a:prstGeom>
            <a:ln w="3175" cap="rnd">
              <a:solidFill>
                <a:schemeClr val="bg1">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grpSp>
      <p:grpSp>
        <p:nvGrpSpPr>
          <p:cNvPr id="1102" name="组合 1101">
            <a:extLst>
              <a:ext uri="{FF2B5EF4-FFF2-40B4-BE49-F238E27FC236}">
                <a16:creationId xmlns:a16="http://schemas.microsoft.com/office/drawing/2014/main" id="{50A76556-E5E9-4549-B09E-8EA4FA59D6B6}"/>
              </a:ext>
            </a:extLst>
          </p:cNvPr>
          <p:cNvGrpSpPr/>
          <p:nvPr/>
        </p:nvGrpSpPr>
        <p:grpSpPr>
          <a:xfrm>
            <a:off x="6046905" y="2840527"/>
            <a:ext cx="4357179" cy="1700208"/>
            <a:chOff x="7081922" y="2788578"/>
            <a:chExt cx="4357178" cy="1700208"/>
          </a:xfrm>
        </p:grpSpPr>
        <p:sp>
          <p:nvSpPr>
            <p:cNvPr id="1086" name="ïSḷîḋè">
              <a:extLst>
                <a:ext uri="{FF2B5EF4-FFF2-40B4-BE49-F238E27FC236}">
                  <a16:creationId xmlns:a16="http://schemas.microsoft.com/office/drawing/2014/main" id="{8042B6EC-85E8-40F1-AEBF-13B1CACB83C8}"/>
                </a:ext>
              </a:extLst>
            </p:cNvPr>
            <p:cNvSpPr/>
            <p:nvPr/>
          </p:nvSpPr>
          <p:spPr bwMode="auto">
            <a:xfrm>
              <a:off x="9173712" y="2788578"/>
              <a:ext cx="2265388" cy="15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t>自动探测隐含的结构</a:t>
              </a:r>
              <a:endParaRPr lang="en-US" altLang="zh-CN" dirty="0"/>
            </a:p>
            <a:p>
              <a:pPr>
                <a:lnSpc>
                  <a:spcPct val="120000"/>
                </a:lnSpc>
              </a:pPr>
              <a:r>
                <a:rPr lang="zh-CN" altLang="en-US" dirty="0"/>
                <a:t>例如聚类算法、主成分分析法</a:t>
              </a:r>
              <a:endParaRPr lang="en-US" altLang="zh-CN" dirty="0"/>
            </a:p>
          </p:txBody>
        </p:sp>
        <p:pic>
          <p:nvPicPr>
            <p:cNvPr id="1095" name="图片 1094">
              <a:extLst>
                <a:ext uri="{FF2B5EF4-FFF2-40B4-BE49-F238E27FC236}">
                  <a16:creationId xmlns:a16="http://schemas.microsoft.com/office/drawing/2014/main" id="{ECA52528-996B-4D0B-A340-65603E857878}"/>
                </a:ext>
              </a:extLst>
            </p:cNvPr>
            <p:cNvPicPr>
              <a:picLocks noChangeAspect="1"/>
            </p:cNvPicPr>
            <p:nvPr/>
          </p:nvPicPr>
          <p:blipFill rotWithShape="1">
            <a:blip r:embed="rId5">
              <a:extLst>
                <a:ext uri="{28A0092B-C50C-407E-A947-70E740481C1C}">
                  <a14:useLocalDpi xmlns:a14="http://schemas.microsoft.com/office/drawing/2010/main" val="0"/>
                </a:ext>
              </a:extLst>
            </a:blip>
            <a:srcRect l="11206" t="10624" r="13600" b="7212"/>
            <a:stretch/>
          </p:blipFill>
          <p:spPr>
            <a:xfrm>
              <a:off x="7081922" y="2815880"/>
              <a:ext cx="2127654" cy="1672906"/>
            </a:xfrm>
            <a:prstGeom prst="rect">
              <a:avLst/>
            </a:prstGeom>
          </p:spPr>
        </p:pic>
      </p:grpSp>
      <p:grpSp>
        <p:nvGrpSpPr>
          <p:cNvPr id="1103" name="组合 1102">
            <a:extLst>
              <a:ext uri="{FF2B5EF4-FFF2-40B4-BE49-F238E27FC236}">
                <a16:creationId xmlns:a16="http://schemas.microsoft.com/office/drawing/2014/main" id="{1949788C-715E-47F2-959E-270BB60E238B}"/>
              </a:ext>
            </a:extLst>
          </p:cNvPr>
          <p:cNvGrpSpPr/>
          <p:nvPr/>
        </p:nvGrpSpPr>
        <p:grpSpPr>
          <a:xfrm>
            <a:off x="6134293" y="4644775"/>
            <a:ext cx="4336227" cy="1630829"/>
            <a:chOff x="7294713" y="4774134"/>
            <a:chExt cx="4336227" cy="1630829"/>
          </a:xfrm>
        </p:grpSpPr>
        <p:sp>
          <p:nvSpPr>
            <p:cNvPr id="1087" name="ïSḷîḋè">
              <a:extLst>
                <a:ext uri="{FF2B5EF4-FFF2-40B4-BE49-F238E27FC236}">
                  <a16:creationId xmlns:a16="http://schemas.microsoft.com/office/drawing/2014/main" id="{25E4480A-E172-4E9A-919A-5CD14F9F3BE9}"/>
                </a:ext>
              </a:extLst>
            </p:cNvPr>
            <p:cNvSpPr/>
            <p:nvPr/>
          </p:nvSpPr>
          <p:spPr bwMode="auto">
            <a:xfrm>
              <a:off x="9299116" y="4774134"/>
              <a:ext cx="2331824" cy="102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t>输入一个规则和胜负条件，让它自动学习优秀策略</a:t>
              </a:r>
              <a:endParaRPr lang="en-US" altLang="zh-CN" dirty="0"/>
            </a:p>
          </p:txBody>
        </p:sp>
        <p:sp>
          <p:nvSpPr>
            <p:cNvPr id="1088" name="ïSḷîḋè">
              <a:extLst>
                <a:ext uri="{FF2B5EF4-FFF2-40B4-BE49-F238E27FC236}">
                  <a16:creationId xmlns:a16="http://schemas.microsoft.com/office/drawing/2014/main" id="{0B2D4487-EC11-48DD-AAF0-C72BA8EA97D5}"/>
                </a:ext>
              </a:extLst>
            </p:cNvPr>
            <p:cNvSpPr/>
            <p:nvPr/>
          </p:nvSpPr>
          <p:spPr bwMode="auto">
            <a:xfrm>
              <a:off x="9299116" y="5775605"/>
              <a:ext cx="2307264" cy="62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dirty="0"/>
                <a:t>例如下围棋战胜人类的阿法狗</a:t>
              </a:r>
              <a:endParaRPr lang="en-US" altLang="zh-CN" dirty="0"/>
            </a:p>
          </p:txBody>
        </p:sp>
        <p:pic>
          <p:nvPicPr>
            <p:cNvPr id="1096" name="图片 1095">
              <a:extLst>
                <a:ext uri="{FF2B5EF4-FFF2-40B4-BE49-F238E27FC236}">
                  <a16:creationId xmlns:a16="http://schemas.microsoft.com/office/drawing/2014/main" id="{BE50F878-91D0-4E3F-BDC9-F2A74B4889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713" y="4962098"/>
              <a:ext cx="1702072" cy="1178233"/>
            </a:xfrm>
            <a:prstGeom prst="rect">
              <a:avLst/>
            </a:prstGeom>
          </p:spPr>
        </p:pic>
      </p:grpSp>
      <p:grpSp>
        <p:nvGrpSpPr>
          <p:cNvPr id="1101" name="组合 1100">
            <a:extLst>
              <a:ext uri="{FF2B5EF4-FFF2-40B4-BE49-F238E27FC236}">
                <a16:creationId xmlns:a16="http://schemas.microsoft.com/office/drawing/2014/main" id="{4EF41420-B929-446E-9674-B0C4EF5380FC}"/>
              </a:ext>
            </a:extLst>
          </p:cNvPr>
          <p:cNvGrpSpPr/>
          <p:nvPr/>
        </p:nvGrpSpPr>
        <p:grpSpPr>
          <a:xfrm>
            <a:off x="6081647" y="1184533"/>
            <a:ext cx="4313792" cy="1569307"/>
            <a:chOff x="7100592" y="1047945"/>
            <a:chExt cx="4313792" cy="1569308"/>
          </a:xfrm>
        </p:grpSpPr>
        <p:grpSp>
          <p:nvGrpSpPr>
            <p:cNvPr id="1093" name="组合 1092">
              <a:extLst>
                <a:ext uri="{FF2B5EF4-FFF2-40B4-BE49-F238E27FC236}">
                  <a16:creationId xmlns:a16="http://schemas.microsoft.com/office/drawing/2014/main" id="{62711DB4-828E-48CD-A097-D7A01C942438}"/>
                </a:ext>
              </a:extLst>
            </p:cNvPr>
            <p:cNvGrpSpPr/>
            <p:nvPr/>
          </p:nvGrpSpPr>
          <p:grpSpPr>
            <a:xfrm>
              <a:off x="7100592" y="1047945"/>
              <a:ext cx="4150512" cy="1569308"/>
              <a:chOff x="7129543" y="875546"/>
              <a:chExt cx="5099166" cy="2354627"/>
            </a:xfrm>
          </p:grpSpPr>
          <p:pic>
            <p:nvPicPr>
              <p:cNvPr id="1089" name="内容占位符 6">
                <a:extLst>
                  <a:ext uri="{FF2B5EF4-FFF2-40B4-BE49-F238E27FC236}">
                    <a16:creationId xmlns:a16="http://schemas.microsoft.com/office/drawing/2014/main" id="{15F69E4E-9DC6-4779-87AD-02D57E98E5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981" y="875546"/>
                <a:ext cx="3359694" cy="2354627"/>
              </a:xfrm>
              <a:prstGeom prst="rect">
                <a:avLst/>
              </a:prstGeom>
            </p:spPr>
          </p:pic>
          <p:grpSp>
            <p:nvGrpSpPr>
              <p:cNvPr id="1090" name="组合 1089">
                <a:extLst>
                  <a:ext uri="{FF2B5EF4-FFF2-40B4-BE49-F238E27FC236}">
                    <a16:creationId xmlns:a16="http://schemas.microsoft.com/office/drawing/2014/main" id="{551BE5CA-FDD4-4A42-859C-68205C17F173}"/>
                  </a:ext>
                </a:extLst>
              </p:cNvPr>
              <p:cNvGrpSpPr/>
              <p:nvPr/>
            </p:nvGrpSpPr>
            <p:grpSpPr>
              <a:xfrm>
                <a:off x="7129543" y="1468438"/>
                <a:ext cx="5099166" cy="1122371"/>
                <a:chOff x="411851" y="2867814"/>
                <a:chExt cx="5099166" cy="1122371"/>
              </a:xfrm>
            </p:grpSpPr>
            <p:pic>
              <p:nvPicPr>
                <p:cNvPr id="1091" name="图片 1090">
                  <a:extLst>
                    <a:ext uri="{FF2B5EF4-FFF2-40B4-BE49-F238E27FC236}">
                      <a16:creationId xmlns:a16="http://schemas.microsoft.com/office/drawing/2014/main" id="{2DC22940-9CA9-4705-9BEA-EBBA7B0A9759}"/>
                    </a:ext>
                  </a:extLst>
                </p:cNvPr>
                <p:cNvPicPr>
                  <a:picLocks noChangeAspect="1"/>
                </p:cNvPicPr>
                <p:nvPr/>
              </p:nvPicPr>
              <p:blipFill rotWithShape="1">
                <a:blip r:embed="rId8">
                  <a:extLst>
                    <a:ext uri="{28A0092B-C50C-407E-A947-70E740481C1C}">
                      <a14:useLocalDpi xmlns:a14="http://schemas.microsoft.com/office/drawing/2010/main" val="0"/>
                    </a:ext>
                  </a:extLst>
                </a:blip>
                <a:srcRect l="23584" t="35568" r="47181" b="12544"/>
                <a:stretch/>
              </p:blipFill>
              <p:spPr>
                <a:xfrm>
                  <a:off x="411851" y="2867814"/>
                  <a:ext cx="948565" cy="1122371"/>
                </a:xfrm>
                <a:prstGeom prst="rect">
                  <a:avLst/>
                </a:prstGeom>
              </p:spPr>
            </p:pic>
            <p:sp>
              <p:nvSpPr>
                <p:cNvPr id="1092" name="文本框 1091">
                  <a:extLst>
                    <a:ext uri="{FF2B5EF4-FFF2-40B4-BE49-F238E27FC236}">
                      <a16:creationId xmlns:a16="http://schemas.microsoft.com/office/drawing/2014/main" id="{37A35C9C-F650-4009-BA5A-E5C863AD759F}"/>
                    </a:ext>
                  </a:extLst>
                </p:cNvPr>
                <p:cNvSpPr txBox="1"/>
                <p:nvPr/>
              </p:nvSpPr>
              <p:spPr>
                <a:xfrm>
                  <a:off x="4795982" y="2918564"/>
                  <a:ext cx="715035" cy="786977"/>
                </a:xfrm>
                <a:prstGeom prst="rect">
                  <a:avLst/>
                </a:prstGeom>
                <a:noFill/>
              </p:spPr>
              <p:txBody>
                <a:bodyPr wrap="square" rtlCol="0">
                  <a:spAutoFit/>
                </a:bodyPr>
                <a:lstStyle/>
                <a:p>
                  <a:pPr algn="ctr"/>
                  <a:r>
                    <a:rPr lang="zh-CN" altLang="en-US" sz="1404" dirty="0"/>
                    <a:t>狗</a:t>
                  </a:r>
                  <a:endParaRPr lang="en-US" altLang="zh-CN" sz="1404" dirty="0"/>
                </a:p>
                <a:p>
                  <a:pPr algn="ctr"/>
                  <a:r>
                    <a:rPr lang="en-US" altLang="zh-CN" sz="1404" dirty="0"/>
                    <a:t>dog</a:t>
                  </a:r>
                  <a:endParaRPr lang="zh-CN" altLang="en-US" sz="1404" dirty="0"/>
                </a:p>
              </p:txBody>
            </p:sp>
          </p:grpSp>
        </p:grpSp>
        <p:sp>
          <p:nvSpPr>
            <p:cNvPr id="1097" name="文本框 1096">
              <a:extLst>
                <a:ext uri="{FF2B5EF4-FFF2-40B4-BE49-F238E27FC236}">
                  <a16:creationId xmlns:a16="http://schemas.microsoft.com/office/drawing/2014/main" id="{8F926C14-1DE3-4AAB-B222-586C9A2F9531}"/>
                </a:ext>
              </a:extLst>
            </p:cNvPr>
            <p:cNvSpPr txBox="1"/>
            <p:nvPr/>
          </p:nvSpPr>
          <p:spPr>
            <a:xfrm>
              <a:off x="9372856" y="2270891"/>
              <a:ext cx="2041528" cy="308418"/>
            </a:xfrm>
            <a:prstGeom prst="rect">
              <a:avLst/>
            </a:prstGeom>
            <a:noFill/>
          </p:spPr>
          <p:txBody>
            <a:bodyPr wrap="square" rtlCol="0">
              <a:spAutoFit/>
            </a:bodyPr>
            <a:lstStyle/>
            <a:p>
              <a:r>
                <a:rPr lang="zh-CN" altLang="en-US" sz="1404" dirty="0"/>
                <a:t>人类知识充当老师</a:t>
              </a:r>
            </a:p>
          </p:txBody>
        </p:sp>
      </p:grpSp>
      <p:sp>
        <p:nvSpPr>
          <p:cNvPr id="1104" name="文本框 1103">
            <a:extLst>
              <a:ext uri="{FF2B5EF4-FFF2-40B4-BE49-F238E27FC236}">
                <a16:creationId xmlns:a16="http://schemas.microsoft.com/office/drawing/2014/main" id="{EA7130D5-C3B3-4C39-B17E-A54753ED2CAE}"/>
              </a:ext>
            </a:extLst>
          </p:cNvPr>
          <p:cNvSpPr txBox="1"/>
          <p:nvPr/>
        </p:nvSpPr>
        <p:spPr>
          <a:xfrm>
            <a:off x="10557479" y="1725497"/>
            <a:ext cx="1420357" cy="740587"/>
          </a:xfrm>
          <a:prstGeom prst="rect">
            <a:avLst/>
          </a:prstGeom>
          <a:noFill/>
        </p:spPr>
        <p:txBody>
          <a:bodyPr wrap="square" rtlCol="0">
            <a:spAutoFit/>
          </a:bodyPr>
          <a:lstStyle/>
          <a:p>
            <a:r>
              <a:rPr lang="zh-CN" altLang="en-US" sz="1404" dirty="0"/>
              <a:t>当今主流技术，需要大量人工标签数据</a:t>
            </a:r>
          </a:p>
        </p:txBody>
      </p:sp>
      <p:cxnSp>
        <p:nvCxnSpPr>
          <p:cNvPr id="1106" name="直接连接符 1105">
            <a:extLst>
              <a:ext uri="{FF2B5EF4-FFF2-40B4-BE49-F238E27FC236}">
                <a16:creationId xmlns:a16="http://schemas.microsoft.com/office/drawing/2014/main" id="{E5287A0D-E2AD-4A87-B0F1-6D7EFEE37C9E}"/>
              </a:ext>
            </a:extLst>
          </p:cNvPr>
          <p:cNvCxnSpPr/>
          <p:nvPr/>
        </p:nvCxnSpPr>
        <p:spPr>
          <a:xfrm flipH="1">
            <a:off x="10470517" y="1184534"/>
            <a:ext cx="12280" cy="534429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11" name="文本框 1110">
            <a:extLst>
              <a:ext uri="{FF2B5EF4-FFF2-40B4-BE49-F238E27FC236}">
                <a16:creationId xmlns:a16="http://schemas.microsoft.com/office/drawing/2014/main" id="{05A884DD-D75F-4071-8B82-FD504778B4DF}"/>
              </a:ext>
            </a:extLst>
          </p:cNvPr>
          <p:cNvSpPr txBox="1"/>
          <p:nvPr/>
        </p:nvSpPr>
        <p:spPr>
          <a:xfrm>
            <a:off x="10795002" y="1184531"/>
            <a:ext cx="788660" cy="308418"/>
          </a:xfrm>
          <a:prstGeom prst="rect">
            <a:avLst/>
          </a:prstGeom>
          <a:noFill/>
        </p:spPr>
        <p:txBody>
          <a:bodyPr wrap="square" rtlCol="0">
            <a:spAutoFit/>
          </a:bodyPr>
          <a:lstStyle/>
          <a:p>
            <a:r>
              <a:rPr lang="zh-CN" altLang="en-US" sz="1404" dirty="0"/>
              <a:t>难点</a:t>
            </a:r>
          </a:p>
        </p:txBody>
      </p:sp>
      <p:sp>
        <p:nvSpPr>
          <p:cNvPr id="1112" name="文本框 1111">
            <a:extLst>
              <a:ext uri="{FF2B5EF4-FFF2-40B4-BE49-F238E27FC236}">
                <a16:creationId xmlns:a16="http://schemas.microsoft.com/office/drawing/2014/main" id="{FEDE7A2E-935C-47D5-B2C2-E49329CB5CC0}"/>
              </a:ext>
            </a:extLst>
          </p:cNvPr>
          <p:cNvSpPr txBox="1"/>
          <p:nvPr/>
        </p:nvSpPr>
        <p:spPr>
          <a:xfrm>
            <a:off x="10592987" y="3242620"/>
            <a:ext cx="1420357" cy="740587"/>
          </a:xfrm>
          <a:prstGeom prst="rect">
            <a:avLst/>
          </a:prstGeom>
          <a:noFill/>
        </p:spPr>
        <p:txBody>
          <a:bodyPr wrap="square" rtlCol="0">
            <a:spAutoFit/>
          </a:bodyPr>
          <a:lstStyle/>
          <a:p>
            <a:r>
              <a:rPr lang="zh-CN" altLang="en-US" sz="1404" dirty="0"/>
              <a:t>算法初级</a:t>
            </a:r>
            <a:endParaRPr lang="en-US" altLang="zh-CN" sz="1404" dirty="0"/>
          </a:p>
          <a:p>
            <a:r>
              <a:rPr lang="zh-CN" altLang="en-US" sz="1404" dirty="0"/>
              <a:t>不够智能</a:t>
            </a:r>
            <a:endParaRPr lang="en-US" altLang="zh-CN" sz="1404" dirty="0"/>
          </a:p>
          <a:p>
            <a:r>
              <a:rPr lang="zh-CN" altLang="en-US" sz="1404" dirty="0"/>
              <a:t>效果一般</a:t>
            </a:r>
          </a:p>
        </p:txBody>
      </p:sp>
      <p:sp>
        <p:nvSpPr>
          <p:cNvPr id="1113" name="文本框 1112">
            <a:extLst>
              <a:ext uri="{FF2B5EF4-FFF2-40B4-BE49-F238E27FC236}">
                <a16:creationId xmlns:a16="http://schemas.microsoft.com/office/drawing/2014/main" id="{0C93C99A-72D5-48EA-98DF-EF187299CF7C}"/>
              </a:ext>
            </a:extLst>
          </p:cNvPr>
          <p:cNvSpPr txBox="1"/>
          <p:nvPr/>
        </p:nvSpPr>
        <p:spPr>
          <a:xfrm>
            <a:off x="10601156" y="4832735"/>
            <a:ext cx="1184867" cy="956672"/>
          </a:xfrm>
          <a:prstGeom prst="rect">
            <a:avLst/>
          </a:prstGeom>
          <a:noFill/>
        </p:spPr>
        <p:txBody>
          <a:bodyPr wrap="square" rtlCol="0">
            <a:spAutoFit/>
          </a:bodyPr>
          <a:lstStyle/>
          <a:p>
            <a:r>
              <a:rPr lang="zh-CN" altLang="en-US" sz="1404" dirty="0"/>
              <a:t>需要一个定义良好的规则和正负反馈设置</a:t>
            </a:r>
          </a:p>
        </p:txBody>
      </p:sp>
    </p:spTree>
    <p:extLst>
      <p:ext uri="{BB962C8B-B14F-4D97-AF65-F5344CB8AC3E}">
        <p14:creationId xmlns:p14="http://schemas.microsoft.com/office/powerpoint/2010/main" val="75997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34934" y="3283867"/>
            <a:ext cx="5122733" cy="2794819"/>
          </a:xfrm>
          <a:prstGeom prst="rect">
            <a:avLst/>
          </a:prstGeom>
        </p:spPr>
      </p:pic>
      <p:sp>
        <p:nvSpPr>
          <p:cNvPr id="5" name="标题 4"/>
          <p:cNvSpPr>
            <a:spLocks noGrp="1"/>
          </p:cNvSpPr>
          <p:nvPr userDrawn="1">
            <p:ph type="title"/>
          </p:nvPr>
        </p:nvSpPr>
        <p:spPr>
          <a:xfrm>
            <a:off x="2793656" y="1541267"/>
            <a:ext cx="6805280" cy="656792"/>
          </a:xfrm>
        </p:spPr>
        <p:txBody>
          <a:bodyPr>
            <a:normAutofit fontScale="90000"/>
          </a:bodyPr>
          <a:lstStyle/>
          <a:p>
            <a:r>
              <a:rPr lang="en-US" altLang="zh-CN" sz="4000" dirty="0"/>
              <a:t>2.</a:t>
            </a:r>
            <a:r>
              <a:rPr lang="zh-CN" altLang="en-US" sz="4000" dirty="0"/>
              <a:t> 人工智能：生命科学的突破口</a:t>
            </a:r>
            <a:endParaRPr lang="zh-CN" altLang="en-US" sz="4000" b="0" dirty="0"/>
          </a:p>
        </p:txBody>
      </p:sp>
    </p:spTree>
    <p:extLst>
      <p:ext uri="{BB962C8B-B14F-4D97-AF65-F5344CB8AC3E}">
        <p14:creationId xmlns:p14="http://schemas.microsoft.com/office/powerpoint/2010/main" val="354305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DBF13-0FCD-4D45-BF0D-81462E5A8DB0}"/>
              </a:ext>
            </a:extLst>
          </p:cNvPr>
          <p:cNvSpPr>
            <a:spLocks noGrp="1"/>
          </p:cNvSpPr>
          <p:nvPr>
            <p:ph type="title"/>
          </p:nvPr>
        </p:nvSpPr>
        <p:spPr/>
        <p:txBody>
          <a:bodyPr/>
          <a:lstStyle/>
          <a:p>
            <a:r>
              <a:rPr lang="zh-CN" altLang="en-US" dirty="0"/>
              <a:t>人工智能：生命科学的突破口</a:t>
            </a:r>
          </a:p>
        </p:txBody>
      </p:sp>
      <p:sp>
        <p:nvSpPr>
          <p:cNvPr id="4" name="灯片编号占位符 3">
            <a:extLst>
              <a:ext uri="{FF2B5EF4-FFF2-40B4-BE49-F238E27FC236}">
                <a16:creationId xmlns:a16="http://schemas.microsoft.com/office/drawing/2014/main" id="{3C82F490-15A1-4C96-9A56-53340006DB94}"/>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grpSp>
        <p:nvGrpSpPr>
          <p:cNvPr id="37" name="组合 36">
            <a:extLst>
              <a:ext uri="{FF2B5EF4-FFF2-40B4-BE49-F238E27FC236}">
                <a16:creationId xmlns:a16="http://schemas.microsoft.com/office/drawing/2014/main" id="{6BB1C32A-1352-4845-9B79-6DFC4CB51AAA}"/>
              </a:ext>
            </a:extLst>
          </p:cNvPr>
          <p:cNvGrpSpPr/>
          <p:nvPr/>
        </p:nvGrpSpPr>
        <p:grpSpPr>
          <a:xfrm>
            <a:off x="4504228" y="1295400"/>
            <a:ext cx="6505333" cy="4945067"/>
            <a:chOff x="1017600" y="1421441"/>
            <a:chExt cx="5438422" cy="4294208"/>
          </a:xfrm>
        </p:grpSpPr>
        <p:cxnSp>
          <p:nvCxnSpPr>
            <p:cNvPr id="16" name="直接连接符 15">
              <a:extLst>
                <a:ext uri="{FF2B5EF4-FFF2-40B4-BE49-F238E27FC236}">
                  <a16:creationId xmlns:a16="http://schemas.microsoft.com/office/drawing/2014/main" id="{0B2D6869-5ADA-485E-836D-5184FF3D0751}"/>
                </a:ext>
              </a:extLst>
            </p:cNvPr>
            <p:cNvCxnSpPr>
              <a:cxnSpLocks/>
            </p:cNvCxnSpPr>
            <p:nvPr/>
          </p:nvCxnSpPr>
          <p:spPr>
            <a:xfrm>
              <a:off x="1017600" y="1421441"/>
              <a:ext cx="0" cy="429420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ïṩḻîdê">
              <a:extLst>
                <a:ext uri="{FF2B5EF4-FFF2-40B4-BE49-F238E27FC236}">
                  <a16:creationId xmlns:a16="http://schemas.microsoft.com/office/drawing/2014/main" id="{4EE5B2F0-7553-4EEE-818C-7C65AB50FBC4}"/>
                </a:ext>
              </a:extLst>
            </p:cNvPr>
            <p:cNvSpPr/>
            <p:nvPr/>
          </p:nvSpPr>
          <p:spPr>
            <a:xfrm>
              <a:off x="1446192" y="1943408"/>
              <a:ext cx="613289" cy="613289"/>
            </a:xfrm>
            <a:prstGeom prst="roundRect">
              <a:avLst/>
            </a:prstGeom>
            <a:solidFill>
              <a:schemeClr val="tx1">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rPr>
                <a:t>01</a:t>
              </a:r>
            </a:p>
          </p:txBody>
        </p:sp>
        <p:sp>
          <p:nvSpPr>
            <p:cNvPr id="8" name="ïşḻiḑè">
              <a:extLst>
                <a:ext uri="{FF2B5EF4-FFF2-40B4-BE49-F238E27FC236}">
                  <a16:creationId xmlns:a16="http://schemas.microsoft.com/office/drawing/2014/main" id="{2C4E9C77-E3D0-4432-87A5-1BF6EC992E01}"/>
                </a:ext>
              </a:extLst>
            </p:cNvPr>
            <p:cNvSpPr txBox="1"/>
            <p:nvPr/>
          </p:nvSpPr>
          <p:spPr>
            <a:xfrm>
              <a:off x="2059481" y="1950686"/>
              <a:ext cx="4211241" cy="345354"/>
            </a:xfrm>
            <a:prstGeom prst="rect">
              <a:avLst/>
            </a:prstGeom>
            <a:noFill/>
          </p:spPr>
          <p:txBody>
            <a:bodyPr wrap="none" lIns="91440" tIns="45720" rIns="91440" bIns="45720" anchor="ctr" anchorCtr="0">
              <a:normAutofit/>
            </a:bodyPr>
            <a:lstStyle/>
            <a:p>
              <a:r>
                <a:rPr lang="zh-CN" altLang="en-US" sz="2000" b="1" dirty="0"/>
                <a:t>战略意义</a:t>
              </a:r>
            </a:p>
          </p:txBody>
        </p:sp>
        <p:sp>
          <p:nvSpPr>
            <p:cNvPr id="9" name="ïŝlíďé">
              <a:extLst>
                <a:ext uri="{FF2B5EF4-FFF2-40B4-BE49-F238E27FC236}">
                  <a16:creationId xmlns:a16="http://schemas.microsoft.com/office/drawing/2014/main" id="{B886C088-E4D7-4D6E-83B7-51762D4F6114}"/>
                </a:ext>
              </a:extLst>
            </p:cNvPr>
            <p:cNvSpPr txBox="1"/>
            <p:nvPr/>
          </p:nvSpPr>
          <p:spPr>
            <a:xfrm>
              <a:off x="2059479" y="2296039"/>
              <a:ext cx="4396543" cy="712481"/>
            </a:xfrm>
            <a:prstGeom prst="rect">
              <a:avLst/>
            </a:prstGeom>
            <a:noFill/>
          </p:spPr>
          <p:txBody>
            <a:bodyPr wrap="square" lIns="144000" tIns="0" rIns="0" bIns="0" anchor="t" anchorCtr="0">
              <a:normAutofit fontScale="92500"/>
            </a:bodyPr>
            <a:lstStyle/>
            <a:p>
              <a:pPr>
                <a:lnSpc>
                  <a:spcPct val="120000"/>
                </a:lnSpc>
              </a:pPr>
              <a:r>
                <a:rPr lang="zh-CN" altLang="en-US" sz="1400" dirty="0"/>
                <a:t>人工智能已经席卷各个行业，成为新的经济增长点和国际竞争力的焦点。我国医疗行业基础数据量大、优质医疗资源相对不足、民生需求迫切，已成为人工智能走出实验室、落地应用的最前沿阵地之一。</a:t>
              </a:r>
              <a:endParaRPr lang="en-US" altLang="zh-CN" sz="900" dirty="0"/>
            </a:p>
          </p:txBody>
        </p:sp>
        <p:sp>
          <p:nvSpPr>
            <p:cNvPr id="10" name="îŝļíḓè">
              <a:extLst>
                <a:ext uri="{FF2B5EF4-FFF2-40B4-BE49-F238E27FC236}">
                  <a16:creationId xmlns:a16="http://schemas.microsoft.com/office/drawing/2014/main" id="{DF126290-AE2E-4FE9-9E37-B071DA0A949F}"/>
                </a:ext>
              </a:extLst>
            </p:cNvPr>
            <p:cNvSpPr/>
            <p:nvPr/>
          </p:nvSpPr>
          <p:spPr>
            <a:xfrm>
              <a:off x="1446192" y="3261901"/>
              <a:ext cx="613289" cy="613289"/>
            </a:xfrm>
            <a:prstGeom prst="roundRect">
              <a:avLst/>
            </a:prstGeom>
            <a:solidFill>
              <a:schemeClr val="tx1">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rPr>
                <a:t>02</a:t>
              </a:r>
            </a:p>
          </p:txBody>
        </p:sp>
        <p:sp>
          <p:nvSpPr>
            <p:cNvPr id="11" name="ïṩḻidè">
              <a:extLst>
                <a:ext uri="{FF2B5EF4-FFF2-40B4-BE49-F238E27FC236}">
                  <a16:creationId xmlns:a16="http://schemas.microsoft.com/office/drawing/2014/main" id="{A00FB2BE-4D3C-4E96-B9ED-6CF856621526}"/>
                </a:ext>
              </a:extLst>
            </p:cNvPr>
            <p:cNvSpPr txBox="1"/>
            <p:nvPr/>
          </p:nvSpPr>
          <p:spPr>
            <a:xfrm>
              <a:off x="2059481" y="3269178"/>
              <a:ext cx="4211241" cy="345354"/>
            </a:xfrm>
            <a:prstGeom prst="rect">
              <a:avLst/>
            </a:prstGeom>
            <a:noFill/>
          </p:spPr>
          <p:txBody>
            <a:bodyPr wrap="none" lIns="91440" tIns="45720" rIns="91440" bIns="45720" anchor="ctr" anchorCtr="0">
              <a:normAutofit/>
            </a:bodyPr>
            <a:lstStyle/>
            <a:p>
              <a:r>
                <a:rPr lang="zh-CN" altLang="en-US" sz="2000" b="1" dirty="0"/>
                <a:t>科学价值</a:t>
              </a:r>
            </a:p>
          </p:txBody>
        </p:sp>
        <p:sp>
          <p:nvSpPr>
            <p:cNvPr id="12" name="ïṥľiḓê">
              <a:extLst>
                <a:ext uri="{FF2B5EF4-FFF2-40B4-BE49-F238E27FC236}">
                  <a16:creationId xmlns:a16="http://schemas.microsoft.com/office/drawing/2014/main" id="{3BF25E27-036E-4786-B993-477E68F70A10}"/>
                </a:ext>
              </a:extLst>
            </p:cNvPr>
            <p:cNvSpPr txBox="1"/>
            <p:nvPr/>
          </p:nvSpPr>
          <p:spPr>
            <a:xfrm>
              <a:off x="2059480" y="3614532"/>
              <a:ext cx="4211250" cy="521316"/>
            </a:xfrm>
            <a:prstGeom prst="rect">
              <a:avLst/>
            </a:prstGeom>
            <a:noFill/>
          </p:spPr>
          <p:txBody>
            <a:bodyPr wrap="square" lIns="144000" tIns="0" rIns="0" bIns="0" anchor="t" anchorCtr="0">
              <a:normAutofit/>
            </a:bodyPr>
            <a:lstStyle/>
            <a:p>
              <a:pPr>
                <a:lnSpc>
                  <a:spcPct val="120000"/>
                </a:lnSpc>
              </a:pPr>
              <a:r>
                <a:rPr lang="zh-CN" altLang="en-US" sz="1400" dirty="0"/>
                <a:t>人工智能在生物学中的应用将极大地提升人类研究生命本质的能力。</a:t>
              </a:r>
              <a:endParaRPr lang="en-US" altLang="zh-CN" sz="900" dirty="0"/>
            </a:p>
          </p:txBody>
        </p:sp>
        <p:sp>
          <p:nvSpPr>
            <p:cNvPr id="13" name="ï$liḑè">
              <a:extLst>
                <a:ext uri="{FF2B5EF4-FFF2-40B4-BE49-F238E27FC236}">
                  <a16:creationId xmlns:a16="http://schemas.microsoft.com/office/drawing/2014/main" id="{A6957DAB-AF6F-4DE6-AE53-D4F9842330BE}"/>
                </a:ext>
              </a:extLst>
            </p:cNvPr>
            <p:cNvSpPr/>
            <p:nvPr/>
          </p:nvSpPr>
          <p:spPr>
            <a:xfrm>
              <a:off x="1446192" y="4578518"/>
              <a:ext cx="613289" cy="613289"/>
            </a:xfrm>
            <a:prstGeom prst="roundRect">
              <a:avLst/>
            </a:prstGeom>
            <a:solidFill>
              <a:schemeClr val="tx1">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2800" b="1">
                  <a:solidFill>
                    <a:schemeClr val="bg1"/>
                  </a:solidFill>
                </a:rPr>
                <a:t>03</a:t>
              </a:r>
            </a:p>
          </p:txBody>
        </p:sp>
        <p:sp>
          <p:nvSpPr>
            <p:cNvPr id="14" name="íṥ1iḍê">
              <a:extLst>
                <a:ext uri="{FF2B5EF4-FFF2-40B4-BE49-F238E27FC236}">
                  <a16:creationId xmlns:a16="http://schemas.microsoft.com/office/drawing/2014/main" id="{C8463371-CEB8-41B8-BE80-89DDC737C35E}"/>
                </a:ext>
              </a:extLst>
            </p:cNvPr>
            <p:cNvSpPr txBox="1"/>
            <p:nvPr/>
          </p:nvSpPr>
          <p:spPr>
            <a:xfrm>
              <a:off x="2059481" y="4585795"/>
              <a:ext cx="4211241" cy="345354"/>
            </a:xfrm>
            <a:prstGeom prst="rect">
              <a:avLst/>
            </a:prstGeom>
            <a:noFill/>
          </p:spPr>
          <p:txBody>
            <a:bodyPr wrap="none" lIns="91440" tIns="45720" rIns="91440" bIns="45720" anchor="ctr" anchorCtr="0">
              <a:normAutofit/>
            </a:bodyPr>
            <a:lstStyle/>
            <a:p>
              <a:r>
                <a:rPr lang="zh-CN" altLang="en-US" sz="2000" b="1" dirty="0"/>
                <a:t>经济价值</a:t>
              </a:r>
            </a:p>
          </p:txBody>
        </p:sp>
        <p:sp>
          <p:nvSpPr>
            <p:cNvPr id="15" name="íśľíḋè">
              <a:extLst>
                <a:ext uri="{FF2B5EF4-FFF2-40B4-BE49-F238E27FC236}">
                  <a16:creationId xmlns:a16="http://schemas.microsoft.com/office/drawing/2014/main" id="{0CBCE627-459C-45D6-883C-27838F1FDBDC}"/>
                </a:ext>
              </a:extLst>
            </p:cNvPr>
            <p:cNvSpPr txBox="1"/>
            <p:nvPr/>
          </p:nvSpPr>
          <p:spPr>
            <a:xfrm>
              <a:off x="2059480" y="4931149"/>
              <a:ext cx="4396542" cy="712480"/>
            </a:xfrm>
            <a:prstGeom prst="rect">
              <a:avLst/>
            </a:prstGeom>
            <a:noFill/>
          </p:spPr>
          <p:txBody>
            <a:bodyPr wrap="square" lIns="144000" tIns="0" rIns="0" bIns="0" anchor="t" anchorCtr="0">
              <a:normAutofit/>
            </a:bodyPr>
            <a:lstStyle/>
            <a:p>
              <a:r>
                <a:rPr lang="zh-CN" altLang="en-US" sz="1400" dirty="0">
                  <a:solidFill>
                    <a:srgbClr val="222222"/>
                  </a:solidFill>
                  <a:latin typeface="Heiti SC"/>
                </a:rPr>
                <a:t>据埃森哲（</a:t>
              </a:r>
              <a:r>
                <a:rPr lang="en-US" altLang="zh-CN" sz="1400" dirty="0">
                  <a:solidFill>
                    <a:srgbClr val="222222"/>
                  </a:solidFill>
                  <a:latin typeface="Heiti SC"/>
                </a:rPr>
                <a:t>Accenture</a:t>
              </a:r>
              <a:r>
                <a:rPr lang="zh-CN" altLang="en-US" sz="1400" dirty="0">
                  <a:solidFill>
                    <a:srgbClr val="222222"/>
                  </a:solidFill>
                  <a:latin typeface="Heiti SC"/>
                </a:rPr>
                <a:t>）的一份报告估计，到</a:t>
              </a:r>
              <a:r>
                <a:rPr lang="en-US" altLang="zh-CN" sz="1400" dirty="0">
                  <a:solidFill>
                    <a:srgbClr val="222222"/>
                  </a:solidFill>
                  <a:latin typeface="Heiti SC"/>
                </a:rPr>
                <a:t>2026</a:t>
              </a:r>
              <a:r>
                <a:rPr lang="zh-CN" altLang="en-US" sz="1400" dirty="0">
                  <a:solidFill>
                    <a:srgbClr val="222222"/>
                  </a:solidFill>
                  <a:latin typeface="Heiti SC"/>
                </a:rPr>
                <a:t>年，大数据与医学和制药领域的机器学习相结合将产生每年</a:t>
              </a:r>
              <a:r>
                <a:rPr lang="en-US" altLang="zh-CN" sz="1400" dirty="0">
                  <a:solidFill>
                    <a:srgbClr val="222222"/>
                  </a:solidFill>
                  <a:latin typeface="Heiti SC"/>
                </a:rPr>
                <a:t>1500</a:t>
              </a:r>
              <a:r>
                <a:rPr lang="zh-CN" altLang="en-US" sz="1400" dirty="0">
                  <a:solidFill>
                    <a:srgbClr val="222222"/>
                  </a:solidFill>
                  <a:latin typeface="Heiti SC"/>
                </a:rPr>
                <a:t>亿美元的惊人价值。</a:t>
              </a:r>
              <a:endParaRPr lang="zh-CN" altLang="en-US" sz="1400" dirty="0"/>
            </a:p>
          </p:txBody>
        </p:sp>
      </p:grpSp>
      <p:grpSp>
        <p:nvGrpSpPr>
          <p:cNvPr id="39" name="组合 38">
            <a:extLst>
              <a:ext uri="{FF2B5EF4-FFF2-40B4-BE49-F238E27FC236}">
                <a16:creationId xmlns:a16="http://schemas.microsoft.com/office/drawing/2014/main" id="{50F66BE1-B832-4899-A902-C113EDAF66E4}"/>
              </a:ext>
            </a:extLst>
          </p:cNvPr>
          <p:cNvGrpSpPr/>
          <p:nvPr/>
        </p:nvGrpSpPr>
        <p:grpSpPr>
          <a:xfrm>
            <a:off x="1182441" y="1487477"/>
            <a:ext cx="2712419" cy="4294208"/>
            <a:chOff x="1210348" y="1521507"/>
            <a:chExt cx="2712418" cy="4294208"/>
          </a:xfrm>
        </p:grpSpPr>
        <p:grpSp>
          <p:nvGrpSpPr>
            <p:cNvPr id="36" name="组合 35">
              <a:extLst>
                <a:ext uri="{FF2B5EF4-FFF2-40B4-BE49-F238E27FC236}">
                  <a16:creationId xmlns:a16="http://schemas.microsoft.com/office/drawing/2014/main" id="{DF9DB574-29CF-480C-AAC2-449870F99C3B}"/>
                </a:ext>
              </a:extLst>
            </p:cNvPr>
            <p:cNvGrpSpPr/>
            <p:nvPr/>
          </p:nvGrpSpPr>
          <p:grpSpPr>
            <a:xfrm>
              <a:off x="1210348" y="1521507"/>
              <a:ext cx="2712418" cy="4294208"/>
              <a:chOff x="7974959" y="1936481"/>
              <a:chExt cx="2407531" cy="4076933"/>
            </a:xfrm>
          </p:grpSpPr>
          <p:sp>
            <p:nvSpPr>
              <p:cNvPr id="17" name="ïś1ïďé">
                <a:extLst>
                  <a:ext uri="{FF2B5EF4-FFF2-40B4-BE49-F238E27FC236}">
                    <a16:creationId xmlns:a16="http://schemas.microsoft.com/office/drawing/2014/main" id="{E1F233E1-AE67-4EAE-BED2-DEEDA627DF86}"/>
                  </a:ext>
                </a:extLst>
              </p:cNvPr>
              <p:cNvSpPr txBox="1"/>
              <p:nvPr/>
            </p:nvSpPr>
            <p:spPr>
              <a:xfrm>
                <a:off x="8488360" y="3701524"/>
                <a:ext cx="1469557" cy="427273"/>
              </a:xfrm>
              <a:prstGeom prst="rect">
                <a:avLst/>
              </a:prstGeom>
              <a:noFill/>
            </p:spPr>
            <p:txBody>
              <a:bodyPr wrap="none" lIns="91440" tIns="45720" rIns="91440" bIns="45720">
                <a:normAutofit fontScale="92500" lnSpcReduction="10000"/>
              </a:bodyPr>
              <a:lstStyle/>
              <a:p>
                <a:pPr algn="ctr"/>
                <a:r>
                  <a:rPr lang="en-US" altLang="zh-CN" sz="2800" b="1" dirty="0">
                    <a:solidFill>
                      <a:schemeClr val="accent1"/>
                    </a:solidFill>
                  </a:rPr>
                  <a:t>+</a:t>
                </a:r>
              </a:p>
            </p:txBody>
          </p:sp>
          <p:grpSp>
            <p:nvGrpSpPr>
              <p:cNvPr id="18" name="组合 17">
                <a:extLst>
                  <a:ext uri="{FF2B5EF4-FFF2-40B4-BE49-F238E27FC236}">
                    <a16:creationId xmlns:a16="http://schemas.microsoft.com/office/drawing/2014/main" id="{DF95825D-9CF1-4F6A-8180-A5697F801063}"/>
                  </a:ext>
                </a:extLst>
              </p:cNvPr>
              <p:cNvGrpSpPr/>
              <p:nvPr/>
            </p:nvGrpSpPr>
            <p:grpSpPr>
              <a:xfrm>
                <a:off x="7974960" y="1936481"/>
                <a:ext cx="2407530" cy="1669248"/>
                <a:chOff x="4838087" y="2955620"/>
                <a:chExt cx="2650996" cy="1977285"/>
              </a:xfrm>
            </p:grpSpPr>
            <p:grpSp>
              <p:nvGrpSpPr>
                <p:cNvPr id="19" name="组合 18">
                  <a:extLst>
                    <a:ext uri="{FF2B5EF4-FFF2-40B4-BE49-F238E27FC236}">
                      <a16:creationId xmlns:a16="http://schemas.microsoft.com/office/drawing/2014/main" id="{88D7E89D-59B2-4D41-B4D7-5EB2179D34AC}"/>
                    </a:ext>
                  </a:extLst>
                </p:cNvPr>
                <p:cNvGrpSpPr/>
                <p:nvPr/>
              </p:nvGrpSpPr>
              <p:grpSpPr>
                <a:xfrm>
                  <a:off x="4838087" y="2955620"/>
                  <a:ext cx="2650996" cy="1977285"/>
                  <a:chOff x="4380283" y="2342825"/>
                  <a:chExt cx="3584787" cy="2909356"/>
                </a:xfrm>
              </p:grpSpPr>
              <p:sp>
                <p:nvSpPr>
                  <p:cNvPr id="21" name="Freeform 2">
                    <a:extLst>
                      <a:ext uri="{FF2B5EF4-FFF2-40B4-BE49-F238E27FC236}">
                        <a16:creationId xmlns:a16="http://schemas.microsoft.com/office/drawing/2014/main" id="{4C57C144-D549-479C-BD91-89A2D931297B}"/>
                      </a:ext>
                    </a:extLst>
                  </p:cNvPr>
                  <p:cNvSpPr>
                    <a:spLocks noChangeArrowheads="1"/>
                  </p:cNvSpPr>
                  <p:nvPr/>
                </p:nvSpPr>
                <p:spPr bwMode="auto">
                  <a:xfrm>
                    <a:off x="4430571" y="3779544"/>
                    <a:ext cx="941096" cy="610606"/>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chemeClr val="tx2">
                      <a:lumMod val="75000"/>
                    </a:schemeClr>
                  </a:solidFill>
                  <a:ln>
                    <a:noFill/>
                  </a:ln>
                  <a:effectLst/>
                  <a:extLst/>
                </p:spPr>
                <p:txBody>
                  <a:bodyPr wrap="none" anchor="ctr"/>
                  <a:lstStyle/>
                  <a:p>
                    <a:endParaRPr lang="en-US" sz="900" dirty="0">
                      <a:latin typeface="Calibri Light"/>
                    </a:endParaRPr>
                  </a:p>
                </p:txBody>
              </p:sp>
              <p:sp>
                <p:nvSpPr>
                  <p:cNvPr id="22" name="Freeform 4">
                    <a:extLst>
                      <a:ext uri="{FF2B5EF4-FFF2-40B4-BE49-F238E27FC236}">
                        <a16:creationId xmlns:a16="http://schemas.microsoft.com/office/drawing/2014/main" id="{AA4B3FBA-0589-4D19-BAA0-A9FB35436BE3}"/>
                      </a:ext>
                    </a:extLst>
                  </p:cNvPr>
                  <p:cNvSpPr>
                    <a:spLocks noChangeArrowheads="1"/>
                  </p:cNvSpPr>
                  <p:nvPr/>
                </p:nvSpPr>
                <p:spPr bwMode="auto">
                  <a:xfrm>
                    <a:off x="4380283" y="2599639"/>
                    <a:ext cx="2133631" cy="1400801"/>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chemeClr val="accent2"/>
                  </a:solidFill>
                  <a:ln>
                    <a:noFill/>
                  </a:ln>
                  <a:effectLst/>
                  <a:extLst/>
                </p:spPr>
                <p:txBody>
                  <a:bodyPr wrap="none" anchor="ctr"/>
                  <a:lstStyle/>
                  <a:p>
                    <a:endParaRPr lang="en-US" sz="900" dirty="0">
                      <a:latin typeface="Calibri Light"/>
                    </a:endParaRPr>
                  </a:p>
                </p:txBody>
              </p:sp>
              <p:sp>
                <p:nvSpPr>
                  <p:cNvPr id="23" name="Freeform 6">
                    <a:extLst>
                      <a:ext uri="{FF2B5EF4-FFF2-40B4-BE49-F238E27FC236}">
                        <a16:creationId xmlns:a16="http://schemas.microsoft.com/office/drawing/2014/main" id="{B77BB8D4-6060-409A-86C3-46D6A10DD73D}"/>
                      </a:ext>
                    </a:extLst>
                  </p:cNvPr>
                  <p:cNvSpPr>
                    <a:spLocks noChangeArrowheads="1"/>
                  </p:cNvSpPr>
                  <p:nvPr/>
                </p:nvSpPr>
                <p:spPr bwMode="auto">
                  <a:xfrm>
                    <a:off x="5312400" y="3359304"/>
                    <a:ext cx="2428172" cy="1892877"/>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chemeClr val="accent6"/>
                  </a:solidFill>
                  <a:ln>
                    <a:noFill/>
                  </a:ln>
                  <a:effectLst/>
                  <a:extLst/>
                </p:spPr>
                <p:txBody>
                  <a:bodyPr wrap="none" anchor="ctr"/>
                  <a:lstStyle/>
                  <a:p>
                    <a:endParaRPr lang="en-US" sz="900" dirty="0">
                      <a:latin typeface="Calibri Light"/>
                    </a:endParaRPr>
                  </a:p>
                </p:txBody>
              </p:sp>
              <p:sp>
                <p:nvSpPr>
                  <p:cNvPr id="24" name="Freeform 8">
                    <a:extLst>
                      <a:ext uri="{FF2B5EF4-FFF2-40B4-BE49-F238E27FC236}">
                        <a16:creationId xmlns:a16="http://schemas.microsoft.com/office/drawing/2014/main" id="{C0E9F250-8779-4415-B31F-7A469E2788B0}"/>
                      </a:ext>
                    </a:extLst>
                  </p:cNvPr>
                  <p:cNvSpPr>
                    <a:spLocks noChangeArrowheads="1"/>
                  </p:cNvSpPr>
                  <p:nvPr/>
                </p:nvSpPr>
                <p:spPr bwMode="auto">
                  <a:xfrm>
                    <a:off x="6923398" y="2867228"/>
                    <a:ext cx="1041672" cy="1161947"/>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C00000"/>
                  </a:solidFill>
                  <a:ln>
                    <a:noFill/>
                  </a:ln>
                  <a:effectLst/>
                  <a:extLst/>
                </p:spPr>
                <p:txBody>
                  <a:bodyPr wrap="none" anchor="ctr"/>
                  <a:lstStyle/>
                  <a:p>
                    <a:endParaRPr lang="en-US" sz="900" dirty="0">
                      <a:latin typeface="Calibri Light"/>
                    </a:endParaRPr>
                  </a:p>
                </p:txBody>
              </p:sp>
              <p:sp>
                <p:nvSpPr>
                  <p:cNvPr id="25" name="Freeform 10">
                    <a:extLst>
                      <a:ext uri="{FF2B5EF4-FFF2-40B4-BE49-F238E27FC236}">
                        <a16:creationId xmlns:a16="http://schemas.microsoft.com/office/drawing/2014/main" id="{620CDC29-72A3-4D1A-AAF1-78F92DB2C2DF}"/>
                      </a:ext>
                    </a:extLst>
                  </p:cNvPr>
                  <p:cNvSpPr>
                    <a:spLocks noChangeArrowheads="1"/>
                  </p:cNvSpPr>
                  <p:nvPr/>
                </p:nvSpPr>
                <p:spPr bwMode="auto">
                  <a:xfrm>
                    <a:off x="5409383" y="2342825"/>
                    <a:ext cx="1905540" cy="1027254"/>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009900"/>
                  </a:solidFill>
                  <a:ln>
                    <a:noFill/>
                  </a:ln>
                  <a:effectLst/>
                  <a:extLst/>
                </p:spPr>
                <p:txBody>
                  <a:bodyPr wrap="none" anchor="ctr"/>
                  <a:lstStyle/>
                  <a:p>
                    <a:endParaRPr lang="en-US" sz="900" dirty="0">
                      <a:latin typeface="Calibri Light"/>
                    </a:endParaRPr>
                  </a:p>
                </p:txBody>
              </p:sp>
              <p:sp>
                <p:nvSpPr>
                  <p:cNvPr id="26" name="Freeform 22">
                    <a:extLst>
                      <a:ext uri="{FF2B5EF4-FFF2-40B4-BE49-F238E27FC236}">
                        <a16:creationId xmlns:a16="http://schemas.microsoft.com/office/drawing/2014/main" id="{36143ECB-2757-425A-BAE4-367ABE947D3B}"/>
                      </a:ext>
                    </a:extLst>
                  </p:cNvPr>
                  <p:cNvSpPr>
                    <a:spLocks noChangeArrowheads="1"/>
                  </p:cNvSpPr>
                  <p:nvPr/>
                </p:nvSpPr>
                <p:spPr bwMode="auto">
                  <a:xfrm>
                    <a:off x="6311027" y="3969300"/>
                    <a:ext cx="406452" cy="406456"/>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900" dirty="0">
                      <a:latin typeface="Calibri Light"/>
                    </a:endParaRPr>
                  </a:p>
                </p:txBody>
              </p:sp>
              <p:sp>
                <p:nvSpPr>
                  <p:cNvPr id="27" name="Freeform 70">
                    <a:extLst>
                      <a:ext uri="{FF2B5EF4-FFF2-40B4-BE49-F238E27FC236}">
                        <a16:creationId xmlns:a16="http://schemas.microsoft.com/office/drawing/2014/main" id="{359BDFDC-9B81-45C2-9DFA-37C818667384}"/>
                      </a:ext>
                    </a:extLst>
                  </p:cNvPr>
                  <p:cNvSpPr>
                    <a:spLocks noChangeArrowheads="1"/>
                  </p:cNvSpPr>
                  <p:nvPr/>
                </p:nvSpPr>
                <p:spPr bwMode="auto">
                  <a:xfrm>
                    <a:off x="7255483" y="3262242"/>
                    <a:ext cx="437423" cy="390971"/>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900" dirty="0">
                      <a:latin typeface="Calibri Light"/>
                    </a:endParaRPr>
                  </a:p>
                </p:txBody>
              </p:sp>
              <p:sp>
                <p:nvSpPr>
                  <p:cNvPr id="28" name="Freeform 110">
                    <a:extLst>
                      <a:ext uri="{FF2B5EF4-FFF2-40B4-BE49-F238E27FC236}">
                        <a16:creationId xmlns:a16="http://schemas.microsoft.com/office/drawing/2014/main" id="{B85BEB35-78A3-4B98-8BBD-8224BE5BDE51}"/>
                      </a:ext>
                    </a:extLst>
                  </p:cNvPr>
                  <p:cNvSpPr>
                    <a:spLocks noChangeArrowheads="1"/>
                  </p:cNvSpPr>
                  <p:nvPr/>
                </p:nvSpPr>
                <p:spPr bwMode="auto">
                  <a:xfrm>
                    <a:off x="6309686" y="2644026"/>
                    <a:ext cx="406452" cy="329035"/>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900" dirty="0">
                      <a:latin typeface="Calibri Light"/>
                    </a:endParaRPr>
                  </a:p>
                </p:txBody>
              </p:sp>
              <p:sp>
                <p:nvSpPr>
                  <p:cNvPr id="29" name="Freeform 119">
                    <a:extLst>
                      <a:ext uri="{FF2B5EF4-FFF2-40B4-BE49-F238E27FC236}">
                        <a16:creationId xmlns:a16="http://schemas.microsoft.com/office/drawing/2014/main" id="{23C99F17-4F97-4B49-97A1-A588E3FCD5E4}"/>
                      </a:ext>
                    </a:extLst>
                  </p:cNvPr>
                  <p:cNvSpPr>
                    <a:spLocks noChangeArrowheads="1"/>
                  </p:cNvSpPr>
                  <p:nvPr/>
                </p:nvSpPr>
                <p:spPr bwMode="auto">
                  <a:xfrm>
                    <a:off x="5222710" y="3140257"/>
                    <a:ext cx="437420" cy="390968"/>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900" dirty="0">
                      <a:latin typeface="Calibri Light"/>
                    </a:endParaRPr>
                  </a:p>
                </p:txBody>
              </p:sp>
              <p:sp>
                <p:nvSpPr>
                  <p:cNvPr id="30" name="Freeform 158">
                    <a:extLst>
                      <a:ext uri="{FF2B5EF4-FFF2-40B4-BE49-F238E27FC236}">
                        <a16:creationId xmlns:a16="http://schemas.microsoft.com/office/drawing/2014/main" id="{B7FE0190-6F01-426D-B872-360DC1009522}"/>
                      </a:ext>
                    </a:extLst>
                  </p:cNvPr>
                  <p:cNvSpPr>
                    <a:spLocks noChangeArrowheads="1"/>
                  </p:cNvSpPr>
                  <p:nvPr/>
                </p:nvSpPr>
                <p:spPr bwMode="auto">
                  <a:xfrm>
                    <a:off x="4707307" y="3974381"/>
                    <a:ext cx="437423" cy="205161"/>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900" dirty="0">
                      <a:latin typeface="Calibri Light"/>
                    </a:endParaRPr>
                  </a:p>
                </p:txBody>
              </p:sp>
            </p:grpSp>
            <p:sp>
              <p:nvSpPr>
                <p:cNvPr id="20" name="矩形 19">
                  <a:extLst>
                    <a:ext uri="{FF2B5EF4-FFF2-40B4-BE49-F238E27FC236}">
                      <a16:creationId xmlns:a16="http://schemas.microsoft.com/office/drawing/2014/main" id="{243CDEBE-CB54-43F2-A923-18E77ABEA0A3}"/>
                    </a:ext>
                  </a:extLst>
                </p:cNvPr>
                <p:cNvSpPr/>
                <p:nvPr/>
              </p:nvSpPr>
              <p:spPr>
                <a:xfrm>
                  <a:off x="5661764" y="3653772"/>
                  <a:ext cx="1183175" cy="449965"/>
                </a:xfrm>
                <a:prstGeom prst="rect">
                  <a:avLst/>
                </a:prstGeom>
              </p:spPr>
              <p:txBody>
                <a:bodyPr wrap="none">
                  <a:spAutoFit/>
                </a:bodyPr>
                <a:lstStyle/>
                <a:p>
                  <a:r>
                    <a:rPr lang="zh-CN" altLang="en-US" sz="2000" b="1" dirty="0">
                      <a:solidFill>
                        <a:schemeClr val="bg1"/>
                      </a:solidFill>
                    </a:rPr>
                    <a:t>人工智能</a:t>
                  </a:r>
                </a:p>
              </p:txBody>
            </p:sp>
          </p:grpSp>
          <p:pic>
            <p:nvPicPr>
              <p:cNvPr id="32" name="图片 31">
                <a:extLst>
                  <a:ext uri="{FF2B5EF4-FFF2-40B4-BE49-F238E27FC236}">
                    <a16:creationId xmlns:a16="http://schemas.microsoft.com/office/drawing/2014/main" id="{48370355-8A64-4331-920D-35F8E3973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959" y="4221806"/>
                <a:ext cx="2407525" cy="1791608"/>
              </a:xfrm>
              <a:prstGeom prst="rect">
                <a:avLst/>
              </a:prstGeom>
            </p:spPr>
          </p:pic>
        </p:grpSp>
        <p:sp>
          <p:nvSpPr>
            <p:cNvPr id="38" name="文本框 37">
              <a:extLst>
                <a:ext uri="{FF2B5EF4-FFF2-40B4-BE49-F238E27FC236}">
                  <a16:creationId xmlns:a16="http://schemas.microsoft.com/office/drawing/2014/main" id="{2F01C5CC-490C-4C31-BACD-AD05B7DFABB0}"/>
                </a:ext>
              </a:extLst>
            </p:cNvPr>
            <p:cNvSpPr txBox="1"/>
            <p:nvPr/>
          </p:nvSpPr>
          <p:spPr>
            <a:xfrm>
              <a:off x="2013596" y="4686370"/>
              <a:ext cx="1327709" cy="400110"/>
            </a:xfrm>
            <a:prstGeom prst="rect">
              <a:avLst/>
            </a:prstGeom>
            <a:noFill/>
          </p:spPr>
          <p:txBody>
            <a:bodyPr wrap="square" rtlCol="0">
              <a:spAutoFit/>
            </a:bodyPr>
            <a:lstStyle/>
            <a:p>
              <a:pPr algn="ctr"/>
              <a:r>
                <a:rPr kumimoji="1" lang="zh-CN" altLang="en-US" sz="2000" b="1" dirty="0">
                  <a:solidFill>
                    <a:schemeClr val="bg1"/>
                  </a:solidFill>
                </a:rPr>
                <a:t>生命科学</a:t>
              </a:r>
            </a:p>
          </p:txBody>
        </p:sp>
      </p:grpSp>
    </p:spTree>
    <p:extLst>
      <p:ext uri="{BB962C8B-B14F-4D97-AF65-F5344CB8AC3E}">
        <p14:creationId xmlns:p14="http://schemas.microsoft.com/office/powerpoint/2010/main" val="83439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7EF4C-8E65-409A-96F5-4FD39AF65F04}"/>
              </a:ext>
            </a:extLst>
          </p:cNvPr>
          <p:cNvSpPr>
            <a:spLocks noGrp="1"/>
          </p:cNvSpPr>
          <p:nvPr>
            <p:ph type="title"/>
          </p:nvPr>
        </p:nvSpPr>
        <p:spPr/>
        <p:txBody>
          <a:bodyPr/>
          <a:lstStyle/>
          <a:p>
            <a:r>
              <a:rPr lang="zh-CN" altLang="en-US" dirty="0"/>
              <a:t>人工智能：生命科学的突破口</a:t>
            </a:r>
          </a:p>
        </p:txBody>
      </p:sp>
      <p:grpSp>
        <p:nvGrpSpPr>
          <p:cNvPr id="6" name="组合 5">
            <a:extLst>
              <a:ext uri="{FF2B5EF4-FFF2-40B4-BE49-F238E27FC236}">
                <a16:creationId xmlns:a16="http://schemas.microsoft.com/office/drawing/2014/main" id="{9678D2F3-3401-45F8-AACF-1893CF1A6A0E}"/>
              </a:ext>
            </a:extLst>
          </p:cNvPr>
          <p:cNvGrpSpPr/>
          <p:nvPr/>
        </p:nvGrpSpPr>
        <p:grpSpPr>
          <a:xfrm>
            <a:off x="301804" y="1546135"/>
            <a:ext cx="11525605" cy="4628372"/>
            <a:chOff x="301803" y="1546133"/>
            <a:chExt cx="11525605" cy="4628372"/>
          </a:xfrm>
        </p:grpSpPr>
        <p:sp>
          <p:nvSpPr>
            <p:cNvPr id="66" name="TextBox 164">
              <a:extLst>
                <a:ext uri="{FF2B5EF4-FFF2-40B4-BE49-F238E27FC236}">
                  <a16:creationId xmlns:a16="http://schemas.microsoft.com/office/drawing/2014/main" id="{B44A9891-B435-459A-BF6C-D6F19F30782D}"/>
                </a:ext>
              </a:extLst>
            </p:cNvPr>
            <p:cNvSpPr txBox="1"/>
            <p:nvPr/>
          </p:nvSpPr>
          <p:spPr>
            <a:xfrm>
              <a:off x="7486869" y="1703420"/>
              <a:ext cx="1743424" cy="415490"/>
            </a:xfrm>
            <a:prstGeom prst="rect">
              <a:avLst/>
            </a:prstGeom>
            <a:noFill/>
          </p:spPr>
          <p:txBody>
            <a:bodyPr wrap="square" lIns="45711" tIns="22856" rIns="45711" bIns="22856" rtlCol="0">
              <a:spAutoFit/>
            </a:bodyPr>
            <a:lstStyle/>
            <a:p>
              <a:pPr algn="r"/>
              <a:r>
                <a:rPr lang="zh-CN" altLang="en-US" sz="2400" b="1" dirty="0">
                  <a:solidFill>
                    <a:schemeClr val="tx2"/>
                  </a:solidFill>
                  <a:latin typeface="Lato Regular"/>
                  <a:cs typeface="Lato Regular"/>
                </a:rPr>
                <a:t>临床试验</a:t>
              </a:r>
              <a:endParaRPr lang="id-ID" sz="2400" b="1" dirty="0">
                <a:solidFill>
                  <a:schemeClr val="tx2"/>
                </a:solidFill>
                <a:latin typeface="Lato Regular"/>
                <a:cs typeface="Lato Regular"/>
              </a:endParaRPr>
            </a:p>
          </p:txBody>
        </p:sp>
        <p:sp>
          <p:nvSpPr>
            <p:cNvPr id="67" name="TextBox 164">
              <a:extLst>
                <a:ext uri="{FF2B5EF4-FFF2-40B4-BE49-F238E27FC236}">
                  <a16:creationId xmlns:a16="http://schemas.microsoft.com/office/drawing/2014/main" id="{EEEA21D1-8FE8-43DA-B8F1-4CA1D7E2DB80}"/>
                </a:ext>
              </a:extLst>
            </p:cNvPr>
            <p:cNvSpPr txBox="1"/>
            <p:nvPr/>
          </p:nvSpPr>
          <p:spPr>
            <a:xfrm>
              <a:off x="7083817" y="5524494"/>
              <a:ext cx="1982669" cy="415490"/>
            </a:xfrm>
            <a:prstGeom prst="rect">
              <a:avLst/>
            </a:prstGeom>
            <a:noFill/>
          </p:spPr>
          <p:txBody>
            <a:bodyPr wrap="square" lIns="45711" tIns="22856" rIns="45711" bIns="22856" rtlCol="0">
              <a:spAutoFit/>
            </a:bodyPr>
            <a:lstStyle/>
            <a:p>
              <a:pPr algn="r"/>
              <a:r>
                <a:rPr lang="zh-CN" altLang="en-US" sz="2400" b="1" dirty="0">
                  <a:solidFill>
                    <a:schemeClr val="tx2"/>
                  </a:solidFill>
                  <a:latin typeface="Lato Regular"/>
                  <a:cs typeface="Lato Regular"/>
                </a:rPr>
                <a:t>智能设备穿戴</a:t>
              </a:r>
              <a:endParaRPr lang="id-ID" sz="2400" b="1" dirty="0">
                <a:solidFill>
                  <a:schemeClr val="tx2"/>
                </a:solidFill>
                <a:latin typeface="Lato Regular"/>
                <a:cs typeface="Lato Regular"/>
              </a:endParaRPr>
            </a:p>
          </p:txBody>
        </p:sp>
        <p:sp>
          <p:nvSpPr>
            <p:cNvPr id="68" name="TextBox 164">
              <a:extLst>
                <a:ext uri="{FF2B5EF4-FFF2-40B4-BE49-F238E27FC236}">
                  <a16:creationId xmlns:a16="http://schemas.microsoft.com/office/drawing/2014/main" id="{395E9CE1-7EAA-488A-A193-4ED11B0E2F96}"/>
                </a:ext>
              </a:extLst>
            </p:cNvPr>
            <p:cNvSpPr txBox="1"/>
            <p:nvPr/>
          </p:nvSpPr>
          <p:spPr>
            <a:xfrm>
              <a:off x="9844739" y="4609445"/>
              <a:ext cx="1982669" cy="415490"/>
            </a:xfrm>
            <a:prstGeom prst="rect">
              <a:avLst/>
            </a:prstGeom>
            <a:noFill/>
          </p:spPr>
          <p:txBody>
            <a:bodyPr wrap="square" lIns="45711" tIns="22856" rIns="45711" bIns="22856" rtlCol="0">
              <a:spAutoFit/>
            </a:bodyPr>
            <a:lstStyle/>
            <a:p>
              <a:pPr algn="r"/>
              <a:r>
                <a:rPr lang="zh-CN" altLang="en-US" sz="2400" b="1" dirty="0">
                  <a:solidFill>
                    <a:schemeClr val="tx2"/>
                  </a:solidFill>
                  <a:latin typeface="Lato Regular"/>
                  <a:cs typeface="Lato Regular"/>
                </a:rPr>
                <a:t>个性化医疗</a:t>
              </a:r>
              <a:endParaRPr lang="id-ID" sz="2400" b="1" dirty="0">
                <a:solidFill>
                  <a:schemeClr val="tx2"/>
                </a:solidFill>
                <a:latin typeface="Lato Regular"/>
                <a:cs typeface="Lato Regular"/>
              </a:endParaRPr>
            </a:p>
          </p:txBody>
        </p:sp>
        <p:grpSp>
          <p:nvGrpSpPr>
            <p:cNvPr id="5" name="组合 4">
              <a:extLst>
                <a:ext uri="{FF2B5EF4-FFF2-40B4-BE49-F238E27FC236}">
                  <a16:creationId xmlns:a16="http://schemas.microsoft.com/office/drawing/2014/main" id="{ABD13AAF-6DCA-4C34-9C98-B807C32286C8}"/>
                </a:ext>
              </a:extLst>
            </p:cNvPr>
            <p:cNvGrpSpPr/>
            <p:nvPr/>
          </p:nvGrpSpPr>
          <p:grpSpPr>
            <a:xfrm>
              <a:off x="301803" y="1546133"/>
              <a:ext cx="11461068" cy="4628372"/>
              <a:chOff x="301803" y="1546133"/>
              <a:chExt cx="11461068" cy="4628372"/>
            </a:xfrm>
          </p:grpSpPr>
          <p:grpSp>
            <p:nvGrpSpPr>
              <p:cNvPr id="65" name="组合 64">
                <a:extLst>
                  <a:ext uri="{FF2B5EF4-FFF2-40B4-BE49-F238E27FC236}">
                    <a16:creationId xmlns:a16="http://schemas.microsoft.com/office/drawing/2014/main" id="{8723E935-0AA4-4CB7-B861-C9FAA11A6B68}"/>
                  </a:ext>
                </a:extLst>
              </p:cNvPr>
              <p:cNvGrpSpPr/>
              <p:nvPr/>
            </p:nvGrpSpPr>
            <p:grpSpPr>
              <a:xfrm>
                <a:off x="301803" y="1546133"/>
                <a:ext cx="11461068" cy="4628372"/>
                <a:chOff x="345902" y="1295637"/>
                <a:chExt cx="11461068" cy="4628372"/>
              </a:xfrm>
            </p:grpSpPr>
            <p:grpSp>
              <p:nvGrpSpPr>
                <p:cNvPr id="63" name="组合 62">
                  <a:extLst>
                    <a:ext uri="{FF2B5EF4-FFF2-40B4-BE49-F238E27FC236}">
                      <a16:creationId xmlns:a16="http://schemas.microsoft.com/office/drawing/2014/main" id="{CED8CE96-DFDE-41C2-B003-556157BB5936}"/>
                    </a:ext>
                  </a:extLst>
                </p:cNvPr>
                <p:cNvGrpSpPr/>
                <p:nvPr/>
              </p:nvGrpSpPr>
              <p:grpSpPr>
                <a:xfrm>
                  <a:off x="345902" y="1295637"/>
                  <a:ext cx="4850956" cy="4434317"/>
                  <a:chOff x="364387" y="1658888"/>
                  <a:chExt cx="4355052" cy="4063520"/>
                </a:xfrm>
              </p:grpSpPr>
              <p:sp>
                <p:nvSpPr>
                  <p:cNvPr id="33" name="TextBox 161">
                    <a:extLst>
                      <a:ext uri="{FF2B5EF4-FFF2-40B4-BE49-F238E27FC236}">
                        <a16:creationId xmlns:a16="http://schemas.microsoft.com/office/drawing/2014/main" id="{48132904-E243-4FDC-9CC7-8C5D6C486D0E}"/>
                      </a:ext>
                    </a:extLst>
                  </p:cNvPr>
                  <p:cNvSpPr txBox="1"/>
                  <p:nvPr/>
                </p:nvSpPr>
                <p:spPr>
                  <a:xfrm rot="19348483">
                    <a:off x="364387" y="2371122"/>
                    <a:ext cx="1794719" cy="380747"/>
                  </a:xfrm>
                  <a:prstGeom prst="rect">
                    <a:avLst/>
                  </a:prstGeom>
                  <a:noFill/>
                </p:spPr>
                <p:txBody>
                  <a:bodyPr wrap="square" lIns="45711" tIns="22856" rIns="45711" bIns="22856" rtlCol="0">
                    <a:spAutoFit/>
                  </a:bodyPr>
                  <a:lstStyle/>
                  <a:p>
                    <a:r>
                      <a:rPr lang="zh-CN" altLang="en-US" sz="2400" b="1" dirty="0">
                        <a:solidFill>
                          <a:schemeClr val="tx2"/>
                        </a:solidFill>
                        <a:latin typeface="Lato Regular"/>
                        <a:cs typeface="Lato Regular"/>
                      </a:rPr>
                      <a:t>病毒宿主发现</a:t>
                    </a:r>
                    <a:endParaRPr lang="id-ID" altLang="zh-CN" sz="2400" b="1" dirty="0">
                      <a:solidFill>
                        <a:schemeClr val="tx2"/>
                      </a:solidFill>
                      <a:latin typeface="Lato Regular"/>
                      <a:cs typeface="Lato Regular"/>
                    </a:endParaRPr>
                  </a:p>
                </p:txBody>
              </p:sp>
              <p:sp>
                <p:nvSpPr>
                  <p:cNvPr id="36" name="Freeform 1">
                    <a:extLst>
                      <a:ext uri="{FF2B5EF4-FFF2-40B4-BE49-F238E27FC236}">
                        <a16:creationId xmlns:a16="http://schemas.microsoft.com/office/drawing/2014/main" id="{236DB854-DBF2-4100-B1A7-AE8E5A90A8F8}"/>
                      </a:ext>
                    </a:extLst>
                  </p:cNvPr>
                  <p:cNvSpPr>
                    <a:spLocks noChangeArrowheads="1"/>
                  </p:cNvSpPr>
                  <p:nvPr/>
                </p:nvSpPr>
                <p:spPr bwMode="auto">
                  <a:xfrm rot="5594423" flipV="1">
                    <a:off x="622994" y="1927705"/>
                    <a:ext cx="4063520" cy="3525885"/>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rgbClr val="92D050"/>
                  </a:solidFill>
                  <a:ln>
                    <a:noFill/>
                  </a:ln>
                  <a:effectLst/>
                </p:spPr>
                <p:txBody>
                  <a:bodyPr wrap="none" lIns="121885" tIns="60943" rIns="121885" bIns="60943" anchor="ctr"/>
                  <a:lstStyle/>
                  <a:p>
                    <a:endParaRPr lang="en-US" sz="900" dirty="0">
                      <a:latin typeface="Calibri Light"/>
                    </a:endParaRPr>
                  </a:p>
                </p:txBody>
              </p:sp>
              <p:sp>
                <p:nvSpPr>
                  <p:cNvPr id="37" name="TextBox 75">
                    <a:extLst>
                      <a:ext uri="{FF2B5EF4-FFF2-40B4-BE49-F238E27FC236}">
                        <a16:creationId xmlns:a16="http://schemas.microsoft.com/office/drawing/2014/main" id="{6050E1F1-5C00-4E76-BF49-F1BCE96B666A}"/>
                      </a:ext>
                    </a:extLst>
                  </p:cNvPr>
                  <p:cNvSpPr txBox="1"/>
                  <p:nvPr/>
                </p:nvSpPr>
                <p:spPr>
                  <a:xfrm rot="19389">
                    <a:off x="2845332" y="3559339"/>
                    <a:ext cx="1874107" cy="324339"/>
                  </a:xfrm>
                  <a:prstGeom prst="rect">
                    <a:avLst/>
                  </a:prstGeom>
                  <a:noFill/>
                </p:spPr>
                <p:txBody>
                  <a:bodyPr wrap="square" lIns="45711" tIns="22856" rIns="45711" bIns="22856" rtlCol="0">
                    <a:spAutoFit/>
                  </a:bodyPr>
                  <a:lstStyle/>
                  <a:p>
                    <a:pPr algn="ctr"/>
                    <a:r>
                      <a:rPr lang="zh-CN" altLang="en-US" sz="2000" b="1" dirty="0">
                        <a:solidFill>
                          <a:schemeClr val="bg1"/>
                        </a:solidFill>
                        <a:latin typeface="Lato Regular"/>
                        <a:cs typeface="Lato Regular"/>
                      </a:rPr>
                      <a:t>医学研究</a:t>
                    </a:r>
                    <a:endParaRPr lang="id-ID" sz="2000" b="1" dirty="0">
                      <a:solidFill>
                        <a:schemeClr val="bg1"/>
                      </a:solidFill>
                      <a:latin typeface="Lato Regular"/>
                      <a:cs typeface="Lato Regular"/>
                    </a:endParaRPr>
                  </a:p>
                </p:txBody>
              </p:sp>
            </p:grpSp>
            <p:grpSp>
              <p:nvGrpSpPr>
                <p:cNvPr id="64" name="组合 63">
                  <a:extLst>
                    <a:ext uri="{FF2B5EF4-FFF2-40B4-BE49-F238E27FC236}">
                      <a16:creationId xmlns:a16="http://schemas.microsoft.com/office/drawing/2014/main" id="{D0F220C7-0390-43EE-A0FB-00FC4EEFF3A3}"/>
                    </a:ext>
                  </a:extLst>
                </p:cNvPr>
                <p:cNvGrpSpPr/>
                <p:nvPr/>
              </p:nvGrpSpPr>
              <p:grpSpPr>
                <a:xfrm>
                  <a:off x="7266591" y="1442018"/>
                  <a:ext cx="4540379" cy="4481991"/>
                  <a:chOff x="7585189" y="1806177"/>
                  <a:chExt cx="4194985" cy="3873520"/>
                </a:xfrm>
              </p:grpSpPr>
              <p:sp>
                <p:nvSpPr>
                  <p:cNvPr id="35" name="Freeform 1">
                    <a:extLst>
                      <a:ext uri="{FF2B5EF4-FFF2-40B4-BE49-F238E27FC236}">
                        <a16:creationId xmlns:a16="http://schemas.microsoft.com/office/drawing/2014/main" id="{E11AD9A6-D189-4ABB-B389-CC1D38B7D01F}"/>
                      </a:ext>
                    </a:extLst>
                  </p:cNvPr>
                  <p:cNvSpPr>
                    <a:spLocks noChangeArrowheads="1"/>
                  </p:cNvSpPr>
                  <p:nvPr/>
                </p:nvSpPr>
                <p:spPr bwMode="auto">
                  <a:xfrm rot="5400000">
                    <a:off x="7525684" y="2043587"/>
                    <a:ext cx="3873520" cy="3398699"/>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accent2">
                      <a:lumMod val="75000"/>
                    </a:schemeClr>
                  </a:solidFill>
                  <a:ln>
                    <a:noFill/>
                  </a:ln>
                  <a:effectLst/>
                </p:spPr>
                <p:txBody>
                  <a:bodyPr wrap="none" lIns="121885" tIns="60943" rIns="121885" bIns="60943" anchor="ctr"/>
                  <a:lstStyle/>
                  <a:p>
                    <a:endParaRPr lang="en-US" sz="900" dirty="0">
                      <a:latin typeface="Calibri Light"/>
                    </a:endParaRPr>
                  </a:p>
                </p:txBody>
              </p:sp>
              <p:sp>
                <p:nvSpPr>
                  <p:cNvPr id="38" name="TextBox 144">
                    <a:extLst>
                      <a:ext uri="{FF2B5EF4-FFF2-40B4-BE49-F238E27FC236}">
                        <a16:creationId xmlns:a16="http://schemas.microsoft.com/office/drawing/2014/main" id="{AA977D5F-BF73-4298-99E5-D9656CF8C15B}"/>
                      </a:ext>
                    </a:extLst>
                  </p:cNvPr>
                  <p:cNvSpPr txBox="1"/>
                  <p:nvPr/>
                </p:nvSpPr>
                <p:spPr>
                  <a:xfrm>
                    <a:off x="7585189" y="3570063"/>
                    <a:ext cx="1631017" cy="305885"/>
                  </a:xfrm>
                  <a:prstGeom prst="rect">
                    <a:avLst/>
                  </a:prstGeom>
                  <a:noFill/>
                </p:spPr>
                <p:txBody>
                  <a:bodyPr wrap="square" lIns="45711" tIns="22856" rIns="45711" bIns="22856" rtlCol="0">
                    <a:spAutoFit/>
                  </a:bodyPr>
                  <a:lstStyle/>
                  <a:p>
                    <a:pPr algn="ctr"/>
                    <a:r>
                      <a:rPr lang="zh-CN" altLang="en-US" sz="2000" b="1" dirty="0">
                        <a:solidFill>
                          <a:schemeClr val="bg1"/>
                        </a:solidFill>
                        <a:latin typeface="Lato Regular"/>
                      </a:rPr>
                      <a:t>辅助医疗</a:t>
                    </a:r>
                    <a:endParaRPr lang="id-ID" sz="2000" b="1" dirty="0">
                      <a:solidFill>
                        <a:schemeClr val="bg1"/>
                      </a:solidFill>
                      <a:latin typeface="Lato Regular"/>
                    </a:endParaRPr>
                  </a:p>
                </p:txBody>
              </p:sp>
              <p:sp>
                <p:nvSpPr>
                  <p:cNvPr id="53" name="TextBox 164">
                    <a:extLst>
                      <a:ext uri="{FF2B5EF4-FFF2-40B4-BE49-F238E27FC236}">
                        <a16:creationId xmlns:a16="http://schemas.microsoft.com/office/drawing/2014/main" id="{12982679-8F3A-4F29-A943-E2E932CDE436}"/>
                      </a:ext>
                    </a:extLst>
                  </p:cNvPr>
                  <p:cNvSpPr txBox="1"/>
                  <p:nvPr/>
                </p:nvSpPr>
                <p:spPr>
                  <a:xfrm>
                    <a:off x="7763095" y="2652681"/>
                    <a:ext cx="1610799" cy="359083"/>
                  </a:xfrm>
                  <a:prstGeom prst="rect">
                    <a:avLst/>
                  </a:prstGeom>
                  <a:noFill/>
                </p:spPr>
                <p:txBody>
                  <a:bodyPr wrap="square" lIns="45711" tIns="22856" rIns="45711" bIns="22856" rtlCol="0">
                    <a:spAutoFit/>
                  </a:bodyPr>
                  <a:lstStyle/>
                  <a:p>
                    <a:pPr algn="r"/>
                    <a:r>
                      <a:rPr lang="zh-CN" altLang="en-US" sz="2400" b="1" dirty="0">
                        <a:solidFill>
                          <a:schemeClr val="tx2"/>
                        </a:solidFill>
                        <a:latin typeface="Lato Regular"/>
                        <a:cs typeface="Lato Regular"/>
                      </a:rPr>
                      <a:t>疾病诊断</a:t>
                    </a:r>
                    <a:endParaRPr lang="id-ID" sz="2400" b="1" dirty="0">
                      <a:solidFill>
                        <a:schemeClr val="tx2"/>
                      </a:solidFill>
                      <a:latin typeface="Lato Regular"/>
                      <a:cs typeface="Lato Regular"/>
                    </a:endParaRPr>
                  </a:p>
                </p:txBody>
              </p:sp>
              <p:sp>
                <p:nvSpPr>
                  <p:cNvPr id="55" name="TextBox 166">
                    <a:extLst>
                      <a:ext uri="{FF2B5EF4-FFF2-40B4-BE49-F238E27FC236}">
                        <a16:creationId xmlns:a16="http://schemas.microsoft.com/office/drawing/2014/main" id="{2276784C-6A99-4CCD-AF73-76F12A84C52A}"/>
                      </a:ext>
                    </a:extLst>
                  </p:cNvPr>
                  <p:cNvSpPr txBox="1"/>
                  <p:nvPr/>
                </p:nvSpPr>
                <p:spPr>
                  <a:xfrm rot="2420416">
                    <a:off x="10169375" y="2600255"/>
                    <a:ext cx="1610799" cy="359083"/>
                  </a:xfrm>
                  <a:prstGeom prst="rect">
                    <a:avLst/>
                  </a:prstGeom>
                  <a:noFill/>
                </p:spPr>
                <p:txBody>
                  <a:bodyPr wrap="square" lIns="45711" tIns="22856" rIns="45711" bIns="22856" rtlCol="0">
                    <a:spAutoFit/>
                  </a:bodyPr>
                  <a:lstStyle/>
                  <a:p>
                    <a:pPr algn="ctr"/>
                    <a:r>
                      <a:rPr lang="zh-CN" altLang="en-US" sz="2400" b="1" dirty="0">
                        <a:solidFill>
                          <a:schemeClr val="tx2"/>
                        </a:solidFill>
                        <a:latin typeface="Lato Regular"/>
                        <a:cs typeface="Lato Regular"/>
                      </a:rPr>
                      <a:t>放射治疗</a:t>
                    </a:r>
                    <a:endParaRPr lang="id-ID" sz="2400" b="1" dirty="0">
                      <a:solidFill>
                        <a:schemeClr val="tx2"/>
                      </a:solidFill>
                      <a:latin typeface="Lato Regular"/>
                      <a:cs typeface="Lato Regular"/>
                    </a:endParaRPr>
                  </a:p>
                </p:txBody>
              </p:sp>
            </p:grpSp>
            <p:grpSp>
              <p:nvGrpSpPr>
                <p:cNvPr id="3" name="组合 2">
                  <a:extLst>
                    <a:ext uri="{FF2B5EF4-FFF2-40B4-BE49-F238E27FC236}">
                      <a16:creationId xmlns:a16="http://schemas.microsoft.com/office/drawing/2014/main" id="{113B083A-E461-4267-8AFD-7C81D8C56E88}"/>
                    </a:ext>
                  </a:extLst>
                </p:cNvPr>
                <p:cNvGrpSpPr/>
                <p:nvPr/>
              </p:nvGrpSpPr>
              <p:grpSpPr>
                <a:xfrm>
                  <a:off x="4882186" y="2705124"/>
                  <a:ext cx="2650996" cy="1977285"/>
                  <a:chOff x="4380283" y="2342825"/>
                  <a:chExt cx="3584787" cy="2909356"/>
                </a:xfrm>
              </p:grpSpPr>
              <p:sp>
                <p:nvSpPr>
                  <p:cNvPr id="40" name="Freeform 2">
                    <a:extLst>
                      <a:ext uri="{FF2B5EF4-FFF2-40B4-BE49-F238E27FC236}">
                        <a16:creationId xmlns:a16="http://schemas.microsoft.com/office/drawing/2014/main" id="{716EA2CC-B28E-42D4-92D2-2FA10A376A5B}"/>
                      </a:ext>
                    </a:extLst>
                  </p:cNvPr>
                  <p:cNvSpPr>
                    <a:spLocks noChangeArrowheads="1"/>
                  </p:cNvSpPr>
                  <p:nvPr/>
                </p:nvSpPr>
                <p:spPr bwMode="auto">
                  <a:xfrm>
                    <a:off x="4430571" y="3779544"/>
                    <a:ext cx="941096" cy="610606"/>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chemeClr val="tx2">
                      <a:lumMod val="75000"/>
                    </a:schemeClr>
                  </a:solidFill>
                  <a:ln>
                    <a:noFill/>
                  </a:ln>
                  <a:effectLst/>
                  <a:extLst/>
                </p:spPr>
                <p:txBody>
                  <a:bodyPr wrap="none" anchor="ctr"/>
                  <a:lstStyle/>
                  <a:p>
                    <a:endParaRPr lang="en-US" sz="900" dirty="0">
                      <a:latin typeface="Calibri Light"/>
                    </a:endParaRPr>
                  </a:p>
                </p:txBody>
              </p:sp>
              <p:sp>
                <p:nvSpPr>
                  <p:cNvPr id="42" name="Freeform 4">
                    <a:extLst>
                      <a:ext uri="{FF2B5EF4-FFF2-40B4-BE49-F238E27FC236}">
                        <a16:creationId xmlns:a16="http://schemas.microsoft.com/office/drawing/2014/main" id="{40D25961-8B2E-450F-83D1-5C82A011CFF9}"/>
                      </a:ext>
                    </a:extLst>
                  </p:cNvPr>
                  <p:cNvSpPr>
                    <a:spLocks noChangeArrowheads="1"/>
                  </p:cNvSpPr>
                  <p:nvPr/>
                </p:nvSpPr>
                <p:spPr bwMode="auto">
                  <a:xfrm>
                    <a:off x="4380283" y="2599639"/>
                    <a:ext cx="2133631" cy="1400801"/>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chemeClr val="accent2"/>
                  </a:solidFill>
                  <a:ln>
                    <a:noFill/>
                  </a:ln>
                  <a:effectLst/>
                  <a:extLst/>
                </p:spPr>
                <p:txBody>
                  <a:bodyPr wrap="none" anchor="ctr"/>
                  <a:lstStyle/>
                  <a:p>
                    <a:endParaRPr lang="en-US" sz="900" dirty="0">
                      <a:latin typeface="Calibri Light"/>
                    </a:endParaRPr>
                  </a:p>
                </p:txBody>
              </p:sp>
              <p:sp>
                <p:nvSpPr>
                  <p:cNvPr id="44" name="Freeform 6">
                    <a:extLst>
                      <a:ext uri="{FF2B5EF4-FFF2-40B4-BE49-F238E27FC236}">
                        <a16:creationId xmlns:a16="http://schemas.microsoft.com/office/drawing/2014/main" id="{3F74670B-B49F-47C1-BC2C-48F0FDFA0F1C}"/>
                      </a:ext>
                    </a:extLst>
                  </p:cNvPr>
                  <p:cNvSpPr>
                    <a:spLocks noChangeArrowheads="1"/>
                  </p:cNvSpPr>
                  <p:nvPr/>
                </p:nvSpPr>
                <p:spPr bwMode="auto">
                  <a:xfrm>
                    <a:off x="5312400" y="3359304"/>
                    <a:ext cx="2428172" cy="1892877"/>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chemeClr val="accent6"/>
                  </a:solidFill>
                  <a:ln>
                    <a:noFill/>
                  </a:ln>
                  <a:effectLst/>
                  <a:extLst/>
                </p:spPr>
                <p:txBody>
                  <a:bodyPr wrap="none" anchor="ctr"/>
                  <a:lstStyle/>
                  <a:p>
                    <a:endParaRPr lang="en-US" sz="900" dirty="0">
                      <a:latin typeface="Calibri Light"/>
                    </a:endParaRPr>
                  </a:p>
                </p:txBody>
              </p:sp>
              <p:sp>
                <p:nvSpPr>
                  <p:cNvPr id="46" name="Freeform 8">
                    <a:extLst>
                      <a:ext uri="{FF2B5EF4-FFF2-40B4-BE49-F238E27FC236}">
                        <a16:creationId xmlns:a16="http://schemas.microsoft.com/office/drawing/2014/main" id="{E86F4CF1-C9B6-4314-AC96-07BAD0E50526}"/>
                      </a:ext>
                    </a:extLst>
                  </p:cNvPr>
                  <p:cNvSpPr>
                    <a:spLocks noChangeArrowheads="1"/>
                  </p:cNvSpPr>
                  <p:nvPr/>
                </p:nvSpPr>
                <p:spPr bwMode="auto">
                  <a:xfrm>
                    <a:off x="6923398" y="2867228"/>
                    <a:ext cx="1041672" cy="1161947"/>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rgbClr val="C00000"/>
                  </a:solidFill>
                  <a:ln>
                    <a:noFill/>
                  </a:ln>
                  <a:effectLst/>
                  <a:extLst/>
                </p:spPr>
                <p:txBody>
                  <a:bodyPr wrap="none" anchor="ctr"/>
                  <a:lstStyle/>
                  <a:p>
                    <a:endParaRPr lang="en-US" sz="900" dirty="0">
                      <a:latin typeface="Calibri Light"/>
                    </a:endParaRPr>
                  </a:p>
                </p:txBody>
              </p:sp>
              <p:sp>
                <p:nvSpPr>
                  <p:cNvPr id="48" name="Freeform 10">
                    <a:extLst>
                      <a:ext uri="{FF2B5EF4-FFF2-40B4-BE49-F238E27FC236}">
                        <a16:creationId xmlns:a16="http://schemas.microsoft.com/office/drawing/2014/main" id="{E479ED84-C13B-4E96-ACCD-3961B5238A83}"/>
                      </a:ext>
                    </a:extLst>
                  </p:cNvPr>
                  <p:cNvSpPr>
                    <a:spLocks noChangeArrowheads="1"/>
                  </p:cNvSpPr>
                  <p:nvPr/>
                </p:nvSpPr>
                <p:spPr bwMode="auto">
                  <a:xfrm>
                    <a:off x="5409383" y="2342825"/>
                    <a:ext cx="1905540" cy="1027254"/>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rgbClr val="009900"/>
                  </a:solidFill>
                  <a:ln>
                    <a:noFill/>
                  </a:ln>
                  <a:effectLst/>
                  <a:extLst/>
                </p:spPr>
                <p:txBody>
                  <a:bodyPr wrap="none" anchor="ctr"/>
                  <a:lstStyle/>
                  <a:p>
                    <a:endParaRPr lang="en-US" sz="900" dirty="0">
                      <a:latin typeface="Calibri Light"/>
                    </a:endParaRPr>
                  </a:p>
                </p:txBody>
              </p:sp>
              <p:sp>
                <p:nvSpPr>
                  <p:cNvPr id="58" name="Freeform 22">
                    <a:extLst>
                      <a:ext uri="{FF2B5EF4-FFF2-40B4-BE49-F238E27FC236}">
                        <a16:creationId xmlns:a16="http://schemas.microsoft.com/office/drawing/2014/main" id="{CFF43F26-6A11-4A48-AD13-FA4C2F43E407}"/>
                      </a:ext>
                    </a:extLst>
                  </p:cNvPr>
                  <p:cNvSpPr>
                    <a:spLocks noChangeArrowheads="1"/>
                  </p:cNvSpPr>
                  <p:nvPr/>
                </p:nvSpPr>
                <p:spPr bwMode="auto">
                  <a:xfrm>
                    <a:off x="6311027" y="3969300"/>
                    <a:ext cx="406452" cy="406456"/>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sz="900" dirty="0">
                      <a:latin typeface="Calibri Light"/>
                    </a:endParaRPr>
                  </a:p>
                </p:txBody>
              </p:sp>
              <p:sp>
                <p:nvSpPr>
                  <p:cNvPr id="59" name="Freeform 70">
                    <a:extLst>
                      <a:ext uri="{FF2B5EF4-FFF2-40B4-BE49-F238E27FC236}">
                        <a16:creationId xmlns:a16="http://schemas.microsoft.com/office/drawing/2014/main" id="{D3CBF178-B5D7-4445-9DCA-B2E2FF27010C}"/>
                      </a:ext>
                    </a:extLst>
                  </p:cNvPr>
                  <p:cNvSpPr>
                    <a:spLocks noChangeArrowheads="1"/>
                  </p:cNvSpPr>
                  <p:nvPr/>
                </p:nvSpPr>
                <p:spPr bwMode="auto">
                  <a:xfrm>
                    <a:off x="7255483" y="3262242"/>
                    <a:ext cx="437423" cy="390971"/>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sz="900" dirty="0">
                      <a:latin typeface="Calibri Light"/>
                    </a:endParaRPr>
                  </a:p>
                </p:txBody>
              </p:sp>
              <p:sp>
                <p:nvSpPr>
                  <p:cNvPr id="60" name="Freeform 110">
                    <a:extLst>
                      <a:ext uri="{FF2B5EF4-FFF2-40B4-BE49-F238E27FC236}">
                        <a16:creationId xmlns:a16="http://schemas.microsoft.com/office/drawing/2014/main" id="{C00CEC2E-5D17-4636-A9B1-A6CB6696A175}"/>
                      </a:ext>
                    </a:extLst>
                  </p:cNvPr>
                  <p:cNvSpPr>
                    <a:spLocks noChangeArrowheads="1"/>
                  </p:cNvSpPr>
                  <p:nvPr/>
                </p:nvSpPr>
                <p:spPr bwMode="auto">
                  <a:xfrm>
                    <a:off x="6309686" y="2644026"/>
                    <a:ext cx="406452" cy="329035"/>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sz="900" dirty="0">
                      <a:latin typeface="Calibri Light"/>
                    </a:endParaRPr>
                  </a:p>
                </p:txBody>
              </p:sp>
              <p:sp>
                <p:nvSpPr>
                  <p:cNvPr id="61" name="Freeform 119">
                    <a:extLst>
                      <a:ext uri="{FF2B5EF4-FFF2-40B4-BE49-F238E27FC236}">
                        <a16:creationId xmlns:a16="http://schemas.microsoft.com/office/drawing/2014/main" id="{BDA7CD23-AF3B-4E17-8165-CC706A6D3AAD}"/>
                      </a:ext>
                    </a:extLst>
                  </p:cNvPr>
                  <p:cNvSpPr>
                    <a:spLocks noChangeArrowheads="1"/>
                  </p:cNvSpPr>
                  <p:nvPr/>
                </p:nvSpPr>
                <p:spPr bwMode="auto">
                  <a:xfrm>
                    <a:off x="5222710" y="3140257"/>
                    <a:ext cx="437420" cy="390968"/>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sz="900" dirty="0">
                      <a:latin typeface="Calibri Light"/>
                    </a:endParaRPr>
                  </a:p>
                </p:txBody>
              </p:sp>
              <p:sp>
                <p:nvSpPr>
                  <p:cNvPr id="62" name="Freeform 158">
                    <a:extLst>
                      <a:ext uri="{FF2B5EF4-FFF2-40B4-BE49-F238E27FC236}">
                        <a16:creationId xmlns:a16="http://schemas.microsoft.com/office/drawing/2014/main" id="{3B0838E1-FEB2-4B48-9F09-AAB67E83E056}"/>
                      </a:ext>
                    </a:extLst>
                  </p:cNvPr>
                  <p:cNvSpPr>
                    <a:spLocks noChangeArrowheads="1"/>
                  </p:cNvSpPr>
                  <p:nvPr/>
                </p:nvSpPr>
                <p:spPr bwMode="auto">
                  <a:xfrm>
                    <a:off x="4707307" y="3974381"/>
                    <a:ext cx="437423" cy="205161"/>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sz="900" dirty="0">
                      <a:latin typeface="Calibri Light"/>
                    </a:endParaRPr>
                  </a:p>
                </p:txBody>
              </p:sp>
            </p:grpSp>
          </p:grpSp>
          <p:sp>
            <p:nvSpPr>
              <p:cNvPr id="70" name="TextBox 164">
                <a:extLst>
                  <a:ext uri="{FF2B5EF4-FFF2-40B4-BE49-F238E27FC236}">
                    <a16:creationId xmlns:a16="http://schemas.microsoft.com/office/drawing/2014/main" id="{F0970C19-073A-4E7F-A7B9-0541F543156D}"/>
                  </a:ext>
                </a:extLst>
              </p:cNvPr>
              <p:cNvSpPr txBox="1"/>
              <p:nvPr/>
            </p:nvSpPr>
            <p:spPr>
              <a:xfrm>
                <a:off x="3014542" y="1647660"/>
                <a:ext cx="1924303" cy="415490"/>
              </a:xfrm>
              <a:prstGeom prst="rect">
                <a:avLst/>
              </a:prstGeom>
              <a:noFill/>
            </p:spPr>
            <p:txBody>
              <a:bodyPr wrap="square" lIns="45711" tIns="22856" rIns="45711" bIns="22856" rtlCol="0">
                <a:spAutoFit/>
              </a:bodyPr>
              <a:lstStyle/>
              <a:p>
                <a:r>
                  <a:rPr lang="zh-CN" altLang="en-US" sz="2400" b="1" dirty="0">
                    <a:solidFill>
                      <a:schemeClr val="tx2"/>
                    </a:solidFill>
                    <a:latin typeface="Lato Regular"/>
                    <a:cs typeface="Lato Regular"/>
                  </a:rPr>
                  <a:t>基因组分析</a:t>
                </a:r>
                <a:endParaRPr lang="id-ID" sz="2400" b="1" dirty="0">
                  <a:solidFill>
                    <a:schemeClr val="tx2"/>
                  </a:solidFill>
                  <a:latin typeface="Lato Regular"/>
                  <a:cs typeface="Lato Regular"/>
                </a:endParaRPr>
              </a:p>
            </p:txBody>
          </p:sp>
          <p:sp>
            <p:nvSpPr>
              <p:cNvPr id="71" name="TextBox 164">
                <a:extLst>
                  <a:ext uri="{FF2B5EF4-FFF2-40B4-BE49-F238E27FC236}">
                    <a16:creationId xmlns:a16="http://schemas.microsoft.com/office/drawing/2014/main" id="{C7BA1A3B-5A0F-4FF2-8D73-B54F3411D76B}"/>
                  </a:ext>
                </a:extLst>
              </p:cNvPr>
              <p:cNvSpPr txBox="1"/>
              <p:nvPr/>
            </p:nvSpPr>
            <p:spPr>
              <a:xfrm>
                <a:off x="2748302" y="5734558"/>
                <a:ext cx="1924303" cy="415490"/>
              </a:xfrm>
              <a:prstGeom prst="rect">
                <a:avLst/>
              </a:prstGeom>
              <a:noFill/>
            </p:spPr>
            <p:txBody>
              <a:bodyPr wrap="square" lIns="45711" tIns="22856" rIns="45711" bIns="22856" rtlCol="0">
                <a:spAutoFit/>
              </a:bodyPr>
              <a:lstStyle/>
              <a:p>
                <a:r>
                  <a:rPr lang="zh-CN" altLang="en-US" sz="2400" b="1" dirty="0">
                    <a:solidFill>
                      <a:schemeClr val="tx2"/>
                    </a:solidFill>
                    <a:latin typeface="Lato Regular"/>
                    <a:cs typeface="Lato Regular"/>
                  </a:rPr>
                  <a:t>新药研发</a:t>
                </a:r>
                <a:endParaRPr lang="id-ID" sz="2400" b="1" dirty="0">
                  <a:solidFill>
                    <a:schemeClr val="tx2"/>
                  </a:solidFill>
                  <a:latin typeface="Lato Regular"/>
                  <a:cs typeface="Lato Regular"/>
                </a:endParaRPr>
              </a:p>
            </p:txBody>
          </p:sp>
          <p:sp>
            <p:nvSpPr>
              <p:cNvPr id="72" name="TextBox 164">
                <a:extLst>
                  <a:ext uri="{FF2B5EF4-FFF2-40B4-BE49-F238E27FC236}">
                    <a16:creationId xmlns:a16="http://schemas.microsoft.com/office/drawing/2014/main" id="{F682D01F-B56E-49CB-A121-964BEB053771}"/>
                  </a:ext>
                </a:extLst>
              </p:cNvPr>
              <p:cNvSpPr txBox="1"/>
              <p:nvPr/>
            </p:nvSpPr>
            <p:spPr>
              <a:xfrm>
                <a:off x="3014542" y="2540130"/>
                <a:ext cx="2241392" cy="415490"/>
              </a:xfrm>
              <a:prstGeom prst="rect">
                <a:avLst/>
              </a:prstGeom>
              <a:noFill/>
            </p:spPr>
            <p:txBody>
              <a:bodyPr wrap="square" lIns="45711" tIns="22856" rIns="45711" bIns="22856" rtlCol="0">
                <a:spAutoFit/>
              </a:bodyPr>
              <a:lstStyle/>
              <a:p>
                <a:r>
                  <a:rPr lang="zh-CN" altLang="en-US" sz="2400" b="1" dirty="0">
                    <a:solidFill>
                      <a:schemeClr val="tx2"/>
                    </a:solidFill>
                    <a:latin typeface="Lato Regular"/>
                    <a:cs typeface="Lato Regular"/>
                  </a:rPr>
                  <a:t>精准化基因编辑</a:t>
                </a:r>
                <a:endParaRPr lang="id-ID" sz="2400" b="1" dirty="0">
                  <a:solidFill>
                    <a:schemeClr val="tx2"/>
                  </a:solidFill>
                  <a:latin typeface="Lato Regular"/>
                  <a:cs typeface="Lato Regular"/>
                </a:endParaRPr>
              </a:p>
            </p:txBody>
          </p:sp>
        </p:grpSp>
      </p:grpSp>
      <p:sp>
        <p:nvSpPr>
          <p:cNvPr id="4" name="矩形 3">
            <a:extLst>
              <a:ext uri="{FF2B5EF4-FFF2-40B4-BE49-F238E27FC236}">
                <a16:creationId xmlns:a16="http://schemas.microsoft.com/office/drawing/2014/main" id="{F49C276F-6DEA-472F-A234-E5A00248CB16}"/>
              </a:ext>
            </a:extLst>
          </p:cNvPr>
          <p:cNvSpPr/>
          <p:nvPr/>
        </p:nvSpPr>
        <p:spPr>
          <a:xfrm>
            <a:off x="5661767" y="3653772"/>
            <a:ext cx="1210588" cy="400110"/>
          </a:xfrm>
          <a:prstGeom prst="rect">
            <a:avLst/>
          </a:prstGeom>
        </p:spPr>
        <p:txBody>
          <a:bodyPr wrap="none">
            <a:spAutoFit/>
          </a:bodyPr>
          <a:lstStyle/>
          <a:p>
            <a:r>
              <a:rPr lang="zh-CN" altLang="en-US" sz="2000" b="1" dirty="0">
                <a:solidFill>
                  <a:schemeClr val="bg1"/>
                </a:solidFill>
              </a:rPr>
              <a:t>人工智能</a:t>
            </a:r>
          </a:p>
        </p:txBody>
      </p:sp>
      <p:sp>
        <p:nvSpPr>
          <p:cNvPr id="34" name="TextBox 164">
            <a:extLst>
              <a:ext uri="{FF2B5EF4-FFF2-40B4-BE49-F238E27FC236}">
                <a16:creationId xmlns:a16="http://schemas.microsoft.com/office/drawing/2014/main" id="{580DBDB8-5B3C-468F-BB91-4AFB155CADEE}"/>
              </a:ext>
            </a:extLst>
          </p:cNvPr>
          <p:cNvSpPr txBox="1"/>
          <p:nvPr/>
        </p:nvSpPr>
        <p:spPr>
          <a:xfrm rot="1373039">
            <a:off x="244871" y="4466047"/>
            <a:ext cx="2298293" cy="415490"/>
          </a:xfrm>
          <a:prstGeom prst="rect">
            <a:avLst/>
          </a:prstGeom>
          <a:noFill/>
        </p:spPr>
        <p:txBody>
          <a:bodyPr wrap="square" lIns="45711" tIns="22856" rIns="45711" bIns="22856" rtlCol="0">
            <a:spAutoFit/>
          </a:bodyPr>
          <a:lstStyle/>
          <a:p>
            <a:r>
              <a:rPr lang="zh-CN" altLang="en-US" sz="2400" b="1" dirty="0">
                <a:solidFill>
                  <a:schemeClr val="tx2"/>
                </a:solidFill>
                <a:latin typeface="Lato Regular"/>
                <a:cs typeface="Lato Regular"/>
              </a:rPr>
              <a:t>蛋白质结构预测</a:t>
            </a:r>
            <a:endParaRPr lang="id-ID" sz="2400" b="1" dirty="0">
              <a:solidFill>
                <a:schemeClr val="tx2"/>
              </a:solidFill>
              <a:latin typeface="Lato Regular"/>
              <a:cs typeface="Lato Regular"/>
            </a:endParaRPr>
          </a:p>
        </p:txBody>
      </p:sp>
    </p:spTree>
    <p:extLst>
      <p:ext uri="{BB962C8B-B14F-4D97-AF65-F5344CB8AC3E}">
        <p14:creationId xmlns:p14="http://schemas.microsoft.com/office/powerpoint/2010/main" val="366953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EEA62-C9E0-4DE8-9AE5-504673DCF611}"/>
              </a:ext>
            </a:extLst>
          </p:cNvPr>
          <p:cNvSpPr>
            <a:spLocks noGrp="1"/>
          </p:cNvSpPr>
          <p:nvPr>
            <p:ph type="title"/>
          </p:nvPr>
        </p:nvSpPr>
        <p:spPr/>
        <p:txBody>
          <a:bodyPr/>
          <a:lstStyle/>
          <a:p>
            <a:r>
              <a:rPr lang="en-US" altLang="zh-CN" dirty="0"/>
              <a:t>AI</a:t>
            </a:r>
            <a:r>
              <a:rPr lang="zh-CN" altLang="en-US" dirty="0"/>
              <a:t>与医学研究前沿</a:t>
            </a:r>
            <a:r>
              <a:rPr lang="en-US" altLang="zh-CN" dirty="0"/>
              <a:t>——</a:t>
            </a:r>
            <a:r>
              <a:rPr lang="zh-CN" altLang="en-US" dirty="0"/>
              <a:t>病毒宿主预测</a:t>
            </a:r>
          </a:p>
        </p:txBody>
      </p:sp>
      <p:grpSp>
        <p:nvGrpSpPr>
          <p:cNvPr id="55" name="组 54"/>
          <p:cNvGrpSpPr/>
          <p:nvPr/>
        </p:nvGrpSpPr>
        <p:grpSpPr>
          <a:xfrm>
            <a:off x="752104" y="1969025"/>
            <a:ext cx="4635955" cy="2909375"/>
            <a:chOff x="785507" y="2370909"/>
            <a:chExt cx="5236845" cy="3012745"/>
          </a:xfrm>
        </p:grpSpPr>
        <p:pic>
          <p:nvPicPr>
            <p:cNvPr id="3" name="图片 2" descr="ika Mosquito 700"/>
            <p:cNvPicPr/>
            <p:nvPr/>
          </p:nvPicPr>
          <p:blipFill>
            <a:blip r:embed="rId3">
              <a:extLst>
                <a:ext uri="{28A0092B-C50C-407E-A947-70E740481C1C}">
                  <a14:useLocalDpi xmlns:a14="http://schemas.microsoft.com/office/drawing/2010/main"/>
                </a:ext>
              </a:extLst>
            </a:blip>
            <a:srcRect/>
            <a:stretch>
              <a:fillRect/>
            </a:stretch>
          </p:blipFill>
          <p:spPr bwMode="auto">
            <a:xfrm>
              <a:off x="785507" y="2370909"/>
              <a:ext cx="5236845" cy="2278380"/>
            </a:xfrm>
            <a:prstGeom prst="rect">
              <a:avLst/>
            </a:prstGeom>
            <a:noFill/>
            <a:ln>
              <a:noFill/>
            </a:ln>
          </p:spPr>
        </p:pic>
        <p:sp>
          <p:nvSpPr>
            <p:cNvPr id="4" name="矩形 3"/>
            <p:cNvSpPr/>
            <p:nvPr/>
          </p:nvSpPr>
          <p:spPr>
            <a:xfrm>
              <a:off x="1355671" y="4809309"/>
              <a:ext cx="3687103" cy="574345"/>
            </a:xfrm>
            <a:prstGeom prst="rect">
              <a:avLst/>
            </a:prstGeom>
          </p:spPr>
          <p:txBody>
            <a:bodyPr wrap="none">
              <a:spAutoFit/>
            </a:bodyPr>
            <a:lstStyle/>
            <a:p>
              <a:pPr algn="ctr" defTabSz="914354">
                <a:defRPr/>
              </a:pPr>
              <a:r>
                <a:rPr lang="zh-CN" altLang="zh-CN" sz="1404" b="1" kern="1800" cap="all" dirty="0">
                  <a:solidFill>
                    <a:srgbClr val="003865"/>
                  </a:solidFill>
                  <a:latin typeface="DengXian" charset="-122"/>
                  <a:ea typeface="MS Mincho" charset="-128"/>
                  <a:cs typeface="MS Mincho" charset="-128"/>
                </a:rPr>
                <a:t>机器学</a:t>
              </a:r>
              <a:r>
                <a:rPr lang="zh-CN" altLang="zh-CN" sz="1404" b="1" kern="1800" cap="all" dirty="0">
                  <a:solidFill>
                    <a:srgbClr val="003865"/>
                  </a:solidFill>
                  <a:latin typeface="DengXian" charset="-122"/>
                  <a:ea typeface="SimSun" charset="-122"/>
                  <a:cs typeface="SimSun" charset="-122"/>
                </a:rPr>
                <a:t>习</a:t>
              </a:r>
              <a:r>
                <a:rPr lang="zh-CN" altLang="zh-CN" sz="1404" b="1" kern="1800" cap="all" dirty="0">
                  <a:solidFill>
                    <a:srgbClr val="003865"/>
                  </a:solidFill>
                  <a:latin typeface="DengXian" charset="-122"/>
                  <a:ea typeface="MS Mincho" charset="-128"/>
                  <a:cs typeface="MS Mincho" charset="-128"/>
                </a:rPr>
                <a:t>工具可以</a:t>
              </a:r>
              <a:r>
                <a:rPr lang="zh-CN" altLang="zh-CN" sz="1404" b="1" kern="1800" cap="all" dirty="0">
                  <a:solidFill>
                    <a:srgbClr val="003865"/>
                  </a:solidFill>
                  <a:latin typeface="DengXian" charset="-122"/>
                  <a:ea typeface="SimSun" charset="-122"/>
                  <a:cs typeface="SimSun" charset="-122"/>
                </a:rPr>
                <a:t>预测动</a:t>
              </a:r>
              <a:r>
                <a:rPr lang="zh-CN" altLang="zh-CN" sz="1404" b="1" kern="1800" cap="all" dirty="0">
                  <a:solidFill>
                    <a:srgbClr val="003865"/>
                  </a:solidFill>
                  <a:latin typeface="DengXian" charset="-122"/>
                  <a:ea typeface="MS Mincho" charset="-128"/>
                  <a:cs typeface="MS Mincho" charset="-128"/>
                </a:rPr>
                <a:t>物中的病毒</a:t>
              </a:r>
              <a:r>
                <a:rPr lang="zh-CN" altLang="zh-CN" sz="1404" b="1" kern="1800" cap="all" dirty="0">
                  <a:solidFill>
                    <a:srgbClr val="003865"/>
                  </a:solidFill>
                  <a:latin typeface="DengXian" charset="-122"/>
                  <a:ea typeface="SimSun" charset="-122"/>
                  <a:cs typeface="SimSun" charset="-122"/>
                </a:rPr>
                <a:t>库</a:t>
              </a:r>
              <a:endParaRPr lang="en-US" altLang="zh-CN" sz="1404" b="1" kern="1800" cap="all" dirty="0">
                <a:solidFill>
                  <a:srgbClr val="003865"/>
                </a:solidFill>
                <a:latin typeface="DengXian" charset="-122"/>
                <a:ea typeface="SimSun" charset="-122"/>
                <a:cs typeface="SimSun" charset="-122"/>
              </a:endParaRPr>
            </a:p>
            <a:p>
              <a:pPr algn="ctr" defTabSz="914354">
                <a:defRPr/>
              </a:pPr>
              <a:r>
                <a:rPr lang="zh-CN" altLang="en-US" sz="1600" dirty="0">
                  <a:solidFill>
                    <a:srgbClr val="000000"/>
                  </a:solidFill>
                  <a:latin typeface="Arial"/>
                  <a:ea typeface="微软雅黑"/>
                </a:rPr>
                <a:t>格拉斯哥大学团队，</a:t>
              </a:r>
              <a:r>
                <a:rPr lang="en-US" altLang="zh-CN" sz="1600" dirty="0">
                  <a:solidFill>
                    <a:srgbClr val="000000"/>
                  </a:solidFill>
                  <a:latin typeface="Arial"/>
                  <a:ea typeface="微软雅黑"/>
                </a:rPr>
                <a:t>2018</a:t>
              </a:r>
              <a:endParaRPr lang="zh-CN" altLang="zh-CN" sz="1600" kern="100" dirty="0">
                <a:solidFill>
                  <a:srgbClr val="000000"/>
                </a:solidFill>
                <a:latin typeface="DengXian" charset="-122"/>
                <a:ea typeface="DengXian" charset="-122"/>
                <a:cs typeface="Times New Roman" charset="0"/>
              </a:endParaRPr>
            </a:p>
          </p:txBody>
        </p:sp>
      </p:grpSp>
      <p:sp>
        <p:nvSpPr>
          <p:cNvPr id="5" name="文本框 4">
            <a:extLst>
              <a:ext uri="{FF2B5EF4-FFF2-40B4-BE49-F238E27FC236}">
                <a16:creationId xmlns:a16="http://schemas.microsoft.com/office/drawing/2014/main" id="{408C1F19-290E-494F-9C82-757E3388935F}"/>
              </a:ext>
            </a:extLst>
          </p:cNvPr>
          <p:cNvSpPr txBox="1"/>
          <p:nvPr/>
        </p:nvSpPr>
        <p:spPr>
          <a:xfrm>
            <a:off x="752104" y="5924810"/>
            <a:ext cx="11238173" cy="1015663"/>
          </a:xfrm>
          <a:prstGeom prst="rect">
            <a:avLst/>
          </a:prstGeom>
          <a:noFill/>
        </p:spPr>
        <p:txBody>
          <a:bodyPr wrap="square" rtlCol="0">
            <a:spAutoFit/>
          </a:bodyPr>
          <a:lstStyle/>
          <a:p>
            <a:r>
              <a:rPr kumimoji="1" lang="en-US" altLang="zh-CN" sz="1200" dirty="0"/>
              <a:t>Source:</a:t>
            </a:r>
          </a:p>
          <a:p>
            <a:r>
              <a:rPr kumimoji="1" lang="en-US" altLang="zh-CN" sz="1200" dirty="0">
                <a:hlinkClick r:id="rId4"/>
              </a:rPr>
              <a:t>https://www.gla.ac.uk/news/headline_620039_en.html</a:t>
            </a:r>
            <a:endParaRPr kumimoji="1" lang="en-US" altLang="zh-CN" sz="1200" dirty="0"/>
          </a:p>
          <a:p>
            <a:r>
              <a:rPr lang="en-US" altLang="zh-CN" sz="1200" dirty="0"/>
              <a:t>Babayan, S.A., Orton, R.J., and </a:t>
            </a:r>
            <a:r>
              <a:rPr lang="en-US" altLang="zh-CN" sz="1200" dirty="0" err="1"/>
              <a:t>Streicker</a:t>
            </a:r>
            <a:r>
              <a:rPr lang="en-US" altLang="zh-CN" sz="1200" dirty="0"/>
              <a:t>, D.G. (2018). </a:t>
            </a:r>
            <a:r>
              <a:rPr lang="en-US" altLang="zh-CN" sz="1200" b="1" i="1" dirty="0"/>
              <a:t>Predicting reservoir hosts and arthropod vectors from evolutionary signatures in RNA virus genomes.</a:t>
            </a:r>
            <a:r>
              <a:rPr lang="en-US" altLang="zh-CN" sz="1200" b="1" dirty="0"/>
              <a:t> </a:t>
            </a:r>
            <a:r>
              <a:rPr lang="en-US" altLang="zh-CN" sz="1200" dirty="0"/>
              <a:t>Science </a:t>
            </a:r>
            <a:r>
              <a:rPr lang="en-US" altLang="zh-CN" sz="1200" i="1" dirty="0"/>
              <a:t>362</a:t>
            </a:r>
            <a:r>
              <a:rPr lang="en-US" altLang="zh-CN" sz="1200" dirty="0"/>
              <a:t>, 577–580.</a:t>
            </a:r>
          </a:p>
          <a:p>
            <a:endParaRPr kumimoji="1" lang="zh-CN" altLang="en-US" sz="1200" dirty="0"/>
          </a:p>
        </p:txBody>
      </p:sp>
      <p:sp>
        <p:nvSpPr>
          <p:cNvPr id="10" name="文本框 9">
            <a:extLst>
              <a:ext uri="{FF2B5EF4-FFF2-40B4-BE49-F238E27FC236}">
                <a16:creationId xmlns:a16="http://schemas.microsoft.com/office/drawing/2014/main" id="{910ED06A-1832-4940-8365-34EBB66D7960}"/>
              </a:ext>
            </a:extLst>
          </p:cNvPr>
          <p:cNvSpPr txBox="1"/>
          <p:nvPr/>
        </p:nvSpPr>
        <p:spPr>
          <a:xfrm>
            <a:off x="5952969" y="1334871"/>
            <a:ext cx="5571337" cy="2088842"/>
          </a:xfrm>
          <a:prstGeom prst="rect">
            <a:avLst/>
          </a:prstGeom>
          <a:noFill/>
        </p:spPr>
        <p:txBody>
          <a:bodyPr wrap="square" rtlCol="0">
            <a:spAutoFit/>
          </a:bodyPr>
          <a:lstStyle/>
          <a:p>
            <a:pPr marL="342882" indent="-342882" eaLnBrk="0" hangingPunct="0">
              <a:lnSpc>
                <a:spcPct val="110000"/>
              </a:lnSpc>
              <a:buBlip>
                <a:blip r:embed="rId5">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收集了</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536</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RNA</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病毒基因组序列，提取了</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4229</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个基因特征作为输入。</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5">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找到了其中</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437</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个已知的病毒宿主作为训练的标签数据，给</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算法学习，预测“孤儿”病毒可能的宿主。</a:t>
            </a:r>
            <a:endParaRPr lang="zh-CN" altLang="en-US" sz="2400" dirty="0">
              <a:solidFill>
                <a:srgbClr val="000000"/>
              </a:solidFill>
            </a:endParaRPr>
          </a:p>
        </p:txBody>
      </p:sp>
      <p:grpSp>
        <p:nvGrpSpPr>
          <p:cNvPr id="30" name="组合 29">
            <a:extLst>
              <a:ext uri="{FF2B5EF4-FFF2-40B4-BE49-F238E27FC236}">
                <a16:creationId xmlns:a16="http://schemas.microsoft.com/office/drawing/2014/main" id="{689F5431-D906-4987-B125-51303C92B81F}"/>
              </a:ext>
            </a:extLst>
          </p:cNvPr>
          <p:cNvGrpSpPr/>
          <p:nvPr/>
        </p:nvGrpSpPr>
        <p:grpSpPr>
          <a:xfrm>
            <a:off x="6096006" y="3423941"/>
            <a:ext cx="5424487" cy="2783911"/>
            <a:chOff x="6096000" y="3458661"/>
            <a:chExt cx="5424487" cy="2783911"/>
          </a:xfrm>
        </p:grpSpPr>
        <p:grpSp>
          <p:nvGrpSpPr>
            <p:cNvPr id="18" name="组合 17">
              <a:extLst>
                <a:ext uri="{FF2B5EF4-FFF2-40B4-BE49-F238E27FC236}">
                  <a16:creationId xmlns:a16="http://schemas.microsoft.com/office/drawing/2014/main" id="{2936BECD-02E1-4EF8-A894-72ACAB508B10}"/>
                </a:ext>
              </a:extLst>
            </p:cNvPr>
            <p:cNvGrpSpPr/>
            <p:nvPr/>
          </p:nvGrpSpPr>
          <p:grpSpPr>
            <a:xfrm>
              <a:off x="6096000" y="3458661"/>
              <a:ext cx="5424487" cy="2783911"/>
              <a:chOff x="6095205" y="3526974"/>
              <a:chExt cx="5424487" cy="2783911"/>
            </a:xfrm>
          </p:grpSpPr>
          <p:grpSp>
            <p:nvGrpSpPr>
              <p:cNvPr id="31" name="组合 30">
                <a:extLst>
                  <a:ext uri="{FF2B5EF4-FFF2-40B4-BE49-F238E27FC236}">
                    <a16:creationId xmlns:a16="http://schemas.microsoft.com/office/drawing/2014/main" id="{81D5E6A9-490A-457A-A921-B24D52E14BD8}"/>
                  </a:ext>
                </a:extLst>
              </p:cNvPr>
              <p:cNvGrpSpPr/>
              <p:nvPr/>
            </p:nvGrpSpPr>
            <p:grpSpPr>
              <a:xfrm>
                <a:off x="6095205" y="3526974"/>
                <a:ext cx="5424487" cy="1803134"/>
                <a:chOff x="5949150" y="3813384"/>
                <a:chExt cx="5424487" cy="1803134"/>
              </a:xfrm>
            </p:grpSpPr>
            <p:grpSp>
              <p:nvGrpSpPr>
                <p:cNvPr id="16" name="组合 15">
                  <a:extLst>
                    <a:ext uri="{FF2B5EF4-FFF2-40B4-BE49-F238E27FC236}">
                      <a16:creationId xmlns:a16="http://schemas.microsoft.com/office/drawing/2014/main" id="{D35BBDF9-2043-42CD-A9E3-A02248F3EA14}"/>
                    </a:ext>
                  </a:extLst>
                </p:cNvPr>
                <p:cNvGrpSpPr/>
                <p:nvPr/>
              </p:nvGrpSpPr>
              <p:grpSpPr>
                <a:xfrm>
                  <a:off x="5949150" y="4433193"/>
                  <a:ext cx="5424487" cy="1183325"/>
                  <a:chOff x="5949150" y="3922266"/>
                  <a:chExt cx="5424487" cy="1183325"/>
                </a:xfrm>
              </p:grpSpPr>
              <p:sp>
                <p:nvSpPr>
                  <p:cNvPr id="11" name="椭圆 10">
                    <a:extLst>
                      <a:ext uri="{FF2B5EF4-FFF2-40B4-BE49-F238E27FC236}">
                        <a16:creationId xmlns:a16="http://schemas.microsoft.com/office/drawing/2014/main" id="{1DD3FF40-A6CC-42C5-A6E9-9104E767DA22}"/>
                      </a:ext>
                    </a:extLst>
                  </p:cNvPr>
                  <p:cNvSpPr/>
                  <p:nvPr/>
                </p:nvSpPr>
                <p:spPr>
                  <a:xfrm>
                    <a:off x="5949150" y="4143064"/>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病毒基因组特征</a:t>
                    </a:r>
                  </a:p>
                </p:txBody>
              </p:sp>
              <p:sp>
                <p:nvSpPr>
                  <p:cNvPr id="28" name="椭圆 27">
                    <a:extLst>
                      <a:ext uri="{FF2B5EF4-FFF2-40B4-BE49-F238E27FC236}">
                        <a16:creationId xmlns:a16="http://schemas.microsoft.com/office/drawing/2014/main" id="{D86360CD-5D67-4CC6-9427-EF1250DFAADA}"/>
                      </a:ext>
                    </a:extLst>
                  </p:cNvPr>
                  <p:cNvSpPr/>
                  <p:nvPr/>
                </p:nvSpPr>
                <p:spPr>
                  <a:xfrm>
                    <a:off x="9622576" y="4131273"/>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已知病毒宿主</a:t>
                    </a:r>
                  </a:p>
                </p:txBody>
              </p:sp>
              <p:cxnSp>
                <p:nvCxnSpPr>
                  <p:cNvPr id="13" name="直接箭头连接符 12">
                    <a:extLst>
                      <a:ext uri="{FF2B5EF4-FFF2-40B4-BE49-F238E27FC236}">
                        <a16:creationId xmlns:a16="http://schemas.microsoft.com/office/drawing/2014/main" id="{BFD84CD7-5158-4936-8833-AD6B55829831}"/>
                      </a:ext>
                    </a:extLst>
                  </p:cNvPr>
                  <p:cNvCxnSpPr>
                    <a:stCxn id="11" idx="6"/>
                    <a:endCxn id="28" idx="2"/>
                  </p:cNvCxnSpPr>
                  <p:nvPr/>
                </p:nvCxnSpPr>
                <p:spPr>
                  <a:xfrm flipV="1">
                    <a:off x="7700211" y="4612537"/>
                    <a:ext cx="1922365" cy="1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1F196E15-1DCB-4E8C-ADBD-000ED97B6937}"/>
                      </a:ext>
                    </a:extLst>
                  </p:cNvPr>
                  <p:cNvSpPr/>
                  <p:nvPr/>
                </p:nvSpPr>
                <p:spPr>
                  <a:xfrm>
                    <a:off x="7716253" y="3922266"/>
                    <a:ext cx="1751061" cy="702062"/>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监督学习算法</a:t>
                    </a:r>
                  </a:p>
                </p:txBody>
              </p:sp>
            </p:grpSp>
            <p:grpSp>
              <p:nvGrpSpPr>
                <p:cNvPr id="20" name="组合 19">
                  <a:extLst>
                    <a:ext uri="{FF2B5EF4-FFF2-40B4-BE49-F238E27FC236}">
                      <a16:creationId xmlns:a16="http://schemas.microsoft.com/office/drawing/2014/main" id="{DA9F2519-BF26-40B8-AF1F-261E5FAE7868}"/>
                    </a:ext>
                  </a:extLst>
                </p:cNvPr>
                <p:cNvGrpSpPr/>
                <p:nvPr/>
              </p:nvGrpSpPr>
              <p:grpSpPr>
                <a:xfrm>
                  <a:off x="6224337" y="3813384"/>
                  <a:ext cx="1203158" cy="840607"/>
                  <a:chOff x="6224337" y="3721768"/>
                  <a:chExt cx="1203158" cy="932223"/>
                </a:xfrm>
              </p:grpSpPr>
              <p:sp>
                <p:nvSpPr>
                  <p:cNvPr id="17" name="文本框 16">
                    <a:extLst>
                      <a:ext uri="{FF2B5EF4-FFF2-40B4-BE49-F238E27FC236}">
                        <a16:creationId xmlns:a16="http://schemas.microsoft.com/office/drawing/2014/main" id="{0635FBCD-B767-4515-AE9D-BB96489EEE8C}"/>
                      </a:ext>
                    </a:extLst>
                  </p:cNvPr>
                  <p:cNvSpPr txBox="1"/>
                  <p:nvPr/>
                </p:nvSpPr>
                <p:spPr>
                  <a:xfrm>
                    <a:off x="6224337" y="3721768"/>
                    <a:ext cx="1203158" cy="342032"/>
                  </a:xfrm>
                  <a:prstGeom prst="rect">
                    <a:avLst/>
                  </a:prstGeom>
                  <a:noFill/>
                </p:spPr>
                <p:txBody>
                  <a:bodyPr wrap="square" rtlCol="0">
                    <a:spAutoFit/>
                  </a:bodyPr>
                  <a:lstStyle/>
                  <a:p>
                    <a:pPr algn="ctr"/>
                    <a:r>
                      <a:rPr kumimoji="1" lang="zh-CN" altLang="en-US" sz="1404" dirty="0"/>
                      <a:t>输入</a:t>
                    </a:r>
                  </a:p>
                </p:txBody>
              </p:sp>
              <p:cxnSp>
                <p:nvCxnSpPr>
                  <p:cNvPr id="19" name="直接箭头连接符 18">
                    <a:extLst>
                      <a:ext uri="{FF2B5EF4-FFF2-40B4-BE49-F238E27FC236}">
                        <a16:creationId xmlns:a16="http://schemas.microsoft.com/office/drawing/2014/main" id="{A3D8A2D2-475C-4719-A0AD-21B4F3D0EED7}"/>
                      </a:ext>
                    </a:extLst>
                  </p:cNvPr>
                  <p:cNvCxnSpPr>
                    <a:cxnSpLocks/>
                    <a:stCxn id="17" idx="2"/>
                    <a:endCxn id="11" idx="0"/>
                  </p:cNvCxnSpPr>
                  <p:nvPr/>
                </p:nvCxnSpPr>
                <p:spPr>
                  <a:xfrm flipH="1">
                    <a:off x="6824681" y="4063800"/>
                    <a:ext cx="1235" cy="590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24B3C562-38E5-4540-A31E-DF52972D5250}"/>
                    </a:ext>
                  </a:extLst>
                </p:cNvPr>
                <p:cNvSpPr txBox="1"/>
                <p:nvPr/>
              </p:nvSpPr>
              <p:spPr>
                <a:xfrm>
                  <a:off x="8899192" y="3860796"/>
                  <a:ext cx="1291509" cy="308418"/>
                </a:xfrm>
                <a:prstGeom prst="rect">
                  <a:avLst/>
                </a:prstGeom>
                <a:noFill/>
              </p:spPr>
              <p:txBody>
                <a:bodyPr wrap="square" rtlCol="0">
                  <a:spAutoFit/>
                </a:bodyPr>
                <a:lstStyle/>
                <a:p>
                  <a:pPr algn="ctr"/>
                  <a:r>
                    <a:rPr kumimoji="1" lang="zh-CN" altLang="en-US" sz="1404" dirty="0"/>
                    <a:t>训练</a:t>
                  </a:r>
                </a:p>
              </p:txBody>
            </p:sp>
          </p:grpSp>
          <p:cxnSp>
            <p:nvCxnSpPr>
              <p:cNvPr id="9" name="连接符: 肘形 8">
                <a:extLst>
                  <a:ext uri="{FF2B5EF4-FFF2-40B4-BE49-F238E27FC236}">
                    <a16:creationId xmlns:a16="http://schemas.microsoft.com/office/drawing/2014/main" id="{A2D82575-3656-4292-A269-A29284FC7F3D}"/>
                  </a:ext>
                </a:extLst>
              </p:cNvPr>
              <p:cNvCxnSpPr>
                <a:cxnSpLocks/>
                <a:stCxn id="28" idx="0"/>
                <a:endCxn id="15" idx="0"/>
              </p:cNvCxnSpPr>
              <p:nvPr/>
            </p:nvCxnSpPr>
            <p:spPr>
              <a:xfrm rot="16200000" flipV="1">
                <a:off x="9586498" y="3298125"/>
                <a:ext cx="209007" cy="1906323"/>
              </a:xfrm>
              <a:prstGeom prst="bentConnector3">
                <a:avLst>
                  <a:gd name="adj1" fmla="val 209374"/>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23AFE9F8-4EBD-4D0E-AFA5-042F735E4B5E}"/>
                  </a:ext>
                </a:extLst>
              </p:cNvPr>
              <p:cNvSpPr/>
              <p:nvPr/>
            </p:nvSpPr>
            <p:spPr>
              <a:xfrm>
                <a:off x="9768630" y="5348358"/>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预测未知病毒宿主</a:t>
                </a:r>
              </a:p>
            </p:txBody>
          </p:sp>
          <p:cxnSp>
            <p:nvCxnSpPr>
              <p:cNvPr id="14" name="连接符: 肘形 13">
                <a:extLst>
                  <a:ext uri="{FF2B5EF4-FFF2-40B4-BE49-F238E27FC236}">
                    <a16:creationId xmlns:a16="http://schemas.microsoft.com/office/drawing/2014/main" id="{F4623848-8BCE-4A48-91C1-514A2387CD78}"/>
                  </a:ext>
                </a:extLst>
              </p:cNvPr>
              <p:cNvCxnSpPr>
                <a:cxnSpLocks/>
                <a:stCxn id="11" idx="6"/>
                <a:endCxn id="24" idx="2"/>
              </p:cNvCxnSpPr>
              <p:nvPr/>
            </p:nvCxnSpPr>
            <p:spPr>
              <a:xfrm>
                <a:off x="7846266" y="4848845"/>
                <a:ext cx="1922364" cy="980777"/>
              </a:xfrm>
              <a:prstGeom prst="bentConnector3">
                <a:avLst>
                  <a:gd name="adj1" fmla="val 46036"/>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EBED01E8-DE7E-42F7-B99E-A07A1270D0BF}"/>
                </a:ext>
              </a:extLst>
            </p:cNvPr>
            <p:cNvSpPr txBox="1"/>
            <p:nvPr/>
          </p:nvSpPr>
          <p:spPr>
            <a:xfrm>
              <a:off x="8477121" y="5390748"/>
              <a:ext cx="1291509" cy="308418"/>
            </a:xfrm>
            <a:prstGeom prst="rect">
              <a:avLst/>
            </a:prstGeom>
            <a:noFill/>
          </p:spPr>
          <p:txBody>
            <a:bodyPr wrap="square" rtlCol="0">
              <a:spAutoFit/>
            </a:bodyPr>
            <a:lstStyle/>
            <a:p>
              <a:pPr algn="ctr"/>
              <a:r>
                <a:rPr kumimoji="1" lang="zh-CN" altLang="en-US" sz="1404" dirty="0"/>
                <a:t>输出</a:t>
              </a:r>
            </a:p>
          </p:txBody>
        </p:sp>
      </p:grpSp>
    </p:spTree>
    <p:extLst>
      <p:ext uri="{BB962C8B-B14F-4D97-AF65-F5344CB8AC3E}">
        <p14:creationId xmlns:p14="http://schemas.microsoft.com/office/powerpoint/2010/main" val="3049673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EEA62-C9E0-4DE8-9AE5-504673DCF611}"/>
              </a:ext>
            </a:extLst>
          </p:cNvPr>
          <p:cNvSpPr>
            <a:spLocks noGrp="1"/>
          </p:cNvSpPr>
          <p:nvPr>
            <p:ph type="title"/>
          </p:nvPr>
        </p:nvSpPr>
        <p:spPr/>
        <p:txBody>
          <a:bodyPr/>
          <a:lstStyle/>
          <a:p>
            <a:r>
              <a:rPr lang="en-US" altLang="zh-CN" dirty="0"/>
              <a:t>AI</a:t>
            </a:r>
            <a:r>
              <a:rPr lang="zh-CN" altLang="en-US" dirty="0"/>
              <a:t>与医学研究前沿</a:t>
            </a:r>
            <a:r>
              <a:rPr lang="en-US" altLang="zh-CN" dirty="0"/>
              <a:t>——</a:t>
            </a:r>
            <a:r>
              <a:rPr lang="zh-CN" altLang="en-US" dirty="0"/>
              <a:t>蛋白质结构预测</a:t>
            </a:r>
          </a:p>
        </p:txBody>
      </p:sp>
      <p:sp>
        <p:nvSpPr>
          <p:cNvPr id="5" name="文本框 4">
            <a:extLst>
              <a:ext uri="{FF2B5EF4-FFF2-40B4-BE49-F238E27FC236}">
                <a16:creationId xmlns:a16="http://schemas.microsoft.com/office/drawing/2014/main" id="{408C1F19-290E-494F-9C82-757E3388935F}"/>
              </a:ext>
            </a:extLst>
          </p:cNvPr>
          <p:cNvSpPr txBox="1"/>
          <p:nvPr/>
        </p:nvSpPr>
        <p:spPr>
          <a:xfrm>
            <a:off x="669925" y="6208380"/>
            <a:ext cx="11238173" cy="461665"/>
          </a:xfrm>
          <a:prstGeom prst="rect">
            <a:avLst/>
          </a:prstGeom>
          <a:noFill/>
        </p:spPr>
        <p:txBody>
          <a:bodyPr wrap="square" rtlCol="0">
            <a:spAutoFit/>
          </a:bodyPr>
          <a:lstStyle/>
          <a:p>
            <a:r>
              <a:rPr kumimoji="1" lang="en-US" altLang="zh-CN" sz="1200" dirty="0"/>
              <a:t>Source:</a:t>
            </a:r>
          </a:p>
          <a:p>
            <a:r>
              <a:rPr lang="en-US" altLang="zh-CN" sz="1200" dirty="0">
                <a:hlinkClick r:id="rId3"/>
              </a:rPr>
              <a:t>https://deepmind.com/blog/alphafold/</a:t>
            </a:r>
            <a:r>
              <a:rPr lang="en-US" altLang="zh-CN" sz="1200" dirty="0"/>
              <a:t> </a:t>
            </a:r>
            <a:endParaRPr kumimoji="1" lang="zh-CN" altLang="en-US" sz="1200" dirty="0"/>
          </a:p>
        </p:txBody>
      </p:sp>
      <p:sp>
        <p:nvSpPr>
          <p:cNvPr id="10" name="文本框 9">
            <a:extLst>
              <a:ext uri="{FF2B5EF4-FFF2-40B4-BE49-F238E27FC236}">
                <a16:creationId xmlns:a16="http://schemas.microsoft.com/office/drawing/2014/main" id="{910ED06A-1832-4940-8365-34EBB66D7960}"/>
              </a:ext>
            </a:extLst>
          </p:cNvPr>
          <p:cNvSpPr txBox="1"/>
          <p:nvPr/>
        </p:nvSpPr>
        <p:spPr>
          <a:xfrm>
            <a:off x="5691458" y="1319304"/>
            <a:ext cx="5807274" cy="1682577"/>
          </a:xfrm>
          <a:prstGeom prst="rect">
            <a:avLst/>
          </a:prstGeom>
          <a:noFill/>
        </p:spPr>
        <p:txBody>
          <a:bodyPr wrap="square" rtlCol="0">
            <a:spAutoFit/>
          </a:bodyPr>
          <a:lstStyle/>
          <a:p>
            <a:pPr marL="342882" indent="-342882" eaLnBrk="0" hangingPunct="0">
              <a:lnSpc>
                <a:spcPct val="110000"/>
              </a:lnSpc>
              <a:buBlip>
                <a:blip r:embed="rId4">
                  <a:extLst/>
                </a:blip>
              </a:buBlip>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DeepMind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团队在蛋白质结构预测领域的最新突破。</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仅凭氨基酸一级序列，结合已知的数千种蛋白结构，预测新蛋白的三维结构。</a:t>
            </a:r>
            <a:endParaRPr lang="zh-CN" altLang="en-US" sz="2400" dirty="0">
              <a:solidFill>
                <a:srgbClr val="000000"/>
              </a:solidFill>
            </a:endParaRPr>
          </a:p>
        </p:txBody>
      </p:sp>
      <p:pic>
        <p:nvPicPr>
          <p:cNvPr id="21" name="图片 20">
            <a:extLst>
              <a:ext uri="{FF2B5EF4-FFF2-40B4-BE49-F238E27FC236}">
                <a16:creationId xmlns:a16="http://schemas.microsoft.com/office/drawing/2014/main" id="{0DF713BB-B6E6-4051-A2C6-BD9796411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68" y="1319926"/>
            <a:ext cx="4666890" cy="4666890"/>
          </a:xfrm>
          <a:prstGeom prst="rect">
            <a:avLst/>
          </a:prstGeom>
        </p:spPr>
      </p:pic>
      <p:cxnSp>
        <p:nvCxnSpPr>
          <p:cNvPr id="34" name="直接箭头连接符 33">
            <a:extLst>
              <a:ext uri="{FF2B5EF4-FFF2-40B4-BE49-F238E27FC236}">
                <a16:creationId xmlns:a16="http://schemas.microsoft.com/office/drawing/2014/main" id="{F663044F-7B78-462D-8397-430E88AD4D8B}"/>
              </a:ext>
            </a:extLst>
          </p:cNvPr>
          <p:cNvCxnSpPr>
            <a:cxnSpLocks/>
          </p:cNvCxnSpPr>
          <p:nvPr/>
        </p:nvCxnSpPr>
        <p:spPr>
          <a:xfrm flipH="1">
            <a:off x="8756258" y="4400479"/>
            <a:ext cx="1399" cy="1014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373E0A6D-92BF-4CF7-A8C0-7C21D9BD1D2B}"/>
              </a:ext>
            </a:extLst>
          </p:cNvPr>
          <p:cNvGrpSpPr/>
          <p:nvPr/>
        </p:nvGrpSpPr>
        <p:grpSpPr>
          <a:xfrm>
            <a:off x="5764882" y="3001881"/>
            <a:ext cx="6143216" cy="3353858"/>
            <a:chOff x="5764882" y="3001881"/>
            <a:chExt cx="6143216" cy="3353858"/>
          </a:xfrm>
        </p:grpSpPr>
        <p:grpSp>
          <p:nvGrpSpPr>
            <p:cNvPr id="47" name="组合 46">
              <a:extLst>
                <a:ext uri="{FF2B5EF4-FFF2-40B4-BE49-F238E27FC236}">
                  <a16:creationId xmlns:a16="http://schemas.microsoft.com/office/drawing/2014/main" id="{0D56A6DD-8C3A-47E2-AB45-63A9A967B879}"/>
                </a:ext>
              </a:extLst>
            </p:cNvPr>
            <p:cNvGrpSpPr/>
            <p:nvPr/>
          </p:nvGrpSpPr>
          <p:grpSpPr>
            <a:xfrm>
              <a:off x="5764882" y="3001881"/>
              <a:ext cx="6143216" cy="3353858"/>
              <a:chOff x="5787177" y="3037845"/>
              <a:chExt cx="6143216" cy="3353858"/>
            </a:xfrm>
          </p:grpSpPr>
          <p:cxnSp>
            <p:nvCxnSpPr>
              <p:cNvPr id="48" name="直接箭头连接符 47">
                <a:extLst>
                  <a:ext uri="{FF2B5EF4-FFF2-40B4-BE49-F238E27FC236}">
                    <a16:creationId xmlns:a16="http://schemas.microsoft.com/office/drawing/2014/main" id="{AA8D017B-96FB-4FF5-8990-1947DEF892FD}"/>
                  </a:ext>
                </a:extLst>
              </p:cNvPr>
              <p:cNvCxnSpPr>
                <a:stCxn id="71" idx="2"/>
              </p:cNvCxnSpPr>
              <p:nvPr/>
            </p:nvCxnSpPr>
            <p:spPr>
              <a:xfrm flipH="1">
                <a:off x="8778553" y="4405584"/>
                <a:ext cx="1399" cy="1014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DD09AC09-D435-4190-A493-89E202EED59C}"/>
                  </a:ext>
                </a:extLst>
              </p:cNvPr>
              <p:cNvGrpSpPr/>
              <p:nvPr/>
            </p:nvGrpSpPr>
            <p:grpSpPr>
              <a:xfrm>
                <a:off x="5787177" y="3037845"/>
                <a:ext cx="6143216" cy="3353858"/>
                <a:chOff x="5764882" y="2995703"/>
                <a:chExt cx="6143216" cy="3353858"/>
              </a:xfrm>
            </p:grpSpPr>
            <p:grpSp>
              <p:nvGrpSpPr>
                <p:cNvPr id="51" name="组合 50">
                  <a:extLst>
                    <a:ext uri="{FF2B5EF4-FFF2-40B4-BE49-F238E27FC236}">
                      <a16:creationId xmlns:a16="http://schemas.microsoft.com/office/drawing/2014/main" id="{BA12974F-1022-4A84-845D-C576585A783D}"/>
                    </a:ext>
                  </a:extLst>
                </p:cNvPr>
                <p:cNvGrpSpPr/>
                <p:nvPr/>
              </p:nvGrpSpPr>
              <p:grpSpPr>
                <a:xfrm>
                  <a:off x="5764882" y="2995703"/>
                  <a:ext cx="6143216" cy="3353858"/>
                  <a:chOff x="5764882" y="3429000"/>
                  <a:chExt cx="6143216" cy="3353858"/>
                </a:xfrm>
              </p:grpSpPr>
              <p:sp>
                <p:nvSpPr>
                  <p:cNvPr id="53" name="椭圆 52">
                    <a:extLst>
                      <a:ext uri="{FF2B5EF4-FFF2-40B4-BE49-F238E27FC236}">
                        <a16:creationId xmlns:a16="http://schemas.microsoft.com/office/drawing/2014/main" id="{7F154BFC-55FD-4CFD-9244-72DCB8A1C963}"/>
                      </a:ext>
                    </a:extLst>
                  </p:cNvPr>
                  <p:cNvSpPr/>
                  <p:nvPr/>
                </p:nvSpPr>
                <p:spPr>
                  <a:xfrm>
                    <a:off x="5780924" y="5346985"/>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未知结构的氨基酸序列</a:t>
                    </a:r>
                  </a:p>
                </p:txBody>
              </p:sp>
              <p:grpSp>
                <p:nvGrpSpPr>
                  <p:cNvPr id="54" name="组合 53">
                    <a:extLst>
                      <a:ext uri="{FF2B5EF4-FFF2-40B4-BE49-F238E27FC236}">
                        <a16:creationId xmlns:a16="http://schemas.microsoft.com/office/drawing/2014/main" id="{9ECEC189-0BAD-4B44-A2BD-415F67451380}"/>
                      </a:ext>
                    </a:extLst>
                  </p:cNvPr>
                  <p:cNvGrpSpPr/>
                  <p:nvPr/>
                </p:nvGrpSpPr>
                <p:grpSpPr>
                  <a:xfrm>
                    <a:off x="5764882" y="3429000"/>
                    <a:ext cx="6143216" cy="3353858"/>
                    <a:chOff x="5764882" y="3429000"/>
                    <a:chExt cx="6143216" cy="3353858"/>
                  </a:xfrm>
                </p:grpSpPr>
                <p:grpSp>
                  <p:nvGrpSpPr>
                    <p:cNvPr id="56" name="组合 55">
                      <a:extLst>
                        <a:ext uri="{FF2B5EF4-FFF2-40B4-BE49-F238E27FC236}">
                          <a16:creationId xmlns:a16="http://schemas.microsoft.com/office/drawing/2014/main" id="{FEB799D9-760F-4105-91AE-F06DD4FAF816}"/>
                        </a:ext>
                      </a:extLst>
                    </p:cNvPr>
                    <p:cNvGrpSpPr/>
                    <p:nvPr/>
                  </p:nvGrpSpPr>
                  <p:grpSpPr>
                    <a:xfrm>
                      <a:off x="5764882" y="3429000"/>
                      <a:ext cx="6143216" cy="3353858"/>
                      <a:chOff x="6096000" y="3458661"/>
                      <a:chExt cx="5424487" cy="3241383"/>
                    </a:xfrm>
                  </p:grpSpPr>
                  <p:grpSp>
                    <p:nvGrpSpPr>
                      <p:cNvPr id="58" name="组合 57">
                        <a:extLst>
                          <a:ext uri="{FF2B5EF4-FFF2-40B4-BE49-F238E27FC236}">
                            <a16:creationId xmlns:a16="http://schemas.microsoft.com/office/drawing/2014/main" id="{2F49346F-9502-49F3-9E5F-05F29E4CE9FC}"/>
                          </a:ext>
                        </a:extLst>
                      </p:cNvPr>
                      <p:cNvGrpSpPr/>
                      <p:nvPr/>
                    </p:nvGrpSpPr>
                    <p:grpSpPr>
                      <a:xfrm>
                        <a:off x="6096000" y="3458661"/>
                        <a:ext cx="5424487" cy="2783911"/>
                        <a:chOff x="6095205" y="3526974"/>
                        <a:chExt cx="5424487" cy="2783911"/>
                      </a:xfrm>
                    </p:grpSpPr>
                    <p:grpSp>
                      <p:nvGrpSpPr>
                        <p:cNvPr id="60" name="组合 59">
                          <a:extLst>
                            <a:ext uri="{FF2B5EF4-FFF2-40B4-BE49-F238E27FC236}">
                              <a16:creationId xmlns:a16="http://schemas.microsoft.com/office/drawing/2014/main" id="{5E84663E-FEC2-4F0F-BD5D-9A4212017794}"/>
                            </a:ext>
                          </a:extLst>
                        </p:cNvPr>
                        <p:cNvGrpSpPr/>
                        <p:nvPr/>
                      </p:nvGrpSpPr>
                      <p:grpSpPr>
                        <a:xfrm>
                          <a:off x="6095205" y="3526974"/>
                          <a:ext cx="5424487" cy="1803134"/>
                          <a:chOff x="5949150" y="3813384"/>
                          <a:chExt cx="5424487" cy="1803134"/>
                        </a:xfrm>
                      </p:grpSpPr>
                      <p:grpSp>
                        <p:nvGrpSpPr>
                          <p:cNvPr id="63" name="组合 62">
                            <a:extLst>
                              <a:ext uri="{FF2B5EF4-FFF2-40B4-BE49-F238E27FC236}">
                                <a16:creationId xmlns:a16="http://schemas.microsoft.com/office/drawing/2014/main" id="{BEDAFD1D-B003-4C2D-95EC-F756286606D3}"/>
                              </a:ext>
                            </a:extLst>
                          </p:cNvPr>
                          <p:cNvGrpSpPr/>
                          <p:nvPr/>
                        </p:nvGrpSpPr>
                        <p:grpSpPr>
                          <a:xfrm>
                            <a:off x="5949150" y="4433193"/>
                            <a:ext cx="5424487" cy="1183325"/>
                            <a:chOff x="5949150" y="3922266"/>
                            <a:chExt cx="5424487" cy="1183325"/>
                          </a:xfrm>
                        </p:grpSpPr>
                        <p:sp>
                          <p:nvSpPr>
                            <p:cNvPr id="68" name="椭圆 67">
                              <a:extLst>
                                <a:ext uri="{FF2B5EF4-FFF2-40B4-BE49-F238E27FC236}">
                                  <a16:creationId xmlns:a16="http://schemas.microsoft.com/office/drawing/2014/main" id="{6E436CB5-D8E0-4BDE-B554-FD9C4D602637}"/>
                                </a:ext>
                              </a:extLst>
                            </p:cNvPr>
                            <p:cNvSpPr/>
                            <p:nvPr/>
                          </p:nvSpPr>
                          <p:spPr>
                            <a:xfrm>
                              <a:off x="5949150" y="4143064"/>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已知结构的氨基酸序列</a:t>
                              </a:r>
                            </a:p>
                          </p:txBody>
                        </p:sp>
                        <p:sp>
                          <p:nvSpPr>
                            <p:cNvPr id="69" name="椭圆 68">
                              <a:extLst>
                                <a:ext uri="{FF2B5EF4-FFF2-40B4-BE49-F238E27FC236}">
                                  <a16:creationId xmlns:a16="http://schemas.microsoft.com/office/drawing/2014/main" id="{5F315EAC-F389-42F7-96C5-BEC3E8BC2EDA}"/>
                                </a:ext>
                              </a:extLst>
                            </p:cNvPr>
                            <p:cNvSpPr/>
                            <p:nvPr/>
                          </p:nvSpPr>
                          <p:spPr>
                            <a:xfrm>
                              <a:off x="9622576" y="4131273"/>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对应三维结构</a:t>
                              </a:r>
                            </a:p>
                          </p:txBody>
                        </p:sp>
                        <p:cxnSp>
                          <p:nvCxnSpPr>
                            <p:cNvPr id="70" name="直接箭头连接符 69">
                              <a:extLst>
                                <a:ext uri="{FF2B5EF4-FFF2-40B4-BE49-F238E27FC236}">
                                  <a16:creationId xmlns:a16="http://schemas.microsoft.com/office/drawing/2014/main" id="{5B18A4D0-F0B8-4304-8322-CAE2983F42D5}"/>
                                </a:ext>
                              </a:extLst>
                            </p:cNvPr>
                            <p:cNvCxnSpPr>
                              <a:stCxn id="68" idx="6"/>
                              <a:endCxn id="69" idx="2"/>
                            </p:cNvCxnSpPr>
                            <p:nvPr/>
                          </p:nvCxnSpPr>
                          <p:spPr>
                            <a:xfrm flipV="1">
                              <a:off x="7700211" y="4612537"/>
                              <a:ext cx="1922365" cy="1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矩形: 圆角 70">
                              <a:extLst>
                                <a:ext uri="{FF2B5EF4-FFF2-40B4-BE49-F238E27FC236}">
                                  <a16:creationId xmlns:a16="http://schemas.microsoft.com/office/drawing/2014/main" id="{3D378124-536C-4BB8-A657-E5EA528BA179}"/>
                                </a:ext>
                              </a:extLst>
                            </p:cNvPr>
                            <p:cNvSpPr/>
                            <p:nvPr/>
                          </p:nvSpPr>
                          <p:spPr>
                            <a:xfrm>
                              <a:off x="7716253" y="3922266"/>
                              <a:ext cx="1751061" cy="702062"/>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神经网络模型</a:t>
                              </a:r>
                            </a:p>
                          </p:txBody>
                        </p:sp>
                      </p:grpSp>
                      <p:grpSp>
                        <p:nvGrpSpPr>
                          <p:cNvPr id="64" name="组合 63">
                            <a:extLst>
                              <a:ext uri="{FF2B5EF4-FFF2-40B4-BE49-F238E27FC236}">
                                <a16:creationId xmlns:a16="http://schemas.microsoft.com/office/drawing/2014/main" id="{846F19A9-EEE3-4931-B9EB-AE740AE85B61}"/>
                              </a:ext>
                            </a:extLst>
                          </p:cNvPr>
                          <p:cNvGrpSpPr/>
                          <p:nvPr/>
                        </p:nvGrpSpPr>
                        <p:grpSpPr>
                          <a:xfrm>
                            <a:off x="6224337" y="3813384"/>
                            <a:ext cx="1203158" cy="840607"/>
                            <a:chOff x="6224337" y="3721768"/>
                            <a:chExt cx="1203158" cy="932223"/>
                          </a:xfrm>
                        </p:grpSpPr>
                        <p:sp>
                          <p:nvSpPr>
                            <p:cNvPr id="66" name="文本框 65">
                              <a:extLst>
                                <a:ext uri="{FF2B5EF4-FFF2-40B4-BE49-F238E27FC236}">
                                  <a16:creationId xmlns:a16="http://schemas.microsoft.com/office/drawing/2014/main" id="{D428D0A4-1D56-4AC6-8740-A38D683957FA}"/>
                                </a:ext>
                              </a:extLst>
                            </p:cNvPr>
                            <p:cNvSpPr txBox="1"/>
                            <p:nvPr/>
                          </p:nvSpPr>
                          <p:spPr>
                            <a:xfrm>
                              <a:off x="6224337" y="3721768"/>
                              <a:ext cx="1203158" cy="342032"/>
                            </a:xfrm>
                            <a:prstGeom prst="rect">
                              <a:avLst/>
                            </a:prstGeom>
                            <a:noFill/>
                          </p:spPr>
                          <p:txBody>
                            <a:bodyPr wrap="square" rtlCol="0">
                              <a:spAutoFit/>
                            </a:bodyPr>
                            <a:lstStyle/>
                            <a:p>
                              <a:pPr algn="ctr"/>
                              <a:r>
                                <a:rPr kumimoji="1" lang="zh-CN" altLang="en-US" sz="1404" dirty="0"/>
                                <a:t>输入</a:t>
                              </a:r>
                            </a:p>
                          </p:txBody>
                        </p:sp>
                        <p:cxnSp>
                          <p:nvCxnSpPr>
                            <p:cNvPr id="67" name="直接箭头连接符 66">
                              <a:extLst>
                                <a:ext uri="{FF2B5EF4-FFF2-40B4-BE49-F238E27FC236}">
                                  <a16:creationId xmlns:a16="http://schemas.microsoft.com/office/drawing/2014/main" id="{65BD3FB9-D063-4138-8EAB-5669BDC7BE78}"/>
                                </a:ext>
                              </a:extLst>
                            </p:cNvPr>
                            <p:cNvCxnSpPr>
                              <a:cxnSpLocks/>
                              <a:stCxn id="66" idx="2"/>
                              <a:endCxn id="68" idx="0"/>
                            </p:cNvCxnSpPr>
                            <p:nvPr/>
                          </p:nvCxnSpPr>
                          <p:spPr>
                            <a:xfrm flipH="1">
                              <a:off x="6824681" y="4063800"/>
                              <a:ext cx="1235" cy="590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65" name="文本框 64">
                            <a:extLst>
                              <a:ext uri="{FF2B5EF4-FFF2-40B4-BE49-F238E27FC236}">
                                <a16:creationId xmlns:a16="http://schemas.microsoft.com/office/drawing/2014/main" id="{8F250247-AA4D-4A70-A1E0-A0454C15EF04}"/>
                              </a:ext>
                            </a:extLst>
                          </p:cNvPr>
                          <p:cNvSpPr txBox="1"/>
                          <p:nvPr/>
                        </p:nvSpPr>
                        <p:spPr>
                          <a:xfrm>
                            <a:off x="8899192" y="3860796"/>
                            <a:ext cx="1291509" cy="308418"/>
                          </a:xfrm>
                          <a:prstGeom prst="rect">
                            <a:avLst/>
                          </a:prstGeom>
                          <a:noFill/>
                        </p:spPr>
                        <p:txBody>
                          <a:bodyPr wrap="square" rtlCol="0">
                            <a:spAutoFit/>
                          </a:bodyPr>
                          <a:lstStyle/>
                          <a:p>
                            <a:pPr algn="ctr"/>
                            <a:r>
                              <a:rPr kumimoji="1" lang="zh-CN" altLang="en-US" sz="1404" dirty="0"/>
                              <a:t>训练</a:t>
                            </a:r>
                          </a:p>
                        </p:txBody>
                      </p:sp>
                    </p:grpSp>
                    <p:cxnSp>
                      <p:nvCxnSpPr>
                        <p:cNvPr id="61" name="连接符: 肘形 60">
                          <a:extLst>
                            <a:ext uri="{FF2B5EF4-FFF2-40B4-BE49-F238E27FC236}">
                              <a16:creationId xmlns:a16="http://schemas.microsoft.com/office/drawing/2014/main" id="{F01CFD28-8BA7-47A9-A32B-B35278B859C3}"/>
                            </a:ext>
                          </a:extLst>
                        </p:cNvPr>
                        <p:cNvCxnSpPr>
                          <a:cxnSpLocks/>
                          <a:stCxn id="69" idx="0"/>
                          <a:endCxn id="71" idx="0"/>
                        </p:cNvCxnSpPr>
                        <p:nvPr/>
                      </p:nvCxnSpPr>
                      <p:spPr>
                        <a:xfrm rot="16200000" flipV="1">
                          <a:off x="9586498" y="3298125"/>
                          <a:ext cx="209007" cy="1906323"/>
                        </a:xfrm>
                        <a:prstGeom prst="bentConnector3">
                          <a:avLst>
                            <a:gd name="adj1" fmla="val 209374"/>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8AEC0D64-2AC6-4CF5-9518-D0E38960E2F8}"/>
                            </a:ext>
                          </a:extLst>
                        </p:cNvPr>
                        <p:cNvSpPr/>
                        <p:nvPr/>
                      </p:nvSpPr>
                      <p:spPr>
                        <a:xfrm>
                          <a:off x="9768630" y="5348358"/>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预测新蛋白序列的三维结构</a:t>
                          </a:r>
                        </a:p>
                      </p:txBody>
                    </p:sp>
                  </p:grpSp>
                  <p:sp>
                    <p:nvSpPr>
                      <p:cNvPr id="59" name="文本框 58">
                        <a:extLst>
                          <a:ext uri="{FF2B5EF4-FFF2-40B4-BE49-F238E27FC236}">
                            <a16:creationId xmlns:a16="http://schemas.microsoft.com/office/drawing/2014/main" id="{5B0C3CEB-B95B-400D-A945-E6D587FFC9CD}"/>
                          </a:ext>
                        </a:extLst>
                      </p:cNvPr>
                      <p:cNvSpPr txBox="1"/>
                      <p:nvPr/>
                    </p:nvSpPr>
                    <p:spPr>
                      <a:xfrm>
                        <a:off x="9999201" y="6391626"/>
                        <a:ext cx="1291509" cy="308418"/>
                      </a:xfrm>
                      <a:prstGeom prst="rect">
                        <a:avLst/>
                      </a:prstGeom>
                      <a:noFill/>
                    </p:spPr>
                    <p:txBody>
                      <a:bodyPr wrap="square" rtlCol="0">
                        <a:spAutoFit/>
                      </a:bodyPr>
                      <a:lstStyle/>
                      <a:p>
                        <a:pPr algn="ctr"/>
                        <a:r>
                          <a:rPr kumimoji="1" lang="zh-CN" altLang="en-US" sz="1404" dirty="0"/>
                          <a:t>输出</a:t>
                        </a:r>
                      </a:p>
                    </p:txBody>
                  </p:sp>
                </p:grpSp>
                <p:cxnSp>
                  <p:nvCxnSpPr>
                    <p:cNvPr id="57" name="直接箭头连接符 56">
                      <a:extLst>
                        <a:ext uri="{FF2B5EF4-FFF2-40B4-BE49-F238E27FC236}">
                          <a16:creationId xmlns:a16="http://schemas.microsoft.com/office/drawing/2014/main" id="{61F7FBE7-E156-470F-A4B4-C3DF2B5A533F}"/>
                        </a:ext>
                      </a:extLst>
                    </p:cNvPr>
                    <p:cNvCxnSpPr>
                      <a:stCxn id="53" idx="6"/>
                      <a:endCxn id="62" idx="2"/>
                    </p:cNvCxnSpPr>
                    <p:nvPr/>
                  </p:nvCxnSpPr>
                  <p:spPr>
                    <a:xfrm flipV="1">
                      <a:off x="7531985" y="5811549"/>
                      <a:ext cx="2393040" cy="1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2" name="矩形: 圆角 51">
                  <a:extLst>
                    <a:ext uri="{FF2B5EF4-FFF2-40B4-BE49-F238E27FC236}">
                      <a16:creationId xmlns:a16="http://schemas.microsoft.com/office/drawing/2014/main" id="{4A057DFB-013E-431A-86AA-62B2770A481D}"/>
                    </a:ext>
                  </a:extLst>
                </p:cNvPr>
                <p:cNvSpPr/>
                <p:nvPr/>
              </p:nvSpPr>
              <p:spPr>
                <a:xfrm>
                  <a:off x="7535708" y="4720170"/>
                  <a:ext cx="1163645" cy="663762"/>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扭转角预测</a:t>
                  </a:r>
                </a:p>
              </p:txBody>
            </p:sp>
          </p:grpSp>
          <p:sp>
            <p:nvSpPr>
              <p:cNvPr id="50" name="矩形: 圆角 49">
                <a:extLst>
                  <a:ext uri="{FF2B5EF4-FFF2-40B4-BE49-F238E27FC236}">
                    <a16:creationId xmlns:a16="http://schemas.microsoft.com/office/drawing/2014/main" id="{4B185870-07C5-40D9-B7FA-568AA36BCF71}"/>
                  </a:ext>
                </a:extLst>
              </p:cNvPr>
              <p:cNvSpPr/>
              <p:nvPr/>
            </p:nvSpPr>
            <p:spPr>
              <a:xfrm>
                <a:off x="8792393" y="4760349"/>
                <a:ext cx="1163645" cy="663762"/>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sz="1404" dirty="0"/>
                  <a:t>梯度下降法</a:t>
                </a:r>
              </a:p>
            </p:txBody>
          </p:sp>
        </p:grpSp>
        <p:cxnSp>
          <p:nvCxnSpPr>
            <p:cNvPr id="72" name="直接箭头连接符 71">
              <a:extLst>
                <a:ext uri="{FF2B5EF4-FFF2-40B4-BE49-F238E27FC236}">
                  <a16:creationId xmlns:a16="http://schemas.microsoft.com/office/drawing/2014/main" id="{47A3D51B-DC4F-4ABA-A456-90C9665405EA}"/>
                </a:ext>
              </a:extLst>
            </p:cNvPr>
            <p:cNvCxnSpPr>
              <a:cxnSpLocks/>
              <a:stCxn id="59" idx="0"/>
              <a:endCxn id="62" idx="4"/>
            </p:cNvCxnSpPr>
            <p:nvPr/>
          </p:nvCxnSpPr>
          <p:spPr>
            <a:xfrm flipV="1">
              <a:off x="10916561" y="5882393"/>
              <a:ext cx="0" cy="1542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46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EEA62-C9E0-4DE8-9AE5-504673DCF611}"/>
              </a:ext>
            </a:extLst>
          </p:cNvPr>
          <p:cNvSpPr>
            <a:spLocks noGrp="1"/>
          </p:cNvSpPr>
          <p:nvPr>
            <p:ph type="title"/>
          </p:nvPr>
        </p:nvSpPr>
        <p:spPr/>
        <p:txBody>
          <a:bodyPr/>
          <a:lstStyle/>
          <a:p>
            <a:r>
              <a:rPr lang="en-US" altLang="zh-CN" dirty="0"/>
              <a:t>AI</a:t>
            </a:r>
            <a:r>
              <a:rPr lang="zh-CN" altLang="en-US" dirty="0"/>
              <a:t>与医学研究前沿</a:t>
            </a:r>
            <a:r>
              <a:rPr lang="en-US" altLang="zh-CN" dirty="0"/>
              <a:t>——</a:t>
            </a:r>
            <a:r>
              <a:rPr lang="zh-CN" altLang="en-US" dirty="0"/>
              <a:t>蛋白质结构预测</a:t>
            </a:r>
          </a:p>
        </p:txBody>
      </p:sp>
      <p:sp>
        <p:nvSpPr>
          <p:cNvPr id="5" name="文本框 4">
            <a:extLst>
              <a:ext uri="{FF2B5EF4-FFF2-40B4-BE49-F238E27FC236}">
                <a16:creationId xmlns:a16="http://schemas.microsoft.com/office/drawing/2014/main" id="{408C1F19-290E-494F-9C82-757E3388935F}"/>
              </a:ext>
            </a:extLst>
          </p:cNvPr>
          <p:cNvSpPr txBox="1"/>
          <p:nvPr/>
        </p:nvSpPr>
        <p:spPr>
          <a:xfrm>
            <a:off x="669925" y="6208380"/>
            <a:ext cx="11238173" cy="461665"/>
          </a:xfrm>
          <a:prstGeom prst="rect">
            <a:avLst/>
          </a:prstGeom>
          <a:noFill/>
        </p:spPr>
        <p:txBody>
          <a:bodyPr wrap="square" rtlCol="0">
            <a:spAutoFit/>
          </a:bodyPr>
          <a:lstStyle/>
          <a:p>
            <a:r>
              <a:rPr kumimoji="1" lang="en-US" altLang="zh-CN" sz="1200" dirty="0"/>
              <a:t>Source:</a:t>
            </a:r>
          </a:p>
          <a:p>
            <a:r>
              <a:rPr lang="en-US" altLang="zh-CN" sz="1200" dirty="0">
                <a:hlinkClick r:id="rId3"/>
              </a:rPr>
              <a:t>https://deepmind.com/blog/alphafold/</a:t>
            </a:r>
            <a:r>
              <a:rPr lang="en-US" altLang="zh-CN" sz="1200" dirty="0"/>
              <a:t> </a:t>
            </a:r>
            <a:endParaRPr kumimoji="1" lang="zh-CN" altLang="en-US" sz="1200" dirty="0"/>
          </a:p>
        </p:txBody>
      </p:sp>
      <p:sp>
        <p:nvSpPr>
          <p:cNvPr id="10" name="文本框 9">
            <a:extLst>
              <a:ext uri="{FF2B5EF4-FFF2-40B4-BE49-F238E27FC236}">
                <a16:creationId xmlns:a16="http://schemas.microsoft.com/office/drawing/2014/main" id="{910ED06A-1832-4940-8365-34EBB66D7960}"/>
              </a:ext>
            </a:extLst>
          </p:cNvPr>
          <p:cNvSpPr txBox="1"/>
          <p:nvPr/>
        </p:nvSpPr>
        <p:spPr>
          <a:xfrm>
            <a:off x="5923769" y="2526568"/>
            <a:ext cx="5807274" cy="2903039"/>
          </a:xfrm>
          <a:prstGeom prst="rect">
            <a:avLst/>
          </a:prstGeom>
          <a:noFill/>
        </p:spPr>
        <p:txBody>
          <a:bodyPr wrap="square" rtlCol="0">
            <a:spAutoFit/>
          </a:bodyPr>
          <a:lstStyle/>
          <a:p>
            <a:pPr marL="342882" indent="-342882" eaLnBrk="0" hangingPunct="0">
              <a:lnSpc>
                <a:spcPct val="110000"/>
              </a:lnSpc>
              <a:buBlip>
                <a:blip r:embed="rId4">
                  <a:extLst/>
                </a:blip>
              </a:buBlip>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DeepMind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团队将自己的模型命名为</a:t>
            </a:r>
            <a:r>
              <a:rPr lang="en-US" altLang="zh-CN" sz="24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DeepFold</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r>
              <a:rPr lang="en-US" altLang="zh-CN" sz="24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DeepFold</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在最新的蛋白质结构预测大会</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(CASP, </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素有</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上夺得第一名，</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43</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种蛋白质中准确预测了</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25</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种蛋白质的结构，而第二名仅仅预测了</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种。</a:t>
            </a:r>
            <a:endParaRPr lang="zh-CN" altLang="en-US" sz="2400" dirty="0">
              <a:solidFill>
                <a:srgbClr val="000000"/>
              </a:solidFill>
            </a:endParaRPr>
          </a:p>
        </p:txBody>
      </p:sp>
      <p:pic>
        <p:nvPicPr>
          <p:cNvPr id="4" name="图片 3">
            <a:extLst>
              <a:ext uri="{FF2B5EF4-FFF2-40B4-BE49-F238E27FC236}">
                <a16:creationId xmlns:a16="http://schemas.microsoft.com/office/drawing/2014/main" id="{A31F3244-5DF3-4787-910D-7C6CB3131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87" y="1319304"/>
            <a:ext cx="5084932" cy="4928579"/>
          </a:xfrm>
          <a:prstGeom prst="rect">
            <a:avLst/>
          </a:prstGeom>
        </p:spPr>
      </p:pic>
    </p:spTree>
    <p:extLst>
      <p:ext uri="{BB962C8B-B14F-4D97-AF65-F5344CB8AC3E}">
        <p14:creationId xmlns:p14="http://schemas.microsoft.com/office/powerpoint/2010/main" val="59205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Sḻïḓe">
            <a:extLst>
              <a:ext uri="{FF2B5EF4-FFF2-40B4-BE49-F238E27FC236}">
                <a16:creationId xmlns:a16="http://schemas.microsoft.com/office/drawing/2014/main" id="{0269BF9D-4130-4643-BBD0-A617382832B6}"/>
              </a:ext>
            </a:extLst>
          </p:cNvPr>
          <p:cNvSpPr/>
          <p:nvPr/>
        </p:nvSpPr>
        <p:spPr>
          <a:xfrm>
            <a:off x="0" y="1705743"/>
            <a:ext cx="4576718" cy="1916489"/>
          </a:xfrm>
          <a:prstGeom prst="rect">
            <a:avLst/>
          </a:prstGeom>
          <a:blipFill>
            <a:blip r:embed="rId3" cstate="screen">
              <a:extLst>
                <a:ext uri="{28A0092B-C50C-407E-A947-70E740481C1C}">
                  <a14:useLocalDpi xmlns:a14="http://schemas.microsoft.com/office/drawing/2010/main"/>
                </a:ext>
              </a:extLst>
            </a:blip>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rgbClr val="D1DADD"/>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4"/>
          </a:p>
        </p:txBody>
      </p:sp>
      <p:sp>
        <p:nvSpPr>
          <p:cNvPr id="4" name="î$1íḍê">
            <a:extLst>
              <a:ext uri="{FF2B5EF4-FFF2-40B4-BE49-F238E27FC236}">
                <a16:creationId xmlns:a16="http://schemas.microsoft.com/office/drawing/2014/main" id="{86452769-D2FB-4D4C-8C6C-023817B23344}"/>
              </a:ext>
            </a:extLst>
          </p:cNvPr>
          <p:cNvSpPr/>
          <p:nvPr/>
        </p:nvSpPr>
        <p:spPr>
          <a:xfrm>
            <a:off x="669928" y="1705746"/>
            <a:ext cx="3906793" cy="1916489"/>
          </a:xfrm>
          <a:prstGeom prst="rect">
            <a:avLst/>
          </a:prstGeom>
          <a:solidFill>
            <a:schemeClr val="tx1">
              <a:alpha val="7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4"/>
          </a:p>
        </p:txBody>
      </p:sp>
      <p:sp>
        <p:nvSpPr>
          <p:cNvPr id="5" name="ï$lîḓé">
            <a:extLst>
              <a:ext uri="{FF2B5EF4-FFF2-40B4-BE49-F238E27FC236}">
                <a16:creationId xmlns:a16="http://schemas.microsoft.com/office/drawing/2014/main" id="{B64B81F8-7DA0-4E54-B80E-CF22F0F99C2C}"/>
              </a:ext>
            </a:extLst>
          </p:cNvPr>
          <p:cNvSpPr txBox="1"/>
          <p:nvPr/>
        </p:nvSpPr>
        <p:spPr>
          <a:xfrm>
            <a:off x="2191719" y="2045039"/>
            <a:ext cx="2385000" cy="1237896"/>
          </a:xfrm>
          <a:prstGeom prst="rect">
            <a:avLst/>
          </a:prstGeom>
          <a:noFill/>
        </p:spPr>
        <p:txBody>
          <a:bodyPr wrap="none" lIns="90000" tIns="46800" rIns="90000" bIns="46800" anchor="ctr" anchorCtr="0">
            <a:normAutofit/>
          </a:bodyPr>
          <a:lstStyle/>
          <a:p>
            <a:pPr algn="r"/>
            <a:r>
              <a:rPr lang="en-US" altLang="zh-CN" sz="3200" dirty="0">
                <a:solidFill>
                  <a:schemeClr val="bg1"/>
                </a:solidFill>
              </a:rPr>
              <a:t>CONTENTS</a:t>
            </a:r>
          </a:p>
        </p:txBody>
      </p:sp>
      <p:cxnSp>
        <p:nvCxnSpPr>
          <p:cNvPr id="16" name="直接连接符 15">
            <a:extLst>
              <a:ext uri="{FF2B5EF4-FFF2-40B4-BE49-F238E27FC236}">
                <a16:creationId xmlns:a16="http://schemas.microsoft.com/office/drawing/2014/main" id="{674A8A3C-1A48-40F3-901B-8B7D12BEDA13}"/>
              </a:ext>
            </a:extLst>
          </p:cNvPr>
          <p:cNvCxnSpPr>
            <a:cxnSpLocks/>
          </p:cNvCxnSpPr>
          <p:nvPr/>
        </p:nvCxnSpPr>
        <p:spPr>
          <a:xfrm>
            <a:off x="5168859" y="997907"/>
            <a:ext cx="0" cy="499193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5" name="组 14"/>
          <p:cNvGrpSpPr/>
          <p:nvPr/>
        </p:nvGrpSpPr>
        <p:grpSpPr>
          <a:xfrm>
            <a:off x="5352843" y="1553446"/>
            <a:ext cx="6041197" cy="3706924"/>
            <a:chOff x="6492083" y="1640415"/>
            <a:chExt cx="4315171" cy="2436118"/>
          </a:xfrm>
        </p:grpSpPr>
        <p:grpSp>
          <p:nvGrpSpPr>
            <p:cNvPr id="9" name="ï$ľîḍê">
              <a:extLst>
                <a:ext uri="{FF2B5EF4-FFF2-40B4-BE49-F238E27FC236}">
                  <a16:creationId xmlns:a16="http://schemas.microsoft.com/office/drawing/2014/main" id="{037E0122-6ED0-4958-8E87-5ED1026BFB71}"/>
                </a:ext>
              </a:extLst>
            </p:cNvPr>
            <p:cNvGrpSpPr/>
            <p:nvPr/>
          </p:nvGrpSpPr>
          <p:grpSpPr>
            <a:xfrm>
              <a:off x="7103862" y="2516507"/>
              <a:ext cx="3703392" cy="728231"/>
              <a:chOff x="7162608" y="3737414"/>
              <a:chExt cx="3703392" cy="728231"/>
            </a:xfrm>
          </p:grpSpPr>
          <p:sp>
            <p:nvSpPr>
              <p:cNvPr id="23" name="îšḻíḋè">
                <a:extLst>
                  <a:ext uri="{FF2B5EF4-FFF2-40B4-BE49-F238E27FC236}">
                    <a16:creationId xmlns:a16="http://schemas.microsoft.com/office/drawing/2014/main" id="{036A38D9-1ABE-46C0-84B2-9D2610F62FE7}"/>
                  </a:ext>
                </a:extLst>
              </p:cNvPr>
              <p:cNvSpPr txBox="1"/>
              <p:nvPr/>
            </p:nvSpPr>
            <p:spPr>
              <a:xfrm>
                <a:off x="7162608" y="3737414"/>
                <a:ext cx="3676254" cy="399292"/>
              </a:xfrm>
              <a:prstGeom prst="rect">
                <a:avLst/>
              </a:prstGeom>
              <a:noFill/>
            </p:spPr>
            <p:txBody>
              <a:bodyPr wrap="none" lIns="90000" tIns="46800" rIns="90000" bIns="46800" anchor="b" anchorCtr="0">
                <a:normAutofit/>
              </a:bodyPr>
              <a:lstStyle/>
              <a:p>
                <a:r>
                  <a:rPr lang="zh-CN" altLang="en-US" sz="2800" b="1" dirty="0"/>
                  <a:t>人工智能：生命科学的突破口</a:t>
                </a:r>
              </a:p>
            </p:txBody>
          </p:sp>
          <p:sp>
            <p:nvSpPr>
              <p:cNvPr id="24" name="ï$ḷïďe">
                <a:extLst>
                  <a:ext uri="{FF2B5EF4-FFF2-40B4-BE49-F238E27FC236}">
                    <a16:creationId xmlns:a16="http://schemas.microsoft.com/office/drawing/2014/main" id="{D7C903FF-77FB-4812-BEB0-29E6904A4BED}"/>
                  </a:ext>
                </a:extLst>
              </p:cNvPr>
              <p:cNvSpPr txBox="1"/>
              <p:nvPr/>
            </p:nvSpPr>
            <p:spPr>
              <a:xfrm>
                <a:off x="7189746" y="4066353"/>
                <a:ext cx="3676254" cy="399292"/>
              </a:xfrm>
              <a:prstGeom prst="rect">
                <a:avLst/>
              </a:prstGeom>
              <a:noFill/>
            </p:spPr>
            <p:txBody>
              <a:bodyPr wrap="none" lIns="90000" tIns="46800" rIns="90000" bIns="46800" anchor="t" anchorCtr="0">
                <a:normAutofit/>
              </a:bodyPr>
              <a:lstStyle/>
              <a:p>
                <a:pPr>
                  <a:lnSpc>
                    <a:spcPct val="120000"/>
                  </a:lnSpc>
                </a:pPr>
                <a:endParaRPr lang="en-US" altLang="zh-CN" sz="1100" dirty="0"/>
              </a:p>
            </p:txBody>
          </p:sp>
        </p:grpSp>
        <p:sp>
          <p:nvSpPr>
            <p:cNvPr id="10" name="îṩļiḑe">
              <a:extLst>
                <a:ext uri="{FF2B5EF4-FFF2-40B4-BE49-F238E27FC236}">
                  <a16:creationId xmlns:a16="http://schemas.microsoft.com/office/drawing/2014/main" id="{38211514-2EE2-4940-B54B-43C1429386CF}"/>
                </a:ext>
              </a:extLst>
            </p:cNvPr>
            <p:cNvSpPr/>
            <p:nvPr/>
          </p:nvSpPr>
          <p:spPr>
            <a:xfrm>
              <a:off x="6492083" y="3295421"/>
              <a:ext cx="540000" cy="540000"/>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03</a:t>
              </a:r>
            </a:p>
          </p:txBody>
        </p:sp>
        <p:sp>
          <p:nvSpPr>
            <p:cNvPr id="14" name="ïşḻîde">
              <a:extLst>
                <a:ext uri="{FF2B5EF4-FFF2-40B4-BE49-F238E27FC236}">
                  <a16:creationId xmlns:a16="http://schemas.microsoft.com/office/drawing/2014/main" id="{57FAA07D-80DB-4204-B6C6-D44CEA08F2FE}"/>
                </a:ext>
              </a:extLst>
            </p:cNvPr>
            <p:cNvSpPr/>
            <p:nvPr/>
          </p:nvSpPr>
          <p:spPr>
            <a:xfrm>
              <a:off x="6492083" y="1640415"/>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01</a:t>
              </a:r>
            </a:p>
          </p:txBody>
        </p:sp>
        <p:sp>
          <p:nvSpPr>
            <p:cNvPr id="27" name="îšḻíḋè">
              <a:extLst>
                <a:ext uri="{FF2B5EF4-FFF2-40B4-BE49-F238E27FC236}">
                  <a16:creationId xmlns:a16="http://schemas.microsoft.com/office/drawing/2014/main" id="{036A38D9-1ABE-46C0-84B2-9D2610F62FE7}"/>
                </a:ext>
              </a:extLst>
            </p:cNvPr>
            <p:cNvSpPr txBox="1"/>
            <p:nvPr/>
          </p:nvSpPr>
          <p:spPr>
            <a:xfrm>
              <a:off x="7101646" y="3291453"/>
              <a:ext cx="3676254" cy="399292"/>
            </a:xfrm>
            <a:prstGeom prst="rect">
              <a:avLst/>
            </a:prstGeom>
            <a:noFill/>
          </p:spPr>
          <p:txBody>
            <a:bodyPr wrap="none" lIns="90000" tIns="46800" rIns="90000" bIns="46800" anchor="b" anchorCtr="0">
              <a:normAutofit/>
            </a:bodyPr>
            <a:lstStyle/>
            <a:p>
              <a:r>
                <a:rPr lang="zh-CN" altLang="en-US" sz="2800" b="1" dirty="0"/>
                <a:t>人工智能生物学发展初步设想</a:t>
              </a:r>
            </a:p>
          </p:txBody>
        </p:sp>
        <p:sp>
          <p:nvSpPr>
            <p:cNvPr id="28" name="ï$ḷïďe">
              <a:extLst>
                <a:ext uri="{FF2B5EF4-FFF2-40B4-BE49-F238E27FC236}">
                  <a16:creationId xmlns:a16="http://schemas.microsoft.com/office/drawing/2014/main" id="{D7C903FF-77FB-4812-BEB0-29E6904A4BED}"/>
                </a:ext>
              </a:extLst>
            </p:cNvPr>
            <p:cNvSpPr txBox="1"/>
            <p:nvPr/>
          </p:nvSpPr>
          <p:spPr>
            <a:xfrm>
              <a:off x="7131000" y="3677241"/>
              <a:ext cx="3676254" cy="399292"/>
            </a:xfrm>
            <a:prstGeom prst="rect">
              <a:avLst/>
            </a:prstGeom>
            <a:noFill/>
          </p:spPr>
          <p:txBody>
            <a:bodyPr wrap="none" lIns="90000" tIns="46800" rIns="90000" bIns="46800" anchor="t" anchorCtr="0">
              <a:normAutofit/>
            </a:bodyPr>
            <a:lstStyle/>
            <a:p>
              <a:pPr>
                <a:lnSpc>
                  <a:spcPct val="120000"/>
                </a:lnSpc>
              </a:pPr>
              <a:r>
                <a:rPr lang="zh-CN" altLang="en-US" sz="1404" dirty="0"/>
                <a:t>我院发展的基础和条件</a:t>
              </a:r>
              <a:endParaRPr lang="en-US" altLang="zh-CN" sz="1404" dirty="0"/>
            </a:p>
          </p:txBody>
        </p:sp>
        <p:sp>
          <p:nvSpPr>
            <p:cNvPr id="31" name="îšḻíḋè">
              <a:extLst>
                <a:ext uri="{FF2B5EF4-FFF2-40B4-BE49-F238E27FC236}">
                  <a16:creationId xmlns:a16="http://schemas.microsoft.com/office/drawing/2014/main" id="{036A38D9-1ABE-46C0-84B2-9D2610F62FE7}"/>
                </a:ext>
              </a:extLst>
            </p:cNvPr>
            <p:cNvSpPr txBox="1"/>
            <p:nvPr/>
          </p:nvSpPr>
          <p:spPr>
            <a:xfrm>
              <a:off x="7067972" y="1690624"/>
              <a:ext cx="3676254" cy="399292"/>
            </a:xfrm>
            <a:prstGeom prst="rect">
              <a:avLst/>
            </a:prstGeom>
            <a:noFill/>
          </p:spPr>
          <p:txBody>
            <a:bodyPr wrap="none" lIns="90000" tIns="46800" rIns="90000" bIns="46800" anchor="b" anchorCtr="0">
              <a:normAutofit/>
            </a:bodyPr>
            <a:lstStyle/>
            <a:p>
              <a:r>
                <a:rPr lang="zh-CN" altLang="en-US" sz="2800" b="1" dirty="0"/>
                <a:t>人工智能：地位和作用</a:t>
              </a:r>
            </a:p>
          </p:txBody>
        </p:sp>
        <p:sp>
          <p:nvSpPr>
            <p:cNvPr id="32" name="ï$ḷïďe">
              <a:extLst>
                <a:ext uri="{FF2B5EF4-FFF2-40B4-BE49-F238E27FC236}">
                  <a16:creationId xmlns:a16="http://schemas.microsoft.com/office/drawing/2014/main" id="{D7C903FF-77FB-4812-BEB0-29E6904A4BED}"/>
                </a:ext>
              </a:extLst>
            </p:cNvPr>
            <p:cNvSpPr txBox="1"/>
            <p:nvPr/>
          </p:nvSpPr>
          <p:spPr>
            <a:xfrm>
              <a:off x="7131000" y="1905389"/>
              <a:ext cx="3676254" cy="399292"/>
            </a:xfrm>
            <a:prstGeom prst="rect">
              <a:avLst/>
            </a:prstGeom>
            <a:noFill/>
          </p:spPr>
          <p:txBody>
            <a:bodyPr wrap="none" lIns="90000" tIns="46800" rIns="90000" bIns="46800" anchor="t" anchorCtr="0">
              <a:normAutofit/>
            </a:bodyPr>
            <a:lstStyle/>
            <a:p>
              <a:pPr>
                <a:lnSpc>
                  <a:spcPct val="120000"/>
                </a:lnSpc>
              </a:pPr>
              <a:endParaRPr lang="en-US" altLang="zh-CN" sz="1404" dirty="0"/>
            </a:p>
          </p:txBody>
        </p:sp>
        <p:sp>
          <p:nvSpPr>
            <p:cNvPr id="33" name="iṥḷiḓe">
              <a:extLst>
                <a:ext uri="{FF2B5EF4-FFF2-40B4-BE49-F238E27FC236}">
                  <a16:creationId xmlns:a16="http://schemas.microsoft.com/office/drawing/2014/main" id="{5853508F-F29B-4C98-ADBC-FE0F940700AE}"/>
                </a:ext>
              </a:extLst>
            </p:cNvPr>
            <p:cNvSpPr/>
            <p:nvPr/>
          </p:nvSpPr>
          <p:spPr>
            <a:xfrm>
              <a:off x="6492083" y="2446154"/>
              <a:ext cx="540000" cy="54000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altLang="zh-CN" sz="1600" dirty="0">
                  <a:solidFill>
                    <a:schemeClr val="bg1"/>
                  </a:solidFill>
                  <a:latin typeface="Impact" panose="020B0806030902050204" pitchFamily="34" charset="0"/>
                </a:rPr>
                <a:t>02</a:t>
              </a:r>
            </a:p>
          </p:txBody>
        </p:sp>
      </p:grpSp>
    </p:spTree>
    <p:extLst>
      <p:ext uri="{BB962C8B-B14F-4D97-AF65-F5344CB8AC3E}">
        <p14:creationId xmlns:p14="http://schemas.microsoft.com/office/powerpoint/2010/main" val="1590706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770B9-AD93-4267-9BD6-DCCF774FDF3E}"/>
              </a:ext>
            </a:extLst>
          </p:cNvPr>
          <p:cNvSpPr>
            <a:spLocks noGrp="1"/>
          </p:cNvSpPr>
          <p:nvPr>
            <p:ph type="title"/>
          </p:nvPr>
        </p:nvSpPr>
        <p:spPr/>
        <p:txBody>
          <a:bodyPr/>
          <a:lstStyle/>
          <a:p>
            <a:r>
              <a:rPr lang="en-US" altLang="zh-CN" dirty="0"/>
              <a:t>AI</a:t>
            </a:r>
            <a:r>
              <a:rPr lang="zh-CN" altLang="en-US" dirty="0"/>
              <a:t>与医学研究前沿</a:t>
            </a:r>
            <a:r>
              <a:rPr lang="en-US" altLang="zh-CN" dirty="0"/>
              <a:t>——</a:t>
            </a:r>
            <a:r>
              <a:rPr lang="zh-CN" altLang="en-US" dirty="0"/>
              <a:t>药物研发</a:t>
            </a:r>
          </a:p>
        </p:txBody>
      </p:sp>
      <p:pic>
        <p:nvPicPr>
          <p:cNvPr id="4" name="图片 3">
            <a:extLst>
              <a:ext uri="{FF2B5EF4-FFF2-40B4-BE49-F238E27FC236}">
                <a16:creationId xmlns:a16="http://schemas.microsoft.com/office/drawing/2014/main" id="{64F1C9BE-028A-486B-9899-E9501824F3AF}"/>
              </a:ext>
            </a:extLst>
          </p:cNvPr>
          <p:cNvPicPr>
            <a:picLocks noChangeAspect="1"/>
          </p:cNvPicPr>
          <p:nvPr/>
        </p:nvPicPr>
        <p:blipFill rotWithShape="1">
          <a:blip r:embed="rId3">
            <a:extLst>
              <a:ext uri="{28A0092B-C50C-407E-A947-70E740481C1C}">
                <a14:useLocalDpi xmlns:a14="http://schemas.microsoft.com/office/drawing/2010/main" val="0"/>
              </a:ext>
            </a:extLst>
          </a:blip>
          <a:srcRect b="6876"/>
          <a:stretch/>
        </p:blipFill>
        <p:spPr>
          <a:xfrm>
            <a:off x="658910" y="1442553"/>
            <a:ext cx="5633169" cy="3581139"/>
          </a:xfrm>
          <a:prstGeom prst="rect">
            <a:avLst/>
          </a:prstGeom>
        </p:spPr>
      </p:pic>
      <p:sp>
        <p:nvSpPr>
          <p:cNvPr id="5" name="文本框 4">
            <a:extLst>
              <a:ext uri="{FF2B5EF4-FFF2-40B4-BE49-F238E27FC236}">
                <a16:creationId xmlns:a16="http://schemas.microsoft.com/office/drawing/2014/main" id="{E669BEE8-C326-4B9E-B831-BCCDEB21DA71}"/>
              </a:ext>
            </a:extLst>
          </p:cNvPr>
          <p:cNvSpPr txBox="1"/>
          <p:nvPr/>
        </p:nvSpPr>
        <p:spPr>
          <a:xfrm>
            <a:off x="423069" y="6154534"/>
            <a:ext cx="11344275" cy="461665"/>
          </a:xfrm>
          <a:prstGeom prst="rect">
            <a:avLst/>
          </a:prstGeom>
          <a:noFill/>
        </p:spPr>
        <p:txBody>
          <a:bodyPr wrap="square" rtlCol="0">
            <a:spAutoFit/>
          </a:bodyPr>
          <a:lstStyle/>
          <a:p>
            <a:r>
              <a:rPr kumimoji="1" lang="en-US" altLang="zh-CN" sz="1200" dirty="0"/>
              <a:t>Source: </a:t>
            </a:r>
            <a:r>
              <a:rPr lang="en-US" altLang="zh-CN" sz="1200" dirty="0" err="1"/>
              <a:t>Paruzzo</a:t>
            </a:r>
            <a:r>
              <a:rPr lang="en-US" altLang="zh-CN" sz="1200" dirty="0"/>
              <a:t>, F.M., Hofstetter, A., </a:t>
            </a:r>
            <a:r>
              <a:rPr lang="en-US" altLang="zh-CN" sz="1200" dirty="0" err="1"/>
              <a:t>Musil</a:t>
            </a:r>
            <a:r>
              <a:rPr lang="en-US" altLang="zh-CN" sz="1200" dirty="0"/>
              <a:t>, F., De, S., </a:t>
            </a:r>
            <a:r>
              <a:rPr lang="en-US" altLang="zh-CN" sz="1200" dirty="0" err="1"/>
              <a:t>Ceriotti</a:t>
            </a:r>
            <a:r>
              <a:rPr lang="en-US" altLang="zh-CN" sz="1200" dirty="0"/>
              <a:t>, M., and Emsley, L. (2018).</a:t>
            </a:r>
            <a:r>
              <a:rPr lang="en-US" altLang="zh-CN" sz="1200" b="1" dirty="0"/>
              <a:t> </a:t>
            </a:r>
            <a:r>
              <a:rPr lang="en-US" altLang="zh-CN" sz="1200" b="1" i="1" dirty="0"/>
              <a:t>Chemical shifts in molecular solids by machine learning</a:t>
            </a:r>
            <a:r>
              <a:rPr lang="en-US" altLang="zh-CN" sz="1200" dirty="0"/>
              <a:t>. Nature Communications </a:t>
            </a:r>
            <a:r>
              <a:rPr lang="en-US" altLang="zh-CN" sz="1200" i="1" dirty="0"/>
              <a:t>9</a:t>
            </a:r>
            <a:r>
              <a:rPr lang="en-US" altLang="zh-CN" sz="1200" dirty="0"/>
              <a:t>, 4501.</a:t>
            </a:r>
            <a:endParaRPr kumimoji="1" lang="zh-CN" altLang="en-US" sz="1200" dirty="0"/>
          </a:p>
        </p:txBody>
      </p:sp>
      <p:sp>
        <p:nvSpPr>
          <p:cNvPr id="9" name="文本框 8">
            <a:extLst>
              <a:ext uri="{FF2B5EF4-FFF2-40B4-BE49-F238E27FC236}">
                <a16:creationId xmlns:a16="http://schemas.microsoft.com/office/drawing/2014/main" id="{E76FC6EF-8F88-4AE2-AC7A-0ECF5A51CA62}"/>
              </a:ext>
            </a:extLst>
          </p:cNvPr>
          <p:cNvSpPr txBox="1"/>
          <p:nvPr/>
        </p:nvSpPr>
        <p:spPr>
          <a:xfrm>
            <a:off x="1739130" y="5154007"/>
            <a:ext cx="4552951" cy="308418"/>
          </a:xfrm>
          <a:prstGeom prst="rect">
            <a:avLst/>
          </a:prstGeom>
          <a:noFill/>
        </p:spPr>
        <p:txBody>
          <a:bodyPr wrap="square" rtlCol="0">
            <a:spAutoFit/>
          </a:bodyPr>
          <a:lstStyle/>
          <a:p>
            <a:r>
              <a:rPr kumimoji="1" lang="zh-CN" altLang="en-US" sz="1404" dirty="0"/>
              <a:t>洛桑联邦理工</a:t>
            </a:r>
            <a:r>
              <a:rPr kumimoji="1" lang="en-US" altLang="zh-CN" sz="1404" dirty="0"/>
              <a:t>(EPEL)</a:t>
            </a:r>
            <a:r>
              <a:rPr kumimoji="1" lang="zh-CN" altLang="en-US" sz="1404" dirty="0"/>
              <a:t>团队工作，</a:t>
            </a:r>
            <a:r>
              <a:rPr kumimoji="1" lang="en-US" altLang="zh-CN" sz="1404" dirty="0"/>
              <a:t>2018</a:t>
            </a:r>
            <a:endParaRPr kumimoji="1" lang="zh-CN" altLang="en-US" sz="1404" dirty="0"/>
          </a:p>
        </p:txBody>
      </p:sp>
      <p:sp>
        <p:nvSpPr>
          <p:cNvPr id="10" name="文本框 9">
            <a:extLst>
              <a:ext uri="{FF2B5EF4-FFF2-40B4-BE49-F238E27FC236}">
                <a16:creationId xmlns:a16="http://schemas.microsoft.com/office/drawing/2014/main" id="{223AB7BA-9DA3-42B8-83C0-86DACBD03414}"/>
              </a:ext>
            </a:extLst>
          </p:cNvPr>
          <p:cNvSpPr txBox="1"/>
          <p:nvPr/>
        </p:nvSpPr>
        <p:spPr>
          <a:xfrm>
            <a:off x="6618358" y="1398487"/>
            <a:ext cx="5424487" cy="2088842"/>
          </a:xfrm>
          <a:prstGeom prst="rect">
            <a:avLst/>
          </a:prstGeom>
          <a:noFill/>
        </p:spPr>
        <p:txBody>
          <a:bodyPr wrap="square" rtlCol="0">
            <a:spAutoFit/>
          </a:bodyPr>
          <a:lstStyle/>
          <a:p>
            <a:pPr marL="342882" indent="-342882" eaLnBrk="0" hangingPunct="0">
              <a:lnSpc>
                <a:spcPct val="110000"/>
              </a:lnSpc>
              <a:buBlip>
                <a:blip r:embed="rId4">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选定</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2000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个已知化学位移</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(chemical shift)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的化合物，训练算法模型。</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输入化合物核磁共振结构和局部化学环境，预测可能的化学位移，以供药物设计参考。</a:t>
            </a:r>
            <a:endParaRPr lang="zh-CN" altLang="en-US" sz="2400" dirty="0">
              <a:solidFill>
                <a:srgbClr val="000000"/>
              </a:solidFill>
            </a:endParaRPr>
          </a:p>
        </p:txBody>
      </p:sp>
      <p:grpSp>
        <p:nvGrpSpPr>
          <p:cNvPr id="11" name="组合 10">
            <a:extLst>
              <a:ext uri="{FF2B5EF4-FFF2-40B4-BE49-F238E27FC236}">
                <a16:creationId xmlns:a16="http://schemas.microsoft.com/office/drawing/2014/main" id="{68B13458-6634-460E-80BE-C46A2CE205A0}"/>
              </a:ext>
            </a:extLst>
          </p:cNvPr>
          <p:cNvGrpSpPr/>
          <p:nvPr/>
        </p:nvGrpSpPr>
        <p:grpSpPr>
          <a:xfrm>
            <a:off x="6618358" y="3470138"/>
            <a:ext cx="5424487" cy="1803135"/>
            <a:chOff x="5949150" y="3813384"/>
            <a:chExt cx="5424487" cy="1803134"/>
          </a:xfrm>
        </p:grpSpPr>
        <p:grpSp>
          <p:nvGrpSpPr>
            <p:cNvPr id="12" name="组合 11">
              <a:extLst>
                <a:ext uri="{FF2B5EF4-FFF2-40B4-BE49-F238E27FC236}">
                  <a16:creationId xmlns:a16="http://schemas.microsoft.com/office/drawing/2014/main" id="{1BC2C642-8874-4861-927A-1E4BC9766585}"/>
                </a:ext>
              </a:extLst>
            </p:cNvPr>
            <p:cNvGrpSpPr/>
            <p:nvPr/>
          </p:nvGrpSpPr>
          <p:grpSpPr>
            <a:xfrm>
              <a:off x="5949150" y="4425201"/>
              <a:ext cx="5424487" cy="1191317"/>
              <a:chOff x="5949150" y="3914274"/>
              <a:chExt cx="5424487" cy="1191317"/>
            </a:xfrm>
          </p:grpSpPr>
          <p:sp>
            <p:nvSpPr>
              <p:cNvPr id="19" name="椭圆 18">
                <a:extLst>
                  <a:ext uri="{FF2B5EF4-FFF2-40B4-BE49-F238E27FC236}">
                    <a16:creationId xmlns:a16="http://schemas.microsoft.com/office/drawing/2014/main" id="{98DAD88E-EE1E-4B81-A8CB-C4C3A42EFB10}"/>
                  </a:ext>
                </a:extLst>
              </p:cNvPr>
              <p:cNvSpPr/>
              <p:nvPr/>
            </p:nvSpPr>
            <p:spPr>
              <a:xfrm>
                <a:off x="5949150" y="4143064"/>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化合物结构和局部环境</a:t>
                </a:r>
              </a:p>
            </p:txBody>
          </p:sp>
          <p:sp>
            <p:nvSpPr>
              <p:cNvPr id="20" name="椭圆 19">
                <a:extLst>
                  <a:ext uri="{FF2B5EF4-FFF2-40B4-BE49-F238E27FC236}">
                    <a16:creationId xmlns:a16="http://schemas.microsoft.com/office/drawing/2014/main" id="{2B185A3F-28C1-42AE-8546-161040CC312D}"/>
                  </a:ext>
                </a:extLst>
              </p:cNvPr>
              <p:cNvSpPr/>
              <p:nvPr/>
            </p:nvSpPr>
            <p:spPr>
              <a:xfrm>
                <a:off x="9622576" y="4131273"/>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预测化学位移</a:t>
                </a:r>
              </a:p>
            </p:txBody>
          </p:sp>
          <p:cxnSp>
            <p:nvCxnSpPr>
              <p:cNvPr id="21" name="直接箭头连接符 20">
                <a:extLst>
                  <a:ext uri="{FF2B5EF4-FFF2-40B4-BE49-F238E27FC236}">
                    <a16:creationId xmlns:a16="http://schemas.microsoft.com/office/drawing/2014/main" id="{96B42927-2403-4E72-A03A-B356D0AC4526}"/>
                  </a:ext>
                </a:extLst>
              </p:cNvPr>
              <p:cNvCxnSpPr>
                <a:stCxn id="19" idx="6"/>
                <a:endCxn id="20" idx="2"/>
              </p:cNvCxnSpPr>
              <p:nvPr/>
            </p:nvCxnSpPr>
            <p:spPr>
              <a:xfrm flipV="1">
                <a:off x="7700211" y="4612537"/>
                <a:ext cx="1922365" cy="1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D201E5A0-37CF-463B-9F2C-7D0D6EFB4810}"/>
                  </a:ext>
                </a:extLst>
              </p:cNvPr>
              <p:cNvSpPr/>
              <p:nvPr/>
            </p:nvSpPr>
            <p:spPr>
              <a:xfrm>
                <a:off x="7716253" y="3914274"/>
                <a:ext cx="1751061" cy="710054"/>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4" dirty="0" err="1"/>
                  <a:t>ShiftML</a:t>
                </a:r>
                <a:endParaRPr lang="en-US" altLang="zh-CN" sz="1404" dirty="0"/>
              </a:p>
              <a:p>
                <a:pPr algn="ctr"/>
                <a:r>
                  <a:rPr lang="zh-CN" altLang="en-US" sz="1404" dirty="0"/>
                  <a:t>监督学习算法</a:t>
                </a:r>
              </a:p>
            </p:txBody>
          </p:sp>
        </p:grpSp>
        <p:grpSp>
          <p:nvGrpSpPr>
            <p:cNvPr id="13" name="组合 12">
              <a:extLst>
                <a:ext uri="{FF2B5EF4-FFF2-40B4-BE49-F238E27FC236}">
                  <a16:creationId xmlns:a16="http://schemas.microsoft.com/office/drawing/2014/main" id="{E15EE702-46AB-4EB2-88F4-5CF672342263}"/>
                </a:ext>
              </a:extLst>
            </p:cNvPr>
            <p:cNvGrpSpPr/>
            <p:nvPr/>
          </p:nvGrpSpPr>
          <p:grpSpPr>
            <a:xfrm>
              <a:off x="6224337" y="3813384"/>
              <a:ext cx="1203158" cy="840607"/>
              <a:chOff x="6224337" y="3721768"/>
              <a:chExt cx="1203158" cy="932223"/>
            </a:xfrm>
          </p:grpSpPr>
          <p:sp>
            <p:nvSpPr>
              <p:cNvPr id="17" name="文本框 16">
                <a:extLst>
                  <a:ext uri="{FF2B5EF4-FFF2-40B4-BE49-F238E27FC236}">
                    <a16:creationId xmlns:a16="http://schemas.microsoft.com/office/drawing/2014/main" id="{33BEA809-D185-43C3-BBA7-72F5CECFBDE6}"/>
                  </a:ext>
                </a:extLst>
              </p:cNvPr>
              <p:cNvSpPr txBox="1"/>
              <p:nvPr/>
            </p:nvSpPr>
            <p:spPr>
              <a:xfrm>
                <a:off x="6224337" y="3721768"/>
                <a:ext cx="1203158" cy="342032"/>
              </a:xfrm>
              <a:prstGeom prst="rect">
                <a:avLst/>
              </a:prstGeom>
              <a:noFill/>
            </p:spPr>
            <p:txBody>
              <a:bodyPr wrap="square" rtlCol="0">
                <a:spAutoFit/>
              </a:bodyPr>
              <a:lstStyle/>
              <a:p>
                <a:pPr algn="ctr"/>
                <a:r>
                  <a:rPr kumimoji="1" lang="zh-CN" altLang="en-US" sz="1404" dirty="0"/>
                  <a:t>输入</a:t>
                </a:r>
              </a:p>
            </p:txBody>
          </p:sp>
          <p:cxnSp>
            <p:nvCxnSpPr>
              <p:cNvPr id="18" name="直接箭头连接符 17">
                <a:extLst>
                  <a:ext uri="{FF2B5EF4-FFF2-40B4-BE49-F238E27FC236}">
                    <a16:creationId xmlns:a16="http://schemas.microsoft.com/office/drawing/2014/main" id="{747A17BE-7C37-4A24-908F-1015C542AEE1}"/>
                  </a:ext>
                </a:extLst>
              </p:cNvPr>
              <p:cNvCxnSpPr>
                <a:cxnSpLocks/>
                <a:stCxn id="17" idx="2"/>
                <a:endCxn id="19" idx="0"/>
              </p:cNvCxnSpPr>
              <p:nvPr/>
            </p:nvCxnSpPr>
            <p:spPr>
              <a:xfrm flipH="1">
                <a:off x="6824681" y="4063800"/>
                <a:ext cx="1235" cy="5901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A2684C6-5547-4C2D-849F-736EC97BDA0E}"/>
                </a:ext>
              </a:extLst>
            </p:cNvPr>
            <p:cNvGrpSpPr/>
            <p:nvPr/>
          </p:nvGrpSpPr>
          <p:grpSpPr>
            <a:xfrm>
              <a:off x="9852351" y="3837224"/>
              <a:ext cx="1291509" cy="804976"/>
              <a:chOff x="6366176" y="3790032"/>
              <a:chExt cx="887399" cy="880589"/>
            </a:xfrm>
          </p:grpSpPr>
          <p:sp>
            <p:nvSpPr>
              <p:cNvPr id="15" name="文本框 14">
                <a:extLst>
                  <a:ext uri="{FF2B5EF4-FFF2-40B4-BE49-F238E27FC236}">
                    <a16:creationId xmlns:a16="http://schemas.microsoft.com/office/drawing/2014/main" id="{2CDE948E-7F2C-4FF0-85A6-ECB95605A382}"/>
                  </a:ext>
                </a:extLst>
              </p:cNvPr>
              <p:cNvSpPr txBox="1"/>
              <p:nvPr/>
            </p:nvSpPr>
            <p:spPr>
              <a:xfrm>
                <a:off x="6366176" y="3790032"/>
                <a:ext cx="887399" cy="337388"/>
              </a:xfrm>
              <a:prstGeom prst="rect">
                <a:avLst/>
              </a:prstGeom>
              <a:noFill/>
            </p:spPr>
            <p:txBody>
              <a:bodyPr wrap="square" rtlCol="0">
                <a:spAutoFit/>
              </a:bodyPr>
              <a:lstStyle/>
              <a:p>
                <a:pPr algn="ctr"/>
                <a:r>
                  <a:rPr kumimoji="1" lang="zh-CN" altLang="en-US" sz="1404" dirty="0"/>
                  <a:t>输出</a:t>
                </a:r>
              </a:p>
            </p:txBody>
          </p:sp>
          <p:cxnSp>
            <p:nvCxnSpPr>
              <p:cNvPr id="16" name="直接箭头连接符 15">
                <a:extLst>
                  <a:ext uri="{FF2B5EF4-FFF2-40B4-BE49-F238E27FC236}">
                    <a16:creationId xmlns:a16="http://schemas.microsoft.com/office/drawing/2014/main" id="{234AC47C-9437-46AD-AB46-49AF46C23DE7}"/>
                  </a:ext>
                </a:extLst>
              </p:cNvPr>
              <p:cNvCxnSpPr>
                <a:cxnSpLocks/>
                <a:stCxn id="15" idx="2"/>
                <a:endCxn id="20" idx="0"/>
              </p:cNvCxnSpPr>
              <p:nvPr/>
            </p:nvCxnSpPr>
            <p:spPr>
              <a:xfrm>
                <a:off x="6809876" y="4127420"/>
                <a:ext cx="1" cy="5432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428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DF462D-BC45-44AF-BD0D-BD1877523664}"/>
              </a:ext>
            </a:extLst>
          </p:cNvPr>
          <p:cNvSpPr>
            <a:spLocks noGrp="1"/>
          </p:cNvSpPr>
          <p:nvPr>
            <p:ph type="title"/>
          </p:nvPr>
        </p:nvSpPr>
        <p:spPr/>
        <p:txBody>
          <a:bodyPr/>
          <a:lstStyle/>
          <a:p>
            <a:r>
              <a:rPr lang="en-US" altLang="zh-CN" dirty="0"/>
              <a:t>AI</a:t>
            </a:r>
            <a:r>
              <a:rPr lang="zh-CN" altLang="en-US" dirty="0"/>
              <a:t>与医学研究前沿</a:t>
            </a:r>
            <a:r>
              <a:rPr lang="en-US" altLang="zh-CN" dirty="0"/>
              <a:t>——CAS9</a:t>
            </a:r>
            <a:r>
              <a:rPr lang="zh-CN" altLang="en-US" dirty="0"/>
              <a:t>精准编辑</a:t>
            </a:r>
            <a:r>
              <a:rPr lang="en-US" altLang="zh-CN" dirty="0"/>
              <a:t> </a:t>
            </a:r>
            <a:endParaRPr lang="zh-CN" altLang="en-US" dirty="0"/>
          </a:p>
        </p:txBody>
      </p:sp>
      <p:sp>
        <p:nvSpPr>
          <p:cNvPr id="9" name="文本框 8">
            <a:extLst>
              <a:ext uri="{FF2B5EF4-FFF2-40B4-BE49-F238E27FC236}">
                <a16:creationId xmlns:a16="http://schemas.microsoft.com/office/drawing/2014/main" id="{99CDC75E-7659-451F-A2EB-1E623F48AA3D}"/>
              </a:ext>
            </a:extLst>
          </p:cNvPr>
          <p:cNvSpPr txBox="1"/>
          <p:nvPr/>
        </p:nvSpPr>
        <p:spPr>
          <a:xfrm>
            <a:off x="486279" y="6410601"/>
            <a:ext cx="11377392" cy="461665"/>
          </a:xfrm>
          <a:prstGeom prst="rect">
            <a:avLst/>
          </a:prstGeom>
          <a:noFill/>
        </p:spPr>
        <p:txBody>
          <a:bodyPr wrap="square" rtlCol="0">
            <a:spAutoFit/>
          </a:bodyPr>
          <a:lstStyle/>
          <a:p>
            <a:r>
              <a:rPr kumimoji="1" lang="en-US" altLang="zh-CN" sz="1200" dirty="0"/>
              <a:t>Source:</a:t>
            </a:r>
            <a:r>
              <a:rPr kumimoji="1" lang="zh-CN" altLang="en-US" sz="1200" dirty="0"/>
              <a:t> </a:t>
            </a:r>
            <a:r>
              <a:rPr lang="en-US" altLang="zh-CN" sz="1200" dirty="0"/>
              <a:t>Shen, M.W., </a:t>
            </a:r>
            <a:r>
              <a:rPr lang="en-US" altLang="zh-CN" sz="1200" dirty="0" err="1"/>
              <a:t>Arbab</a:t>
            </a:r>
            <a:r>
              <a:rPr lang="en-US" altLang="zh-CN" sz="1200" dirty="0"/>
              <a:t>, M., Hsu, J.Y., </a:t>
            </a:r>
            <a:r>
              <a:rPr lang="en-US" altLang="zh-CN" sz="1200" dirty="0" err="1"/>
              <a:t>Worstell</a:t>
            </a:r>
            <a:r>
              <a:rPr lang="en-US" altLang="zh-CN" sz="1200" dirty="0"/>
              <a:t>, D., Culbertson, S.J., </a:t>
            </a:r>
            <a:r>
              <a:rPr lang="en-US" altLang="zh-CN" sz="1200" dirty="0" err="1"/>
              <a:t>Krabbe</a:t>
            </a:r>
            <a:r>
              <a:rPr lang="en-US" altLang="zh-CN" sz="1200" dirty="0"/>
              <a:t>, O., </a:t>
            </a:r>
            <a:r>
              <a:rPr lang="en-US" altLang="zh-CN" sz="1200" dirty="0" err="1"/>
              <a:t>Cassa</a:t>
            </a:r>
            <a:r>
              <a:rPr lang="en-US" altLang="zh-CN" sz="1200" dirty="0"/>
              <a:t>, C.A., Liu, D.R., Gifford, D.K., and Sherwood, R.I. (2018</a:t>
            </a:r>
            <a:r>
              <a:rPr lang="en-US" altLang="zh-CN" sz="1200" b="1" i="1" dirty="0"/>
              <a:t>). Predictable and precise template-free CRISPR editing of pathogenic variants</a:t>
            </a:r>
            <a:r>
              <a:rPr lang="en-US" altLang="zh-CN" sz="1200" dirty="0"/>
              <a:t>. Nature 1.</a:t>
            </a:r>
            <a:endParaRPr kumimoji="1" lang="zh-CN" altLang="en-US" sz="1200" dirty="0"/>
          </a:p>
        </p:txBody>
      </p:sp>
      <p:pic>
        <p:nvPicPr>
          <p:cNvPr id="4" name="图片 3">
            <a:extLst>
              <a:ext uri="{FF2B5EF4-FFF2-40B4-BE49-F238E27FC236}">
                <a16:creationId xmlns:a16="http://schemas.microsoft.com/office/drawing/2014/main" id="{C2202E21-634C-4159-AFD2-7E2D58D65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08" y="1177109"/>
            <a:ext cx="3126416" cy="4983059"/>
          </a:xfrm>
          <a:prstGeom prst="rect">
            <a:avLst/>
          </a:prstGeom>
        </p:spPr>
      </p:pic>
      <p:grpSp>
        <p:nvGrpSpPr>
          <p:cNvPr id="15" name="组合 14">
            <a:extLst>
              <a:ext uri="{FF2B5EF4-FFF2-40B4-BE49-F238E27FC236}">
                <a16:creationId xmlns:a16="http://schemas.microsoft.com/office/drawing/2014/main" id="{F10DD55B-5FF7-4D2B-8EA7-A84B54F11BFA}"/>
              </a:ext>
            </a:extLst>
          </p:cNvPr>
          <p:cNvGrpSpPr/>
          <p:nvPr/>
        </p:nvGrpSpPr>
        <p:grpSpPr>
          <a:xfrm>
            <a:off x="4475751" y="3269486"/>
            <a:ext cx="6701589" cy="2890687"/>
            <a:chOff x="5774016" y="3484535"/>
            <a:chExt cx="5893321" cy="2890687"/>
          </a:xfrm>
        </p:grpSpPr>
        <p:grpSp>
          <p:nvGrpSpPr>
            <p:cNvPr id="16" name="组合 15">
              <a:extLst>
                <a:ext uri="{FF2B5EF4-FFF2-40B4-BE49-F238E27FC236}">
                  <a16:creationId xmlns:a16="http://schemas.microsoft.com/office/drawing/2014/main" id="{C4505BF8-1204-4ECB-B700-3D0F88D1A4BB}"/>
                </a:ext>
              </a:extLst>
            </p:cNvPr>
            <p:cNvGrpSpPr/>
            <p:nvPr/>
          </p:nvGrpSpPr>
          <p:grpSpPr>
            <a:xfrm>
              <a:off x="5774016" y="3484535"/>
              <a:ext cx="5893321" cy="2890687"/>
              <a:chOff x="5773221" y="3552848"/>
              <a:chExt cx="5893321" cy="2890687"/>
            </a:xfrm>
          </p:grpSpPr>
          <p:grpSp>
            <p:nvGrpSpPr>
              <p:cNvPr id="18" name="组合 17">
                <a:extLst>
                  <a:ext uri="{FF2B5EF4-FFF2-40B4-BE49-F238E27FC236}">
                    <a16:creationId xmlns:a16="http://schemas.microsoft.com/office/drawing/2014/main" id="{26B545A9-CB1D-46B5-BDB3-F33306731B8D}"/>
                  </a:ext>
                </a:extLst>
              </p:cNvPr>
              <p:cNvGrpSpPr/>
              <p:nvPr/>
            </p:nvGrpSpPr>
            <p:grpSpPr>
              <a:xfrm>
                <a:off x="5773221" y="3552848"/>
                <a:ext cx="5746471" cy="1777260"/>
                <a:chOff x="5627166" y="3839258"/>
                <a:chExt cx="5746471" cy="1777260"/>
              </a:xfrm>
            </p:grpSpPr>
            <p:grpSp>
              <p:nvGrpSpPr>
                <p:cNvPr id="22" name="组合 21">
                  <a:extLst>
                    <a:ext uri="{FF2B5EF4-FFF2-40B4-BE49-F238E27FC236}">
                      <a16:creationId xmlns:a16="http://schemas.microsoft.com/office/drawing/2014/main" id="{5C4B2BED-5C08-4236-A953-CD7DF9428BD9}"/>
                    </a:ext>
                  </a:extLst>
                </p:cNvPr>
                <p:cNvGrpSpPr/>
                <p:nvPr/>
              </p:nvGrpSpPr>
              <p:grpSpPr>
                <a:xfrm>
                  <a:off x="5627166" y="4425201"/>
                  <a:ext cx="5746471" cy="1191317"/>
                  <a:chOff x="5627166" y="3914274"/>
                  <a:chExt cx="5746471" cy="1191317"/>
                </a:xfrm>
              </p:grpSpPr>
              <p:sp>
                <p:nvSpPr>
                  <p:cNvPr id="27" name="椭圆 26">
                    <a:extLst>
                      <a:ext uri="{FF2B5EF4-FFF2-40B4-BE49-F238E27FC236}">
                        <a16:creationId xmlns:a16="http://schemas.microsoft.com/office/drawing/2014/main" id="{04242842-1F44-4BE2-A6A8-B54ECF91FE0A}"/>
                      </a:ext>
                    </a:extLst>
                  </p:cNvPr>
                  <p:cNvSpPr/>
                  <p:nvPr/>
                </p:nvSpPr>
                <p:spPr>
                  <a:xfrm>
                    <a:off x="5627166" y="4143064"/>
                    <a:ext cx="2073046"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4" dirty="0"/>
                      <a:t>Cas9(gRNA)</a:t>
                    </a:r>
                  </a:p>
                  <a:p>
                    <a:pPr algn="ctr"/>
                    <a:r>
                      <a:rPr lang="zh-CN" altLang="en-US" sz="1404" dirty="0"/>
                      <a:t>人体</a:t>
                    </a:r>
                    <a:r>
                      <a:rPr lang="en-US" altLang="zh-CN" sz="1404" dirty="0"/>
                      <a:t>DNA</a:t>
                    </a:r>
                    <a:r>
                      <a:rPr lang="zh-CN" altLang="en-US" sz="1404" dirty="0"/>
                      <a:t>靶点</a:t>
                    </a:r>
                  </a:p>
                </p:txBody>
              </p:sp>
              <p:sp>
                <p:nvSpPr>
                  <p:cNvPr id="28" name="椭圆 27">
                    <a:extLst>
                      <a:ext uri="{FF2B5EF4-FFF2-40B4-BE49-F238E27FC236}">
                        <a16:creationId xmlns:a16="http://schemas.microsoft.com/office/drawing/2014/main" id="{C2F47483-48FC-49B2-8818-DDF3B2E1A8CC}"/>
                      </a:ext>
                    </a:extLst>
                  </p:cNvPr>
                  <p:cNvSpPr/>
                  <p:nvPr/>
                </p:nvSpPr>
                <p:spPr>
                  <a:xfrm>
                    <a:off x="9622576" y="4131273"/>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数据库中已有的</a:t>
                    </a:r>
                    <a:r>
                      <a:rPr lang="en-US" altLang="zh-CN" sz="1404" dirty="0"/>
                      <a:t>DNA</a:t>
                    </a:r>
                    <a:r>
                      <a:rPr lang="zh-CN" altLang="en-US" sz="1404" dirty="0"/>
                      <a:t>修复结果</a:t>
                    </a:r>
                  </a:p>
                </p:txBody>
              </p:sp>
              <p:cxnSp>
                <p:nvCxnSpPr>
                  <p:cNvPr id="29" name="直接箭头连接符 28">
                    <a:extLst>
                      <a:ext uri="{FF2B5EF4-FFF2-40B4-BE49-F238E27FC236}">
                        <a16:creationId xmlns:a16="http://schemas.microsoft.com/office/drawing/2014/main" id="{17B82159-CCF4-447F-B515-129311243650}"/>
                      </a:ext>
                    </a:extLst>
                  </p:cNvPr>
                  <p:cNvCxnSpPr>
                    <a:cxnSpLocks/>
                    <a:stCxn id="27" idx="6"/>
                    <a:endCxn id="28" idx="2"/>
                  </p:cNvCxnSpPr>
                  <p:nvPr/>
                </p:nvCxnSpPr>
                <p:spPr>
                  <a:xfrm flipV="1">
                    <a:off x="7700212" y="4612537"/>
                    <a:ext cx="1922364" cy="1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E0B3C19C-D872-4E79-A825-7AF82C284838}"/>
                      </a:ext>
                    </a:extLst>
                  </p:cNvPr>
                  <p:cNvSpPr/>
                  <p:nvPr/>
                </p:nvSpPr>
                <p:spPr>
                  <a:xfrm>
                    <a:off x="7716253" y="3914274"/>
                    <a:ext cx="1751061" cy="710054"/>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4" dirty="0" err="1">
                        <a:solidFill>
                          <a:schemeClr val="tx1"/>
                        </a:solidFill>
                      </a:rPr>
                      <a:t>inDelphi</a:t>
                    </a:r>
                    <a:endParaRPr lang="en-US" altLang="zh-CN" sz="1404" dirty="0"/>
                  </a:p>
                  <a:p>
                    <a:pPr algn="ctr"/>
                    <a:r>
                      <a:rPr lang="zh-CN" altLang="en-US" sz="1404" dirty="0"/>
                      <a:t>监督学习系统</a:t>
                    </a:r>
                  </a:p>
                </p:txBody>
              </p:sp>
            </p:grpSp>
            <p:grpSp>
              <p:nvGrpSpPr>
                <p:cNvPr id="23" name="组合 22">
                  <a:extLst>
                    <a:ext uri="{FF2B5EF4-FFF2-40B4-BE49-F238E27FC236}">
                      <a16:creationId xmlns:a16="http://schemas.microsoft.com/office/drawing/2014/main" id="{15C87F24-F49A-4FA2-BE8D-AEE880B4FA4A}"/>
                    </a:ext>
                  </a:extLst>
                </p:cNvPr>
                <p:cNvGrpSpPr/>
                <p:nvPr/>
              </p:nvGrpSpPr>
              <p:grpSpPr>
                <a:xfrm>
                  <a:off x="6062110" y="3839258"/>
                  <a:ext cx="1203158" cy="814733"/>
                  <a:chOff x="6062110" y="3750463"/>
                  <a:chExt cx="1203158" cy="903529"/>
                </a:xfrm>
              </p:grpSpPr>
              <p:sp>
                <p:nvSpPr>
                  <p:cNvPr id="25" name="文本框 24">
                    <a:extLst>
                      <a:ext uri="{FF2B5EF4-FFF2-40B4-BE49-F238E27FC236}">
                        <a16:creationId xmlns:a16="http://schemas.microsoft.com/office/drawing/2014/main" id="{B1C29AF9-E319-4647-A973-97DDB5B37D76}"/>
                      </a:ext>
                    </a:extLst>
                  </p:cNvPr>
                  <p:cNvSpPr txBox="1"/>
                  <p:nvPr/>
                </p:nvSpPr>
                <p:spPr>
                  <a:xfrm>
                    <a:off x="6062110" y="3750463"/>
                    <a:ext cx="1203158" cy="342032"/>
                  </a:xfrm>
                  <a:prstGeom prst="rect">
                    <a:avLst/>
                  </a:prstGeom>
                  <a:noFill/>
                </p:spPr>
                <p:txBody>
                  <a:bodyPr wrap="square" rtlCol="0">
                    <a:spAutoFit/>
                  </a:bodyPr>
                  <a:lstStyle/>
                  <a:p>
                    <a:pPr algn="ctr"/>
                    <a:r>
                      <a:rPr kumimoji="1" lang="zh-CN" altLang="en-US" sz="1404" dirty="0"/>
                      <a:t>输入</a:t>
                    </a:r>
                  </a:p>
                </p:txBody>
              </p:sp>
              <p:cxnSp>
                <p:nvCxnSpPr>
                  <p:cNvPr id="26" name="直接箭头连接符 25">
                    <a:extLst>
                      <a:ext uri="{FF2B5EF4-FFF2-40B4-BE49-F238E27FC236}">
                        <a16:creationId xmlns:a16="http://schemas.microsoft.com/office/drawing/2014/main" id="{2CB57594-761F-48DF-9B41-25BCC7047E7B}"/>
                      </a:ext>
                    </a:extLst>
                  </p:cNvPr>
                  <p:cNvCxnSpPr>
                    <a:cxnSpLocks/>
                    <a:stCxn id="25" idx="2"/>
                    <a:endCxn id="27" idx="0"/>
                  </p:cNvCxnSpPr>
                  <p:nvPr/>
                </p:nvCxnSpPr>
                <p:spPr>
                  <a:xfrm flipH="1">
                    <a:off x="6663689" y="4092495"/>
                    <a:ext cx="1" cy="5614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EE5FEE3E-37C2-4387-A4AB-8EFF4C6BB43D}"/>
                    </a:ext>
                  </a:extLst>
                </p:cNvPr>
                <p:cNvSpPr txBox="1"/>
                <p:nvPr/>
              </p:nvSpPr>
              <p:spPr>
                <a:xfrm>
                  <a:off x="8899191" y="3860797"/>
                  <a:ext cx="1291508" cy="308418"/>
                </a:xfrm>
                <a:prstGeom prst="rect">
                  <a:avLst/>
                </a:prstGeom>
                <a:noFill/>
              </p:spPr>
              <p:txBody>
                <a:bodyPr wrap="square" rtlCol="0">
                  <a:spAutoFit/>
                </a:bodyPr>
                <a:lstStyle/>
                <a:p>
                  <a:pPr algn="ctr"/>
                  <a:r>
                    <a:rPr kumimoji="1" lang="zh-CN" altLang="en-US" sz="1404" dirty="0"/>
                    <a:t>训练</a:t>
                  </a:r>
                </a:p>
              </p:txBody>
            </p:sp>
          </p:grpSp>
          <p:cxnSp>
            <p:nvCxnSpPr>
              <p:cNvPr id="19" name="连接符: 肘形 18">
                <a:extLst>
                  <a:ext uri="{FF2B5EF4-FFF2-40B4-BE49-F238E27FC236}">
                    <a16:creationId xmlns:a16="http://schemas.microsoft.com/office/drawing/2014/main" id="{8DC38ECA-80DC-48FE-B056-C68A6DCB687E}"/>
                  </a:ext>
                </a:extLst>
              </p:cNvPr>
              <p:cNvCxnSpPr>
                <a:cxnSpLocks/>
                <a:stCxn id="28" idx="0"/>
                <a:endCxn id="30" idx="0"/>
              </p:cNvCxnSpPr>
              <p:nvPr/>
            </p:nvCxnSpPr>
            <p:spPr>
              <a:xfrm rot="16200000" flipV="1">
                <a:off x="9582502" y="3294129"/>
                <a:ext cx="216999" cy="1906323"/>
              </a:xfrm>
              <a:prstGeom prst="bentConnector3">
                <a:avLst>
                  <a:gd name="adj1" fmla="val 205346"/>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A2AFBD2-320E-4E2A-990B-C5295949DEB3}"/>
                  </a:ext>
                </a:extLst>
              </p:cNvPr>
              <p:cNvSpPr/>
              <p:nvPr/>
            </p:nvSpPr>
            <p:spPr>
              <a:xfrm>
                <a:off x="9768630" y="5459061"/>
                <a:ext cx="1897912" cy="984474"/>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预测无模板的</a:t>
                </a:r>
                <a:r>
                  <a:rPr lang="en-US" altLang="zh-CN" sz="1404" dirty="0"/>
                  <a:t>DNA</a:t>
                </a:r>
                <a:r>
                  <a:rPr lang="zh-CN" altLang="en-US" sz="1404" dirty="0"/>
                  <a:t>修复结果</a:t>
                </a:r>
              </a:p>
            </p:txBody>
          </p:sp>
          <p:cxnSp>
            <p:nvCxnSpPr>
              <p:cNvPr id="21" name="连接符: 肘形 20">
                <a:extLst>
                  <a:ext uri="{FF2B5EF4-FFF2-40B4-BE49-F238E27FC236}">
                    <a16:creationId xmlns:a16="http://schemas.microsoft.com/office/drawing/2014/main" id="{A6C7055E-8482-4E3D-AECF-BAA5A60A9793}"/>
                  </a:ext>
                </a:extLst>
              </p:cNvPr>
              <p:cNvCxnSpPr>
                <a:cxnSpLocks/>
                <a:stCxn id="27" idx="6"/>
                <a:endCxn id="20" idx="2"/>
              </p:cNvCxnSpPr>
              <p:nvPr/>
            </p:nvCxnSpPr>
            <p:spPr>
              <a:xfrm>
                <a:off x="7846267" y="4848845"/>
                <a:ext cx="1922363" cy="11024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19B1DA0E-A66C-44B6-8120-780B8A893EB7}"/>
                </a:ext>
              </a:extLst>
            </p:cNvPr>
            <p:cNvSpPr txBox="1"/>
            <p:nvPr/>
          </p:nvSpPr>
          <p:spPr>
            <a:xfrm>
              <a:off x="8477121" y="5390749"/>
              <a:ext cx="1291508" cy="308418"/>
            </a:xfrm>
            <a:prstGeom prst="rect">
              <a:avLst/>
            </a:prstGeom>
            <a:noFill/>
          </p:spPr>
          <p:txBody>
            <a:bodyPr wrap="square" rtlCol="0">
              <a:spAutoFit/>
            </a:bodyPr>
            <a:lstStyle/>
            <a:p>
              <a:pPr algn="ctr"/>
              <a:r>
                <a:rPr kumimoji="1" lang="zh-CN" altLang="en-US" sz="1404" dirty="0"/>
                <a:t>输出</a:t>
              </a:r>
            </a:p>
          </p:txBody>
        </p:sp>
      </p:grpSp>
      <p:sp>
        <p:nvSpPr>
          <p:cNvPr id="31" name="文本框 30">
            <a:extLst>
              <a:ext uri="{FF2B5EF4-FFF2-40B4-BE49-F238E27FC236}">
                <a16:creationId xmlns:a16="http://schemas.microsoft.com/office/drawing/2014/main" id="{E151949D-44C5-4A14-AACE-855F2534CB14}"/>
              </a:ext>
            </a:extLst>
          </p:cNvPr>
          <p:cNvSpPr txBox="1"/>
          <p:nvPr/>
        </p:nvSpPr>
        <p:spPr>
          <a:xfrm>
            <a:off x="4492881" y="1259204"/>
            <a:ext cx="6900361" cy="1684244"/>
          </a:xfrm>
          <a:prstGeom prst="rect">
            <a:avLst/>
          </a:prstGeom>
          <a:noFill/>
        </p:spPr>
        <p:txBody>
          <a:bodyPr wrap="square" rtlCol="0">
            <a:spAutoFit/>
          </a:bodyPr>
          <a:lstStyle/>
          <a:p>
            <a:pPr marL="342882" indent="-342882" eaLnBrk="0" hangingPunct="0">
              <a:lnSpc>
                <a:spcPct val="110000"/>
              </a:lnSpc>
              <a:buBlip>
                <a:blip r:embed="rId4">
                  <a:extLst/>
                </a:blip>
              </a:buBlip>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Cas9</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的无模板</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修复通常被认为是随机、不可预测的。</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4">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哈佛医学院团队尝试用两个神经网络组合预测无模板的</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Cas9</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基因删除和插入的结果。</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3718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EEA62-C9E0-4DE8-9AE5-504673DCF611}"/>
              </a:ext>
            </a:extLst>
          </p:cNvPr>
          <p:cNvSpPr>
            <a:spLocks noGrp="1"/>
          </p:cNvSpPr>
          <p:nvPr>
            <p:ph type="title"/>
          </p:nvPr>
        </p:nvSpPr>
        <p:spPr/>
        <p:txBody>
          <a:bodyPr/>
          <a:lstStyle/>
          <a:p>
            <a:r>
              <a:rPr lang="en-US" altLang="zh-CN" dirty="0"/>
              <a:t>AI</a:t>
            </a:r>
            <a:r>
              <a:rPr lang="zh-CN" altLang="en-US" dirty="0"/>
              <a:t>与辅助医疗</a:t>
            </a:r>
            <a:r>
              <a:rPr lang="en-US" altLang="zh-CN" dirty="0"/>
              <a:t>——</a:t>
            </a:r>
            <a:r>
              <a:rPr lang="zh-CN" altLang="en-US" dirty="0"/>
              <a:t>疾病诊断</a:t>
            </a:r>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1150" y="1842011"/>
            <a:ext cx="4572001" cy="2884517"/>
          </a:xfrm>
          <a:prstGeom prst="rect">
            <a:avLst/>
          </a:prstGeom>
        </p:spPr>
      </p:pic>
      <p:sp>
        <p:nvSpPr>
          <p:cNvPr id="4" name="矩形 3"/>
          <p:cNvSpPr/>
          <p:nvPr/>
        </p:nvSpPr>
        <p:spPr>
          <a:xfrm>
            <a:off x="766667" y="4893290"/>
            <a:ext cx="4686484" cy="524503"/>
          </a:xfrm>
          <a:prstGeom prst="rect">
            <a:avLst/>
          </a:prstGeom>
        </p:spPr>
        <p:txBody>
          <a:bodyPr wrap="square">
            <a:spAutoFit/>
          </a:bodyPr>
          <a:lstStyle/>
          <a:p>
            <a:pPr defTabSz="914354">
              <a:defRPr/>
            </a:pPr>
            <a:r>
              <a:rPr lang="zh-CN" altLang="en-US" sz="1404" dirty="0">
                <a:solidFill>
                  <a:srgbClr val="000000"/>
                </a:solidFill>
                <a:latin typeface="Helvetica Neue" charset="0"/>
                <a:ea typeface="微软雅黑"/>
              </a:rPr>
              <a:t>图注：左侧为包含淋巴结的人体组织幻灯片，右侧为</a:t>
            </a:r>
            <a:r>
              <a:rPr lang="en-US" altLang="zh-CN" sz="1404" dirty="0">
                <a:solidFill>
                  <a:srgbClr val="000000"/>
                </a:solidFill>
                <a:latin typeface="Helvetica Neue" charset="0"/>
                <a:ea typeface="微软雅黑"/>
              </a:rPr>
              <a:t>LYNA</a:t>
            </a:r>
            <a:r>
              <a:rPr lang="zh-CN" altLang="en-US" sz="1404" dirty="0">
                <a:solidFill>
                  <a:srgbClr val="000000"/>
                </a:solidFill>
                <a:latin typeface="Helvetica Neue" charset="0"/>
                <a:ea typeface="微软雅黑"/>
              </a:rPr>
              <a:t>识别的肿瘤区</a:t>
            </a:r>
            <a:r>
              <a:rPr lang="en-US" altLang="zh-CN" sz="1404" dirty="0">
                <a:solidFill>
                  <a:srgbClr val="000000"/>
                </a:solidFill>
                <a:latin typeface="Helvetica Neue" charset="0"/>
                <a:ea typeface="微软雅黑"/>
              </a:rPr>
              <a:t>(2016)</a:t>
            </a:r>
            <a:endParaRPr lang="zh-CN" altLang="en-US" sz="1404" dirty="0">
              <a:solidFill>
                <a:srgbClr val="000000"/>
              </a:solidFill>
              <a:latin typeface="Helvetica Neue" charset="0"/>
              <a:ea typeface="微软雅黑"/>
            </a:endParaRPr>
          </a:p>
        </p:txBody>
      </p:sp>
      <p:sp>
        <p:nvSpPr>
          <p:cNvPr id="5" name="文本框 4">
            <a:extLst>
              <a:ext uri="{FF2B5EF4-FFF2-40B4-BE49-F238E27FC236}">
                <a16:creationId xmlns:a16="http://schemas.microsoft.com/office/drawing/2014/main" id="{7E44AEC9-1A75-4176-ADE7-FAC6D08133F6}"/>
              </a:ext>
            </a:extLst>
          </p:cNvPr>
          <p:cNvSpPr txBox="1"/>
          <p:nvPr/>
        </p:nvSpPr>
        <p:spPr>
          <a:xfrm>
            <a:off x="874443" y="6022447"/>
            <a:ext cx="10544187" cy="646331"/>
          </a:xfrm>
          <a:prstGeom prst="rect">
            <a:avLst/>
          </a:prstGeom>
          <a:noFill/>
        </p:spPr>
        <p:txBody>
          <a:bodyPr wrap="square" rtlCol="0">
            <a:spAutoFit/>
          </a:bodyPr>
          <a:lstStyle/>
          <a:p>
            <a:r>
              <a:rPr kumimoji="1" lang="en-US" altLang="zh-CN" sz="1200" dirty="0"/>
              <a:t>Source</a:t>
            </a:r>
            <a:r>
              <a:rPr kumimoji="1" lang="zh-CN" altLang="en-US" sz="1200" dirty="0"/>
              <a:t>：</a:t>
            </a:r>
            <a:endParaRPr kumimoji="1" lang="en-US" altLang="zh-CN" sz="1200" dirty="0"/>
          </a:p>
          <a:p>
            <a:pPr lvl="0">
              <a:defRPr/>
            </a:pPr>
            <a:r>
              <a:rPr lang="zh-CN" altLang="en-US" sz="1200" i="1" dirty="0"/>
              <a:t>谷歌</a:t>
            </a:r>
            <a:r>
              <a:rPr lang="en-US" altLang="zh-CN" sz="1200" i="1" dirty="0"/>
              <a:t>AI</a:t>
            </a:r>
            <a:r>
              <a:rPr lang="zh-CN" altLang="en-US" sz="1200" i="1" dirty="0"/>
              <a:t>诊病新进展 转移性乳腺癌检测准确率达</a:t>
            </a:r>
            <a:r>
              <a:rPr lang="en-US" altLang="zh-CN" sz="1200" i="1" dirty="0"/>
              <a:t>99%</a:t>
            </a:r>
            <a:r>
              <a:rPr lang="en-US" altLang="zh-CN" sz="1200" dirty="0"/>
              <a:t> </a:t>
            </a:r>
            <a:r>
              <a:rPr kumimoji="1" lang="en-US" altLang="zh-CN" sz="1200" dirty="0">
                <a:hlinkClick r:id="rId4"/>
              </a:rPr>
              <a:t>https://mp.weixin.qq.com/s/zKQC6L6uHzWRocgsp2zsAA</a:t>
            </a:r>
            <a:r>
              <a:rPr kumimoji="1" lang="en-US" altLang="zh-CN" sz="1200" dirty="0"/>
              <a:t> </a:t>
            </a:r>
          </a:p>
          <a:p>
            <a:pPr lvl="0">
              <a:defRPr/>
            </a:pPr>
            <a:r>
              <a:rPr lang="zh-CN" altLang="en-US" sz="1200" i="1" dirty="0"/>
              <a:t>人工智能在乳腺癌领域五大应用 </a:t>
            </a:r>
            <a:r>
              <a:rPr kumimoji="1" lang="en-US" altLang="zh-CN" sz="1200" dirty="0">
                <a:hlinkClick r:id="rId5"/>
              </a:rPr>
              <a:t>https://www.iyiou.com/p/67840</a:t>
            </a:r>
            <a:r>
              <a:rPr kumimoji="1" lang="en-US" altLang="zh-CN" sz="1200" dirty="0"/>
              <a:t> </a:t>
            </a:r>
            <a:endParaRPr kumimoji="1" lang="zh-CN" altLang="en-US" sz="1400" dirty="0"/>
          </a:p>
        </p:txBody>
      </p:sp>
      <p:grpSp>
        <p:nvGrpSpPr>
          <p:cNvPr id="8" name="组合 7">
            <a:extLst>
              <a:ext uri="{FF2B5EF4-FFF2-40B4-BE49-F238E27FC236}">
                <a16:creationId xmlns:a16="http://schemas.microsoft.com/office/drawing/2014/main" id="{B2E7A0E2-AC5A-4E54-970F-657F8DF79A40}"/>
              </a:ext>
            </a:extLst>
          </p:cNvPr>
          <p:cNvGrpSpPr/>
          <p:nvPr/>
        </p:nvGrpSpPr>
        <p:grpSpPr>
          <a:xfrm>
            <a:off x="5861318" y="3269290"/>
            <a:ext cx="5747007" cy="2885807"/>
            <a:chOff x="5920330" y="3489416"/>
            <a:chExt cx="5747007" cy="2885806"/>
          </a:xfrm>
        </p:grpSpPr>
        <p:grpSp>
          <p:nvGrpSpPr>
            <p:cNvPr id="9" name="组合 8">
              <a:extLst>
                <a:ext uri="{FF2B5EF4-FFF2-40B4-BE49-F238E27FC236}">
                  <a16:creationId xmlns:a16="http://schemas.microsoft.com/office/drawing/2014/main" id="{56AA1821-B29D-4C28-8292-0F1803224557}"/>
                </a:ext>
              </a:extLst>
            </p:cNvPr>
            <p:cNvGrpSpPr/>
            <p:nvPr/>
          </p:nvGrpSpPr>
          <p:grpSpPr>
            <a:xfrm>
              <a:off x="5920330" y="3489416"/>
              <a:ext cx="5747007" cy="2885806"/>
              <a:chOff x="5919535" y="3557729"/>
              <a:chExt cx="5747007" cy="2885806"/>
            </a:xfrm>
          </p:grpSpPr>
          <p:grpSp>
            <p:nvGrpSpPr>
              <p:cNvPr id="11" name="组合 10">
                <a:extLst>
                  <a:ext uri="{FF2B5EF4-FFF2-40B4-BE49-F238E27FC236}">
                    <a16:creationId xmlns:a16="http://schemas.microsoft.com/office/drawing/2014/main" id="{E7E37EF2-258B-45E4-88E3-7F16C7D6FD67}"/>
                  </a:ext>
                </a:extLst>
              </p:cNvPr>
              <p:cNvGrpSpPr/>
              <p:nvPr/>
            </p:nvGrpSpPr>
            <p:grpSpPr>
              <a:xfrm>
                <a:off x="5919535" y="3557729"/>
                <a:ext cx="5600157" cy="1772379"/>
                <a:chOff x="5773480" y="3844139"/>
                <a:chExt cx="5600157" cy="1772379"/>
              </a:xfrm>
            </p:grpSpPr>
            <p:grpSp>
              <p:nvGrpSpPr>
                <p:cNvPr id="15" name="组合 14">
                  <a:extLst>
                    <a:ext uri="{FF2B5EF4-FFF2-40B4-BE49-F238E27FC236}">
                      <a16:creationId xmlns:a16="http://schemas.microsoft.com/office/drawing/2014/main" id="{84AC703B-DFD4-4476-A40D-21EE42E59A77}"/>
                    </a:ext>
                  </a:extLst>
                </p:cNvPr>
                <p:cNvGrpSpPr/>
                <p:nvPr/>
              </p:nvGrpSpPr>
              <p:grpSpPr>
                <a:xfrm>
                  <a:off x="5773480" y="4425201"/>
                  <a:ext cx="5600157" cy="1191317"/>
                  <a:chOff x="5773480" y="3914274"/>
                  <a:chExt cx="5600157" cy="1191317"/>
                </a:xfrm>
              </p:grpSpPr>
              <p:sp>
                <p:nvSpPr>
                  <p:cNvPr id="20" name="椭圆 19">
                    <a:extLst>
                      <a:ext uri="{FF2B5EF4-FFF2-40B4-BE49-F238E27FC236}">
                        <a16:creationId xmlns:a16="http://schemas.microsoft.com/office/drawing/2014/main" id="{942EBAD8-2987-49BB-983B-CA5FEB8F5289}"/>
                      </a:ext>
                    </a:extLst>
                  </p:cNvPr>
                  <p:cNvSpPr/>
                  <p:nvPr/>
                </p:nvSpPr>
                <p:spPr>
                  <a:xfrm>
                    <a:off x="5773480" y="4143064"/>
                    <a:ext cx="1926732"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人的幻灯片</a:t>
                    </a:r>
                  </a:p>
                </p:txBody>
              </p:sp>
              <p:sp>
                <p:nvSpPr>
                  <p:cNvPr id="21" name="椭圆 20">
                    <a:extLst>
                      <a:ext uri="{FF2B5EF4-FFF2-40B4-BE49-F238E27FC236}">
                        <a16:creationId xmlns:a16="http://schemas.microsoft.com/office/drawing/2014/main" id="{DBCB5200-18DD-4F85-AB27-07967A75F10F}"/>
                      </a:ext>
                    </a:extLst>
                  </p:cNvPr>
                  <p:cNvSpPr/>
                  <p:nvPr/>
                </p:nvSpPr>
                <p:spPr>
                  <a:xfrm>
                    <a:off x="9622576" y="4131273"/>
                    <a:ext cx="1751061"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已知是否患有肿瘤</a:t>
                    </a:r>
                  </a:p>
                </p:txBody>
              </p:sp>
              <p:cxnSp>
                <p:nvCxnSpPr>
                  <p:cNvPr id="22" name="直接箭头连接符 21">
                    <a:extLst>
                      <a:ext uri="{FF2B5EF4-FFF2-40B4-BE49-F238E27FC236}">
                        <a16:creationId xmlns:a16="http://schemas.microsoft.com/office/drawing/2014/main" id="{69325287-4D4A-49DD-BA57-D1D704AA91BF}"/>
                      </a:ext>
                    </a:extLst>
                  </p:cNvPr>
                  <p:cNvCxnSpPr>
                    <a:cxnSpLocks/>
                    <a:stCxn id="20" idx="6"/>
                    <a:endCxn id="21" idx="2"/>
                  </p:cNvCxnSpPr>
                  <p:nvPr/>
                </p:nvCxnSpPr>
                <p:spPr>
                  <a:xfrm flipV="1">
                    <a:off x="7700212" y="4612537"/>
                    <a:ext cx="1922364" cy="1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2B744776-DA52-4844-B53D-5F72A2C7965D}"/>
                      </a:ext>
                    </a:extLst>
                  </p:cNvPr>
                  <p:cNvSpPr/>
                  <p:nvPr/>
                </p:nvSpPr>
                <p:spPr>
                  <a:xfrm>
                    <a:off x="7716253" y="3914274"/>
                    <a:ext cx="1751061" cy="710054"/>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监督学习算法</a:t>
                    </a:r>
                  </a:p>
                </p:txBody>
              </p:sp>
            </p:grpSp>
            <p:grpSp>
              <p:nvGrpSpPr>
                <p:cNvPr id="16" name="组合 15">
                  <a:extLst>
                    <a:ext uri="{FF2B5EF4-FFF2-40B4-BE49-F238E27FC236}">
                      <a16:creationId xmlns:a16="http://schemas.microsoft.com/office/drawing/2014/main" id="{2890D5A4-71B9-44D6-A732-AED6B70E9C68}"/>
                    </a:ext>
                  </a:extLst>
                </p:cNvPr>
                <p:cNvGrpSpPr/>
                <p:nvPr/>
              </p:nvGrpSpPr>
              <p:grpSpPr>
                <a:xfrm>
                  <a:off x="6135267" y="3844139"/>
                  <a:ext cx="1203158" cy="809852"/>
                  <a:chOff x="6135267" y="3755875"/>
                  <a:chExt cx="1203158" cy="898116"/>
                </a:xfrm>
              </p:grpSpPr>
              <p:sp>
                <p:nvSpPr>
                  <p:cNvPr id="18" name="文本框 17">
                    <a:extLst>
                      <a:ext uri="{FF2B5EF4-FFF2-40B4-BE49-F238E27FC236}">
                        <a16:creationId xmlns:a16="http://schemas.microsoft.com/office/drawing/2014/main" id="{ED5297D3-A376-43F6-A9FB-7073E169A212}"/>
                      </a:ext>
                    </a:extLst>
                  </p:cNvPr>
                  <p:cNvSpPr txBox="1"/>
                  <p:nvPr/>
                </p:nvSpPr>
                <p:spPr>
                  <a:xfrm>
                    <a:off x="6135267" y="3755875"/>
                    <a:ext cx="1203158" cy="342032"/>
                  </a:xfrm>
                  <a:prstGeom prst="rect">
                    <a:avLst/>
                  </a:prstGeom>
                  <a:noFill/>
                </p:spPr>
                <p:txBody>
                  <a:bodyPr wrap="square" rtlCol="0">
                    <a:spAutoFit/>
                  </a:bodyPr>
                  <a:lstStyle/>
                  <a:p>
                    <a:pPr algn="ctr"/>
                    <a:r>
                      <a:rPr kumimoji="1" lang="zh-CN" altLang="en-US" sz="1404" dirty="0"/>
                      <a:t>输入</a:t>
                    </a:r>
                  </a:p>
                </p:txBody>
              </p:sp>
              <p:cxnSp>
                <p:nvCxnSpPr>
                  <p:cNvPr id="19" name="直接箭头连接符 18">
                    <a:extLst>
                      <a:ext uri="{FF2B5EF4-FFF2-40B4-BE49-F238E27FC236}">
                        <a16:creationId xmlns:a16="http://schemas.microsoft.com/office/drawing/2014/main" id="{66878C0A-4472-49C3-80BB-BEC7DB8093BC}"/>
                      </a:ext>
                    </a:extLst>
                  </p:cNvPr>
                  <p:cNvCxnSpPr>
                    <a:cxnSpLocks/>
                    <a:stCxn id="18" idx="2"/>
                    <a:endCxn id="20" idx="0"/>
                  </p:cNvCxnSpPr>
                  <p:nvPr/>
                </p:nvCxnSpPr>
                <p:spPr>
                  <a:xfrm>
                    <a:off x="6736846" y="4097907"/>
                    <a:ext cx="0" cy="5560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C016E76F-8567-42B7-97E7-6BC4028AE7CA}"/>
                    </a:ext>
                  </a:extLst>
                </p:cNvPr>
                <p:cNvSpPr txBox="1"/>
                <p:nvPr/>
              </p:nvSpPr>
              <p:spPr>
                <a:xfrm>
                  <a:off x="8899190" y="3860796"/>
                  <a:ext cx="1291509" cy="308418"/>
                </a:xfrm>
                <a:prstGeom prst="rect">
                  <a:avLst/>
                </a:prstGeom>
                <a:noFill/>
              </p:spPr>
              <p:txBody>
                <a:bodyPr wrap="square" rtlCol="0">
                  <a:spAutoFit/>
                </a:bodyPr>
                <a:lstStyle/>
                <a:p>
                  <a:pPr algn="ctr"/>
                  <a:r>
                    <a:rPr kumimoji="1" lang="zh-CN" altLang="en-US" sz="1404" dirty="0"/>
                    <a:t>训练</a:t>
                  </a:r>
                </a:p>
              </p:txBody>
            </p:sp>
          </p:grpSp>
          <p:cxnSp>
            <p:nvCxnSpPr>
              <p:cNvPr id="12" name="连接符: 肘形 11">
                <a:extLst>
                  <a:ext uri="{FF2B5EF4-FFF2-40B4-BE49-F238E27FC236}">
                    <a16:creationId xmlns:a16="http://schemas.microsoft.com/office/drawing/2014/main" id="{43178844-80E4-4F9D-9FE7-3434705E483B}"/>
                  </a:ext>
                </a:extLst>
              </p:cNvPr>
              <p:cNvCxnSpPr>
                <a:cxnSpLocks/>
                <a:stCxn id="21" idx="0"/>
                <a:endCxn id="23" idx="0"/>
              </p:cNvCxnSpPr>
              <p:nvPr/>
            </p:nvCxnSpPr>
            <p:spPr>
              <a:xfrm rot="16200000" flipV="1">
                <a:off x="9582502" y="3294129"/>
                <a:ext cx="216999" cy="1906323"/>
              </a:xfrm>
              <a:prstGeom prst="bentConnector3">
                <a:avLst>
                  <a:gd name="adj1" fmla="val 205346"/>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2C0A8EA5-B623-43C9-A47B-C342CF7EFEB2}"/>
                  </a:ext>
                </a:extLst>
              </p:cNvPr>
              <p:cNvSpPr/>
              <p:nvPr/>
            </p:nvSpPr>
            <p:spPr>
              <a:xfrm>
                <a:off x="9768630" y="5459061"/>
                <a:ext cx="1897912" cy="984474"/>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预测未知病人幻灯片</a:t>
                </a:r>
              </a:p>
            </p:txBody>
          </p:sp>
          <p:cxnSp>
            <p:nvCxnSpPr>
              <p:cNvPr id="14" name="连接符: 肘形 13">
                <a:extLst>
                  <a:ext uri="{FF2B5EF4-FFF2-40B4-BE49-F238E27FC236}">
                    <a16:creationId xmlns:a16="http://schemas.microsoft.com/office/drawing/2014/main" id="{4648DBBA-B88D-4EF2-B132-F9FF42C97A86}"/>
                  </a:ext>
                </a:extLst>
              </p:cNvPr>
              <p:cNvCxnSpPr>
                <a:cxnSpLocks/>
                <a:stCxn id="20" idx="6"/>
                <a:endCxn id="13" idx="2"/>
              </p:cNvCxnSpPr>
              <p:nvPr/>
            </p:nvCxnSpPr>
            <p:spPr>
              <a:xfrm>
                <a:off x="7846267" y="4848845"/>
                <a:ext cx="1922363" cy="110245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C7BDD3F3-3E9C-43DA-8384-AF62FFBDAC5A}"/>
                </a:ext>
              </a:extLst>
            </p:cNvPr>
            <p:cNvSpPr txBox="1"/>
            <p:nvPr/>
          </p:nvSpPr>
          <p:spPr>
            <a:xfrm>
              <a:off x="8477121" y="5390748"/>
              <a:ext cx="1291509" cy="308418"/>
            </a:xfrm>
            <a:prstGeom prst="rect">
              <a:avLst/>
            </a:prstGeom>
            <a:noFill/>
          </p:spPr>
          <p:txBody>
            <a:bodyPr wrap="square" rtlCol="0">
              <a:spAutoFit/>
            </a:bodyPr>
            <a:lstStyle/>
            <a:p>
              <a:pPr algn="ctr"/>
              <a:r>
                <a:rPr kumimoji="1" lang="zh-CN" altLang="en-US" sz="1404" dirty="0"/>
                <a:t>输出</a:t>
              </a:r>
            </a:p>
          </p:txBody>
        </p:sp>
      </p:grpSp>
      <p:sp>
        <p:nvSpPr>
          <p:cNvPr id="24" name="文本框 23">
            <a:extLst>
              <a:ext uri="{FF2B5EF4-FFF2-40B4-BE49-F238E27FC236}">
                <a16:creationId xmlns:a16="http://schemas.microsoft.com/office/drawing/2014/main" id="{0B06AB80-8677-445C-A320-4614747A0597}"/>
              </a:ext>
            </a:extLst>
          </p:cNvPr>
          <p:cNvSpPr txBox="1"/>
          <p:nvPr/>
        </p:nvSpPr>
        <p:spPr>
          <a:xfrm>
            <a:off x="5949156" y="1345556"/>
            <a:ext cx="5571337" cy="1684244"/>
          </a:xfrm>
          <a:prstGeom prst="rect">
            <a:avLst/>
          </a:prstGeom>
          <a:noFill/>
        </p:spPr>
        <p:txBody>
          <a:bodyPr wrap="square" rtlCol="0">
            <a:spAutoFit/>
          </a:bodyPr>
          <a:lstStyle/>
          <a:p>
            <a:pPr marL="342882" indent="-342882" eaLnBrk="0" hangingPunct="0">
              <a:lnSpc>
                <a:spcPct val="110000"/>
              </a:lnSpc>
              <a:buBlip>
                <a:blip r:embed="rId6">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谷歌的</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团队用来自医院的</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270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张幻灯片</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(160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张正常组织、</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110</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张肿瘤</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训练自己的</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系统，被称为“淋巴结助手”</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简称</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LYNA)</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solidFill>
                <a:srgbClr val="000000"/>
              </a:solidFill>
            </a:endParaRPr>
          </a:p>
        </p:txBody>
      </p:sp>
    </p:spTree>
    <p:extLst>
      <p:ext uri="{BB962C8B-B14F-4D97-AF65-F5344CB8AC3E}">
        <p14:creationId xmlns:p14="http://schemas.microsoft.com/office/powerpoint/2010/main" val="202035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2957D-9CA4-45E8-A6C2-5C873BAA88AF}"/>
              </a:ext>
            </a:extLst>
          </p:cNvPr>
          <p:cNvSpPr>
            <a:spLocks noGrp="1"/>
          </p:cNvSpPr>
          <p:nvPr>
            <p:ph type="title"/>
          </p:nvPr>
        </p:nvSpPr>
        <p:spPr>
          <a:xfrm>
            <a:off x="669925" y="-122662"/>
            <a:ext cx="10850563" cy="1028699"/>
          </a:xfrm>
        </p:spPr>
        <p:txBody>
          <a:bodyPr/>
          <a:lstStyle/>
          <a:p>
            <a:r>
              <a:rPr lang="en-US" altLang="zh-CN" dirty="0"/>
              <a:t>AI</a:t>
            </a:r>
            <a:r>
              <a:rPr lang="zh-CN" altLang="en-US" dirty="0"/>
              <a:t>与辅助医疗</a:t>
            </a:r>
            <a:r>
              <a:rPr lang="en-US" altLang="zh-CN" dirty="0"/>
              <a:t>——</a:t>
            </a:r>
            <a:r>
              <a:rPr lang="zh-CN" altLang="en-US" dirty="0"/>
              <a:t>个性化制定</a:t>
            </a:r>
          </a:p>
        </p:txBody>
      </p:sp>
      <p:grpSp>
        <p:nvGrpSpPr>
          <p:cNvPr id="11" name="组合 10">
            <a:extLst>
              <a:ext uri="{FF2B5EF4-FFF2-40B4-BE49-F238E27FC236}">
                <a16:creationId xmlns:a16="http://schemas.microsoft.com/office/drawing/2014/main" id="{F138B16C-7510-40AE-ACBB-DA7AA0650F6E}"/>
              </a:ext>
            </a:extLst>
          </p:cNvPr>
          <p:cNvGrpSpPr/>
          <p:nvPr/>
        </p:nvGrpSpPr>
        <p:grpSpPr>
          <a:xfrm>
            <a:off x="1286110" y="1193214"/>
            <a:ext cx="9775901" cy="4926930"/>
            <a:chOff x="1015826" y="1716934"/>
            <a:chExt cx="6217345" cy="3406128"/>
          </a:xfrm>
        </p:grpSpPr>
        <p:sp>
          <p:nvSpPr>
            <p:cNvPr id="4" name="文本框 3"/>
            <p:cNvSpPr txBox="1"/>
            <p:nvPr/>
          </p:nvSpPr>
          <p:spPr>
            <a:xfrm>
              <a:off x="4107376" y="3533729"/>
              <a:ext cx="3125795" cy="1495851"/>
            </a:xfrm>
            <a:prstGeom prst="rect">
              <a:avLst/>
            </a:prstGeom>
            <a:noFill/>
          </p:spPr>
          <p:txBody>
            <a:bodyPr wrap="square" rtlCol="0">
              <a:spAutoFit/>
            </a:bodyPr>
            <a:lstStyle/>
            <a:p>
              <a:pPr marL="342882" indent="-342882" eaLnBrk="0" hangingPunct="0">
                <a:lnSpc>
                  <a:spcPct val="110000"/>
                </a:lnSpc>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基因测序预测疾病</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060" lvl="1" indent="-342882" eaLnBrk="0" hangingPunct="0">
                <a:lnSpc>
                  <a:spcPct val="110000"/>
                </a:lnSpc>
                <a:buBlip>
                  <a:blip r:embed="rId3">
                    <a:extLst/>
                  </a:blip>
                </a:buBlip>
              </a:pPr>
              <a:r>
                <a:rPr lang="zh-CN" altLang="en-US"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根据社会各类人群基因序列和对应疾病数据，预测目前健康个体的患病潜在风险；</a:t>
              </a:r>
              <a:endPar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060" lvl="1" indent="-342882" eaLnBrk="0" hangingPunct="0">
                <a:lnSpc>
                  <a:spcPct val="110000"/>
                </a:lnSpc>
                <a:buBlip>
                  <a:blip r:embed="rId3">
                    <a:extLst/>
                  </a:blip>
                </a:buBlip>
              </a:pPr>
              <a:r>
                <a:rPr lang="zh-CN" altLang="en-US"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例如安吉丽娜朱莉，基因预测乳腺癌风险高，因此提前手术干预。</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0" name="组合 9">
              <a:extLst>
                <a:ext uri="{FF2B5EF4-FFF2-40B4-BE49-F238E27FC236}">
                  <a16:creationId xmlns:a16="http://schemas.microsoft.com/office/drawing/2014/main" id="{F2AB0811-7C21-43D8-9A03-D7D6A7FC36ED}"/>
                </a:ext>
              </a:extLst>
            </p:cNvPr>
            <p:cNvGrpSpPr/>
            <p:nvPr/>
          </p:nvGrpSpPr>
          <p:grpSpPr>
            <a:xfrm>
              <a:off x="1027646" y="1716934"/>
              <a:ext cx="6106237" cy="3406128"/>
              <a:chOff x="2351963" y="-1804440"/>
              <a:chExt cx="10454537" cy="6759822"/>
            </a:xfrm>
          </p:grpSpPr>
          <p:pic>
            <p:nvPicPr>
              <p:cNvPr id="3" name="图片 2"/>
              <p:cNvPicPr>
                <a:picLocks noChangeAspect="1"/>
              </p:cNvPicPr>
              <p:nvPr/>
            </p:nvPicPr>
            <p:blipFill>
              <a:blip r:embed="rId4"/>
              <a:stretch>
                <a:fillRect/>
              </a:stretch>
            </p:blipFill>
            <p:spPr>
              <a:xfrm>
                <a:off x="7274164" y="-1804440"/>
                <a:ext cx="5532336" cy="3379911"/>
              </a:xfrm>
              <a:prstGeom prst="rect">
                <a:avLst/>
              </a:prstGeom>
            </p:spPr>
          </p:pic>
          <p:pic>
            <p:nvPicPr>
              <p:cNvPr id="5" name="图片 4"/>
              <p:cNvPicPr>
                <a:picLocks noChangeAspect="1"/>
              </p:cNvPicPr>
              <p:nvPr/>
            </p:nvPicPr>
            <p:blipFill>
              <a:blip r:embed="rId5"/>
              <a:stretch>
                <a:fillRect/>
              </a:stretch>
            </p:blipFill>
            <p:spPr>
              <a:xfrm>
                <a:off x="2351963" y="1575471"/>
                <a:ext cx="4922200" cy="3379911"/>
              </a:xfrm>
              <a:prstGeom prst="rect">
                <a:avLst/>
              </a:prstGeom>
            </p:spPr>
          </p:pic>
        </p:grpSp>
        <p:sp>
          <p:nvSpPr>
            <p:cNvPr id="6" name="文本框 5"/>
            <p:cNvSpPr txBox="1"/>
            <p:nvPr/>
          </p:nvSpPr>
          <p:spPr>
            <a:xfrm>
              <a:off x="1015826" y="1879637"/>
              <a:ext cx="2815392" cy="1261799"/>
            </a:xfrm>
            <a:prstGeom prst="rect">
              <a:avLst/>
            </a:prstGeom>
            <a:noFill/>
          </p:spPr>
          <p:txBody>
            <a:bodyPr wrap="square" rtlCol="0">
              <a:spAutoFit/>
            </a:bodyPr>
            <a:lstStyle/>
            <a:p>
              <a:pPr marL="342882" indent="-342882" eaLnBrk="0" hangingPunct="0">
                <a:lnSpc>
                  <a:spcPct val="110000"/>
                </a:lnSpc>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智能穿戴设备</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060" lvl="1" indent="-342882" eaLnBrk="0" hangingPunct="0">
                <a:lnSpc>
                  <a:spcPct val="110000"/>
                </a:lnSpc>
                <a:buBlip>
                  <a:blip r:embed="rId3">
                    <a:extLst/>
                  </a:blip>
                </a:buBlip>
              </a:pPr>
              <a:r>
                <a:rPr lang="zh-CN" altLang="en-US"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根据个人以往身体数据，预测潜在风险；</a:t>
              </a:r>
              <a:endPar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800060" lvl="1" indent="-342882" eaLnBrk="0" hangingPunct="0">
                <a:lnSpc>
                  <a:spcPct val="110000"/>
                </a:lnSpc>
                <a:buBlip>
                  <a:blip r:embed="rId3">
                    <a:extLst/>
                  </a:blip>
                </a:buBlip>
              </a:pPr>
              <a:r>
                <a:rPr lang="zh-CN" altLang="en-US"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例如心脏病、糖尿病的及时预警。</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7" name="文本框 6">
            <a:extLst>
              <a:ext uri="{FF2B5EF4-FFF2-40B4-BE49-F238E27FC236}">
                <a16:creationId xmlns:a16="http://schemas.microsoft.com/office/drawing/2014/main" id="{F6031386-8BE8-4430-91E5-9ADF410C634F}"/>
              </a:ext>
            </a:extLst>
          </p:cNvPr>
          <p:cNvSpPr txBox="1"/>
          <p:nvPr/>
        </p:nvSpPr>
        <p:spPr>
          <a:xfrm>
            <a:off x="476120" y="6284657"/>
            <a:ext cx="11238173" cy="461665"/>
          </a:xfrm>
          <a:prstGeom prst="rect">
            <a:avLst/>
          </a:prstGeom>
          <a:noFill/>
        </p:spPr>
        <p:txBody>
          <a:bodyPr wrap="square" rtlCol="0">
            <a:spAutoFit/>
          </a:bodyPr>
          <a:lstStyle/>
          <a:p>
            <a:pPr lvl="0">
              <a:defRPr/>
            </a:pPr>
            <a:r>
              <a:rPr kumimoji="1" lang="en-US" altLang="zh-CN" sz="1200" dirty="0"/>
              <a:t>Source:  </a:t>
            </a:r>
            <a:r>
              <a:rPr lang="en-US" altLang="zh-CN" sz="1200" b="1" i="1" dirty="0"/>
              <a:t>How AI and Data Analytics Are Transforming Healthcare Right Now 《</a:t>
            </a:r>
            <a:r>
              <a:rPr lang="zh-CN" altLang="en-US" sz="1200" b="1" i="1" dirty="0"/>
              <a:t>财富</a:t>
            </a:r>
            <a:r>
              <a:rPr lang="en-US" altLang="zh-CN" sz="1200" b="1" i="1" dirty="0"/>
              <a:t>》</a:t>
            </a:r>
            <a:endParaRPr lang="en-US" altLang="zh-CN" sz="1200" b="1" dirty="0"/>
          </a:p>
          <a:p>
            <a:pPr>
              <a:defRPr/>
            </a:pPr>
            <a:r>
              <a:rPr kumimoji="1" lang="en-US" altLang="zh-CN" sz="1200" dirty="0">
                <a:hlinkClick r:id="rId6"/>
              </a:rPr>
              <a:t>http://fortune.com/2018/03/19/big-data-digital-health-tech/</a:t>
            </a:r>
            <a:r>
              <a:rPr kumimoji="1" lang="zh-CN" altLang="en-US" sz="1200" dirty="0"/>
              <a:t> </a:t>
            </a:r>
            <a:endParaRPr kumimoji="1" lang="en-US" altLang="zh-CN" sz="1200" dirty="0"/>
          </a:p>
        </p:txBody>
      </p:sp>
    </p:spTree>
    <p:extLst>
      <p:ext uri="{BB962C8B-B14F-4D97-AF65-F5344CB8AC3E}">
        <p14:creationId xmlns:p14="http://schemas.microsoft.com/office/powerpoint/2010/main" val="3853640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4A126-9D14-426B-874F-3EC83020386D}"/>
              </a:ext>
            </a:extLst>
          </p:cNvPr>
          <p:cNvSpPr>
            <a:spLocks noGrp="1"/>
          </p:cNvSpPr>
          <p:nvPr>
            <p:ph type="title"/>
          </p:nvPr>
        </p:nvSpPr>
        <p:spPr/>
        <p:txBody>
          <a:bodyPr/>
          <a:lstStyle/>
          <a:p>
            <a:r>
              <a:rPr lang="en-US" altLang="zh-CN" dirty="0"/>
              <a:t>AI</a:t>
            </a:r>
            <a:r>
              <a:rPr lang="zh-CN" altLang="en-US" dirty="0"/>
              <a:t>在生命科学中的应用场景汇总</a:t>
            </a:r>
          </a:p>
        </p:txBody>
      </p:sp>
      <p:sp>
        <p:nvSpPr>
          <p:cNvPr id="3" name="页脚占位符 2">
            <a:extLst>
              <a:ext uri="{FF2B5EF4-FFF2-40B4-BE49-F238E27FC236}">
                <a16:creationId xmlns:a16="http://schemas.microsoft.com/office/drawing/2014/main" id="{28432B1B-7E72-465F-B51B-BC56EE947A58}"/>
              </a:ext>
            </a:extLst>
          </p:cNvPr>
          <p:cNvSpPr>
            <a:spLocks noGrp="1"/>
          </p:cNvSpPr>
          <p:nvPr>
            <p:ph type="ftr" sz="quarter" idx="11"/>
          </p:nvPr>
        </p:nvSpPr>
        <p:spPr>
          <a:xfrm>
            <a:off x="571502" y="6858000"/>
            <a:ext cx="4140201" cy="206381"/>
          </a:xfrm>
        </p:spPr>
        <p:txBody>
          <a:bodyPr/>
          <a:lstStyle/>
          <a:p>
            <a:pPr defTabSz="914354">
              <a:defRPr/>
            </a:pPr>
            <a:r>
              <a:rPr lang="en-US" altLang="zh-CN">
                <a:solidFill>
                  <a:srgbClr val="000000">
                    <a:lumMod val="50000"/>
                    <a:lumOff val="50000"/>
                  </a:srgbClr>
                </a:solidFill>
                <a:latin typeface="Arial"/>
                <a:ea typeface="微软雅黑"/>
              </a:rPr>
              <a:t>www.islide.cc</a:t>
            </a:r>
            <a:endParaRPr lang="zh-CN" altLang="en-US" dirty="0">
              <a:solidFill>
                <a:srgbClr val="000000">
                  <a:lumMod val="50000"/>
                  <a:lumOff val="50000"/>
                </a:srgbClr>
              </a:solidFill>
              <a:latin typeface="Arial"/>
              <a:ea typeface="微软雅黑"/>
            </a:endParaRPr>
          </a:p>
        </p:txBody>
      </p:sp>
      <p:grpSp>
        <p:nvGrpSpPr>
          <p:cNvPr id="39" name="组合 38"/>
          <p:cNvGrpSpPr/>
          <p:nvPr/>
        </p:nvGrpSpPr>
        <p:grpSpPr>
          <a:xfrm>
            <a:off x="571502" y="1267622"/>
            <a:ext cx="5794084" cy="3933031"/>
            <a:chOff x="571500" y="1028700"/>
            <a:chExt cx="5794084" cy="4150876"/>
          </a:xfrm>
        </p:grpSpPr>
        <p:pic>
          <p:nvPicPr>
            <p:cNvPr id="37" name="图片 36"/>
            <p:cNvPicPr>
              <a:picLocks noChangeAspect="1"/>
            </p:cNvPicPr>
            <p:nvPr/>
          </p:nvPicPr>
          <p:blipFill>
            <a:blip r:embed="rId3"/>
            <a:stretch>
              <a:fillRect/>
            </a:stretch>
          </p:blipFill>
          <p:spPr>
            <a:xfrm>
              <a:off x="571500" y="1028700"/>
              <a:ext cx="5794084" cy="2838450"/>
            </a:xfrm>
            <a:prstGeom prst="rect">
              <a:avLst/>
            </a:prstGeom>
          </p:spPr>
        </p:pic>
        <p:pic>
          <p:nvPicPr>
            <p:cNvPr id="38" name="图片 3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71500" y="3800475"/>
              <a:ext cx="5663294" cy="1379101"/>
            </a:xfrm>
            <a:prstGeom prst="rect">
              <a:avLst/>
            </a:prstGeom>
          </p:spPr>
        </p:pic>
      </p:grpSp>
      <p:grpSp>
        <p:nvGrpSpPr>
          <p:cNvPr id="42" name="组合 41"/>
          <p:cNvGrpSpPr/>
          <p:nvPr/>
        </p:nvGrpSpPr>
        <p:grpSpPr>
          <a:xfrm>
            <a:off x="6210099" y="1255416"/>
            <a:ext cx="5526325" cy="3916665"/>
            <a:chOff x="6210096" y="1255410"/>
            <a:chExt cx="5526325" cy="3823197"/>
          </a:xfrm>
        </p:grpSpPr>
        <p:pic>
          <p:nvPicPr>
            <p:cNvPr id="40" name="图片 39"/>
            <p:cNvPicPr>
              <a:picLocks noChangeAspect="1"/>
            </p:cNvPicPr>
            <p:nvPr/>
          </p:nvPicPr>
          <p:blipFill>
            <a:blip r:embed="rId5"/>
            <a:stretch>
              <a:fillRect/>
            </a:stretch>
          </p:blipFill>
          <p:spPr>
            <a:xfrm>
              <a:off x="6241775" y="1958075"/>
              <a:ext cx="5459380" cy="3120532"/>
            </a:xfrm>
            <a:prstGeom prst="rect">
              <a:avLst/>
            </a:prstGeom>
          </p:spPr>
        </p:pic>
        <p:pic>
          <p:nvPicPr>
            <p:cNvPr id="41" name="图片 40"/>
            <p:cNvPicPr>
              <a:picLocks noChangeAspect="1"/>
            </p:cNvPicPr>
            <p:nvPr/>
          </p:nvPicPr>
          <p:blipFill>
            <a:blip r:embed="rId6"/>
            <a:stretch>
              <a:fillRect/>
            </a:stretch>
          </p:blipFill>
          <p:spPr>
            <a:xfrm>
              <a:off x="6210096" y="1255410"/>
              <a:ext cx="5526325" cy="712393"/>
            </a:xfrm>
            <a:prstGeom prst="rect">
              <a:avLst/>
            </a:prstGeom>
          </p:spPr>
        </p:pic>
      </p:grpSp>
      <p:pic>
        <p:nvPicPr>
          <p:cNvPr id="43" name="图片 42"/>
          <p:cNvPicPr>
            <a:picLocks noChangeAspect="1"/>
          </p:cNvPicPr>
          <p:nvPr/>
        </p:nvPicPr>
        <p:blipFill>
          <a:blip r:embed="rId7"/>
          <a:stretch>
            <a:fillRect/>
          </a:stretch>
        </p:blipFill>
        <p:spPr>
          <a:xfrm>
            <a:off x="571501" y="5415753"/>
            <a:ext cx="6336371" cy="689783"/>
          </a:xfrm>
          <a:prstGeom prst="rect">
            <a:avLst/>
          </a:prstGeom>
        </p:spPr>
      </p:pic>
      <p:sp>
        <p:nvSpPr>
          <p:cNvPr id="11" name="文本框 10">
            <a:extLst>
              <a:ext uri="{FF2B5EF4-FFF2-40B4-BE49-F238E27FC236}">
                <a16:creationId xmlns:a16="http://schemas.microsoft.com/office/drawing/2014/main" id="{2CF4C05E-7667-4457-A74D-DE8392BBB2EB}"/>
              </a:ext>
            </a:extLst>
          </p:cNvPr>
          <p:cNvSpPr txBox="1"/>
          <p:nvPr/>
        </p:nvSpPr>
        <p:spPr>
          <a:xfrm>
            <a:off x="571500" y="6414135"/>
            <a:ext cx="11238173" cy="338554"/>
          </a:xfrm>
          <a:prstGeom prst="rect">
            <a:avLst/>
          </a:prstGeom>
          <a:noFill/>
        </p:spPr>
        <p:txBody>
          <a:bodyPr wrap="square" rtlCol="0">
            <a:spAutoFit/>
          </a:bodyPr>
          <a:lstStyle/>
          <a:p>
            <a:r>
              <a:rPr kumimoji="1" lang="en-US" altLang="zh-CN" sz="1600" dirty="0"/>
              <a:t>Source:  </a:t>
            </a:r>
            <a:r>
              <a:rPr lang="en-US" altLang="zh-CN" sz="1600" dirty="0"/>
              <a:t>《</a:t>
            </a:r>
            <a:r>
              <a:rPr lang="zh-CN" altLang="en-US" sz="1600" b="1" i="1" dirty="0"/>
              <a:t>人工智能行业应用价值报告</a:t>
            </a:r>
            <a:r>
              <a:rPr lang="en-US" altLang="zh-CN" sz="1600" dirty="0"/>
              <a:t>》</a:t>
            </a:r>
            <a:r>
              <a:rPr kumimoji="1" lang="en-US" altLang="zh-CN" sz="1600" dirty="0">
                <a:hlinkClick r:id="rId8"/>
              </a:rPr>
              <a:t>https://mp.weixin.qq.com/s/DnpK9u-g73wpAURxmWEKAg</a:t>
            </a:r>
            <a:r>
              <a:rPr kumimoji="1" lang="en-US" altLang="zh-CN" sz="1600" dirty="0"/>
              <a:t> </a:t>
            </a:r>
            <a:endParaRPr kumimoji="1" lang="zh-CN" altLang="en-US" sz="1600" dirty="0"/>
          </a:p>
        </p:txBody>
      </p:sp>
      <p:sp>
        <p:nvSpPr>
          <p:cNvPr id="12" name="文本框 11">
            <a:extLst>
              <a:ext uri="{FF2B5EF4-FFF2-40B4-BE49-F238E27FC236}">
                <a16:creationId xmlns:a16="http://schemas.microsoft.com/office/drawing/2014/main" id="{6E958F04-F106-4D70-B425-F89CEC2795C9}"/>
              </a:ext>
            </a:extLst>
          </p:cNvPr>
          <p:cNvSpPr txBox="1"/>
          <p:nvPr/>
        </p:nvSpPr>
        <p:spPr>
          <a:xfrm>
            <a:off x="7133722" y="5534963"/>
            <a:ext cx="4567439" cy="465448"/>
          </a:xfrm>
          <a:prstGeom prst="rect">
            <a:avLst/>
          </a:prstGeom>
          <a:noFill/>
        </p:spPr>
        <p:txBody>
          <a:bodyPr wrap="square" rtlCol="0">
            <a:spAutoFit/>
          </a:bodyPr>
          <a:lstStyle/>
          <a:p>
            <a:pPr marL="342882" indent="-342882" eaLnBrk="0" hangingPunct="0">
              <a:lnSpc>
                <a:spcPct val="110000"/>
              </a:lnSpc>
              <a:buBlip>
                <a:blip r:embed="rId9">
                  <a:extLst/>
                </a:blip>
              </a:buBlip>
            </a:pP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：是生命科学新的突破口。</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885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34934" y="3283867"/>
            <a:ext cx="5122733" cy="2794819"/>
          </a:xfrm>
          <a:prstGeom prst="rect">
            <a:avLst/>
          </a:prstGeom>
        </p:spPr>
      </p:pic>
      <p:sp>
        <p:nvSpPr>
          <p:cNvPr id="5" name="标题 4"/>
          <p:cNvSpPr>
            <a:spLocks noGrp="1"/>
          </p:cNvSpPr>
          <p:nvPr userDrawn="1">
            <p:ph type="title"/>
          </p:nvPr>
        </p:nvSpPr>
        <p:spPr>
          <a:xfrm>
            <a:off x="2438686" y="1120775"/>
            <a:ext cx="7515231" cy="656792"/>
          </a:xfrm>
        </p:spPr>
        <p:txBody>
          <a:bodyPr>
            <a:normAutofit/>
          </a:bodyPr>
          <a:lstStyle/>
          <a:p>
            <a:r>
              <a:rPr lang="en-US" altLang="zh-CN" sz="4000" dirty="0"/>
              <a:t>3. </a:t>
            </a:r>
            <a:r>
              <a:rPr lang="zh-CN" altLang="en-US" sz="4000" dirty="0"/>
              <a:t>人工智能生物学发展初步设想</a:t>
            </a:r>
          </a:p>
        </p:txBody>
      </p:sp>
    </p:spTree>
    <p:extLst>
      <p:ext uri="{BB962C8B-B14F-4D97-AF65-F5344CB8AC3E}">
        <p14:creationId xmlns:p14="http://schemas.microsoft.com/office/powerpoint/2010/main" val="329666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国家新一代人工智能发展规划示意图</a:t>
            </a:r>
          </a:p>
        </p:txBody>
      </p:sp>
      <p:sp>
        <p:nvSpPr>
          <p:cNvPr id="4" name="文本框 3">
            <a:extLst>
              <a:ext uri="{FF2B5EF4-FFF2-40B4-BE49-F238E27FC236}">
                <a16:creationId xmlns:a16="http://schemas.microsoft.com/office/drawing/2014/main" id="{EE61674B-6763-4800-9C6A-E119F6AAC5C4}"/>
              </a:ext>
            </a:extLst>
          </p:cNvPr>
          <p:cNvSpPr txBox="1"/>
          <p:nvPr/>
        </p:nvSpPr>
        <p:spPr>
          <a:xfrm>
            <a:off x="669925" y="6445678"/>
            <a:ext cx="11238173" cy="276999"/>
          </a:xfrm>
          <a:prstGeom prst="rect">
            <a:avLst/>
          </a:prstGeom>
          <a:noFill/>
        </p:spPr>
        <p:txBody>
          <a:bodyPr wrap="square" rtlCol="0">
            <a:spAutoFit/>
          </a:bodyPr>
          <a:lstStyle/>
          <a:p>
            <a:pPr>
              <a:defRPr/>
            </a:pPr>
            <a:r>
              <a:rPr kumimoji="1" lang="en-US" altLang="zh-CN" sz="1200" dirty="0"/>
              <a:t>Source:</a:t>
            </a:r>
            <a:r>
              <a:rPr lang="zh-CN" altLang="en-US" sz="1200" b="1" i="1" dirty="0"/>
              <a:t>国务院印发</a:t>
            </a:r>
            <a:r>
              <a:rPr lang="en-US" altLang="zh-CN" sz="1200" b="1" i="1" dirty="0"/>
              <a:t>《</a:t>
            </a:r>
            <a:r>
              <a:rPr lang="zh-CN" altLang="en-US" sz="1200" b="1" i="1" dirty="0"/>
              <a:t>新一代人工智能发展规划</a:t>
            </a:r>
            <a:r>
              <a:rPr lang="en-US" altLang="zh-CN" sz="1200" b="1" i="1" dirty="0"/>
              <a:t>》</a:t>
            </a:r>
            <a:r>
              <a:rPr kumimoji="1" lang="en-US" altLang="zh-CN" sz="1200" dirty="0">
                <a:hlinkClick r:id="rId3"/>
              </a:rPr>
              <a:t>https://mp.weixin.qq.com/s/8tMIg6MXEiektZy7gE9bew</a:t>
            </a:r>
            <a:r>
              <a:rPr kumimoji="1" lang="en-US" altLang="zh-CN" sz="1200" dirty="0"/>
              <a:t>  </a:t>
            </a:r>
            <a:endParaRPr kumimoji="1" lang="zh-CN" altLang="en-US" sz="1200" dirty="0"/>
          </a:p>
        </p:txBody>
      </p:sp>
      <p:sp>
        <p:nvSpPr>
          <p:cNvPr id="5" name="文本框 4">
            <a:extLst>
              <a:ext uri="{FF2B5EF4-FFF2-40B4-BE49-F238E27FC236}">
                <a16:creationId xmlns:a16="http://schemas.microsoft.com/office/drawing/2014/main" id="{21DB5D83-3516-4ADD-B373-973FF70B024A}"/>
              </a:ext>
            </a:extLst>
          </p:cNvPr>
          <p:cNvSpPr txBox="1"/>
          <p:nvPr/>
        </p:nvSpPr>
        <p:spPr>
          <a:xfrm>
            <a:off x="8615281" y="2525399"/>
            <a:ext cx="2782265" cy="2094228"/>
          </a:xfrm>
          <a:prstGeom prst="rect">
            <a:avLst/>
          </a:prstGeom>
          <a:noFill/>
        </p:spPr>
        <p:txBody>
          <a:bodyPr wrap="square" rtlCol="0">
            <a:spAutoFit/>
          </a:bodyPr>
          <a:lstStyle/>
          <a:p>
            <a:pPr marL="342882" indent="-342882" eaLnBrk="0" hangingPunct="0">
              <a:lnSpc>
                <a:spcPct val="110000"/>
              </a:lnSpc>
              <a:buBlip>
                <a:blip r:embed="rId4">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目前，没有明确提出“人工智能生物学</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(AIB)</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”的概念。</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lvl="0" eaLnBrk="0" hangingPunct="0">
              <a:lnSpc>
                <a:spcPct val="110000"/>
              </a:lnSpc>
            </a:pP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7" name="组合 6">
            <a:extLst>
              <a:ext uri="{FF2B5EF4-FFF2-40B4-BE49-F238E27FC236}">
                <a16:creationId xmlns:a16="http://schemas.microsoft.com/office/drawing/2014/main" id="{11C6D491-B517-4725-9FA3-1E7DB5AC520F}"/>
              </a:ext>
            </a:extLst>
          </p:cNvPr>
          <p:cNvGrpSpPr/>
          <p:nvPr/>
        </p:nvGrpSpPr>
        <p:grpSpPr>
          <a:xfrm>
            <a:off x="520823" y="1656707"/>
            <a:ext cx="7790212" cy="4526432"/>
            <a:chOff x="973281" y="741231"/>
            <a:chExt cx="9438332" cy="5486399"/>
          </a:xfrm>
        </p:grpSpPr>
        <p:grpSp>
          <p:nvGrpSpPr>
            <p:cNvPr id="8" name="组合 7">
              <a:extLst>
                <a:ext uri="{FF2B5EF4-FFF2-40B4-BE49-F238E27FC236}">
                  <a16:creationId xmlns:a16="http://schemas.microsoft.com/office/drawing/2014/main" id="{27E57972-2278-407B-912D-6917B797E995}"/>
                </a:ext>
              </a:extLst>
            </p:cNvPr>
            <p:cNvGrpSpPr/>
            <p:nvPr/>
          </p:nvGrpSpPr>
          <p:grpSpPr>
            <a:xfrm rot="20558834">
              <a:off x="973281" y="741231"/>
              <a:ext cx="9438332" cy="5486399"/>
              <a:chOff x="389612" y="115130"/>
              <a:chExt cx="11405645" cy="6558454"/>
            </a:xfrm>
          </p:grpSpPr>
          <p:sp>
            <p:nvSpPr>
              <p:cNvPr id="39" name="椭圆 38">
                <a:extLst>
                  <a:ext uri="{FF2B5EF4-FFF2-40B4-BE49-F238E27FC236}">
                    <a16:creationId xmlns:a16="http://schemas.microsoft.com/office/drawing/2014/main" id="{7A46C008-6EDC-4974-8717-2EE4028646DA}"/>
                  </a:ext>
                </a:extLst>
              </p:cNvPr>
              <p:cNvSpPr/>
              <p:nvPr/>
            </p:nvSpPr>
            <p:spPr>
              <a:xfrm>
                <a:off x="393084" y="115130"/>
                <a:ext cx="11402173" cy="6558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4"/>
              </a:p>
            </p:txBody>
          </p:sp>
          <p:sp>
            <p:nvSpPr>
              <p:cNvPr id="40" name="椭圆 39">
                <a:extLst>
                  <a:ext uri="{FF2B5EF4-FFF2-40B4-BE49-F238E27FC236}">
                    <a16:creationId xmlns:a16="http://schemas.microsoft.com/office/drawing/2014/main" id="{ED5AADAD-01D3-4BB3-ABD3-EBFB537F4E22}"/>
                  </a:ext>
                </a:extLst>
              </p:cNvPr>
              <p:cNvSpPr/>
              <p:nvPr/>
            </p:nvSpPr>
            <p:spPr>
              <a:xfrm>
                <a:off x="389612" y="838726"/>
                <a:ext cx="9492213" cy="5133252"/>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4"/>
              </a:p>
            </p:txBody>
          </p:sp>
          <p:sp>
            <p:nvSpPr>
              <p:cNvPr id="41" name="椭圆 40">
                <a:extLst>
                  <a:ext uri="{FF2B5EF4-FFF2-40B4-BE49-F238E27FC236}">
                    <a16:creationId xmlns:a16="http://schemas.microsoft.com/office/drawing/2014/main" id="{C82F1CA5-97CE-4C4F-8275-C48D2D5AA5E8}"/>
                  </a:ext>
                </a:extLst>
              </p:cNvPr>
              <p:cNvSpPr/>
              <p:nvPr/>
            </p:nvSpPr>
            <p:spPr>
              <a:xfrm>
                <a:off x="389613" y="1450427"/>
                <a:ext cx="7398553" cy="3909849"/>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4"/>
              </a:p>
            </p:txBody>
          </p:sp>
          <p:sp>
            <p:nvSpPr>
              <p:cNvPr id="42" name="椭圆 41">
                <a:extLst>
                  <a:ext uri="{FF2B5EF4-FFF2-40B4-BE49-F238E27FC236}">
                    <a16:creationId xmlns:a16="http://schemas.microsoft.com/office/drawing/2014/main" id="{6F643377-682D-4DBB-8A92-A340CA8F3662}"/>
                  </a:ext>
                </a:extLst>
              </p:cNvPr>
              <p:cNvSpPr/>
              <p:nvPr/>
            </p:nvSpPr>
            <p:spPr>
              <a:xfrm>
                <a:off x="389613" y="2123615"/>
                <a:ext cx="5538221" cy="2563472"/>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4"/>
              </a:p>
            </p:txBody>
          </p:sp>
        </p:grpSp>
        <p:cxnSp>
          <p:nvCxnSpPr>
            <p:cNvPr id="9" name="直接箭头连接符 8">
              <a:extLst>
                <a:ext uri="{FF2B5EF4-FFF2-40B4-BE49-F238E27FC236}">
                  <a16:creationId xmlns:a16="http://schemas.microsoft.com/office/drawing/2014/main" id="{A79550C7-6C17-4B0A-BEF8-4A4EE924C0F8}"/>
                </a:ext>
              </a:extLst>
            </p:cNvPr>
            <p:cNvCxnSpPr>
              <a:stCxn id="42" idx="6"/>
            </p:cNvCxnSpPr>
            <p:nvPr/>
          </p:nvCxnSpPr>
          <p:spPr>
            <a:xfrm flipV="1">
              <a:off x="5565180" y="1513749"/>
              <a:ext cx="4310340" cy="2020085"/>
            </a:xfrm>
            <a:prstGeom prst="straightConnector1">
              <a:avLst/>
            </a:prstGeom>
            <a:ln w="571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250A5FB-9A52-495F-ABBC-91D4BF40D9C3}"/>
                </a:ext>
              </a:extLst>
            </p:cNvPr>
            <p:cNvSpPr txBox="1"/>
            <p:nvPr/>
          </p:nvSpPr>
          <p:spPr>
            <a:xfrm>
              <a:off x="2504807" y="3264099"/>
              <a:ext cx="1746371" cy="634185"/>
            </a:xfrm>
            <a:prstGeom prst="rect">
              <a:avLst/>
            </a:prstGeom>
            <a:noFill/>
          </p:spPr>
          <p:txBody>
            <a:bodyPr wrap="none" rtlCol="0">
              <a:spAutoFit/>
            </a:bodyPr>
            <a:lstStyle/>
            <a:p>
              <a:pPr algn="ctr"/>
              <a:r>
                <a:rPr lang="zh-CN" altLang="en-US" sz="1400" b="1" dirty="0"/>
                <a:t>新一代人工智能</a:t>
              </a:r>
              <a:endParaRPr lang="en-US" altLang="zh-CN" sz="1400" b="1" dirty="0"/>
            </a:p>
            <a:p>
              <a:pPr algn="ctr"/>
              <a:r>
                <a:rPr lang="zh-CN" altLang="en-US" sz="1400" b="1" dirty="0"/>
                <a:t>重大科技项目</a:t>
              </a:r>
            </a:p>
          </p:txBody>
        </p:sp>
        <p:sp>
          <p:nvSpPr>
            <p:cNvPr id="11" name="文本框 10">
              <a:extLst>
                <a:ext uri="{FF2B5EF4-FFF2-40B4-BE49-F238E27FC236}">
                  <a16:creationId xmlns:a16="http://schemas.microsoft.com/office/drawing/2014/main" id="{56C205EB-A562-4EAA-8F91-EEC1F4813011}"/>
                </a:ext>
              </a:extLst>
            </p:cNvPr>
            <p:cNvSpPr txBox="1"/>
            <p:nvPr/>
          </p:nvSpPr>
          <p:spPr>
            <a:xfrm>
              <a:off x="5592586" y="3897184"/>
              <a:ext cx="710217"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云计算</a:t>
              </a:r>
            </a:p>
          </p:txBody>
        </p:sp>
        <p:sp>
          <p:nvSpPr>
            <p:cNvPr id="12" name="文本框 11">
              <a:extLst>
                <a:ext uri="{FF2B5EF4-FFF2-40B4-BE49-F238E27FC236}">
                  <a16:creationId xmlns:a16="http://schemas.microsoft.com/office/drawing/2014/main" id="{4C531011-FC31-48A5-AD98-F09565845F87}"/>
                </a:ext>
              </a:extLst>
            </p:cNvPr>
            <p:cNvSpPr txBox="1"/>
            <p:nvPr/>
          </p:nvSpPr>
          <p:spPr>
            <a:xfrm>
              <a:off x="2012382" y="4306992"/>
              <a:ext cx="1797812" cy="410355"/>
            </a:xfrm>
            <a:prstGeom prst="rect">
              <a:avLst/>
            </a:prstGeom>
            <a:solidFill>
              <a:schemeClr val="accent4">
                <a:lumMod val="75000"/>
              </a:schemeClr>
            </a:solidFill>
          </p:spPr>
          <p:txBody>
            <a:bodyPr wrap="square" rtlCol="0">
              <a:spAutoFit/>
            </a:bodyPr>
            <a:lstStyle/>
            <a:p>
              <a:r>
                <a:rPr lang="zh-CN" altLang="en-US" sz="1600" b="1" dirty="0">
                  <a:solidFill>
                    <a:schemeClr val="bg1"/>
                  </a:solidFill>
                </a:rPr>
                <a:t>核心共性技术</a:t>
              </a:r>
            </a:p>
          </p:txBody>
        </p:sp>
        <p:sp>
          <p:nvSpPr>
            <p:cNvPr id="13" name="文本框 12">
              <a:extLst>
                <a:ext uri="{FF2B5EF4-FFF2-40B4-BE49-F238E27FC236}">
                  <a16:creationId xmlns:a16="http://schemas.microsoft.com/office/drawing/2014/main" id="{8E5E822A-89DD-40EB-960C-75C680E7FC11}"/>
                </a:ext>
              </a:extLst>
            </p:cNvPr>
            <p:cNvSpPr txBox="1"/>
            <p:nvPr/>
          </p:nvSpPr>
          <p:spPr>
            <a:xfrm>
              <a:off x="2012384" y="4752633"/>
              <a:ext cx="1797812" cy="410355"/>
            </a:xfrm>
            <a:prstGeom prst="rect">
              <a:avLst/>
            </a:prstGeom>
            <a:solidFill>
              <a:schemeClr val="accent4">
                <a:lumMod val="75000"/>
              </a:schemeClr>
            </a:solidFill>
          </p:spPr>
          <p:txBody>
            <a:bodyPr wrap="square" rtlCol="0">
              <a:spAutoFit/>
            </a:bodyPr>
            <a:lstStyle/>
            <a:p>
              <a:r>
                <a:rPr lang="zh-CN" altLang="en-US" sz="1600" b="1" dirty="0">
                  <a:solidFill>
                    <a:schemeClr val="bg1"/>
                  </a:solidFill>
                </a:rPr>
                <a:t>基础前沿研究</a:t>
              </a:r>
            </a:p>
          </p:txBody>
        </p:sp>
        <p:sp>
          <p:nvSpPr>
            <p:cNvPr id="14" name="圆角矩形 22">
              <a:extLst>
                <a:ext uri="{FF2B5EF4-FFF2-40B4-BE49-F238E27FC236}">
                  <a16:creationId xmlns:a16="http://schemas.microsoft.com/office/drawing/2014/main" id="{8E50730D-7F13-40BD-B957-04C4E87EEC77}"/>
                </a:ext>
              </a:extLst>
            </p:cNvPr>
            <p:cNvSpPr/>
            <p:nvPr/>
          </p:nvSpPr>
          <p:spPr>
            <a:xfrm>
              <a:off x="3824468" y="5321619"/>
              <a:ext cx="1126221" cy="68982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开放知识平台</a:t>
              </a:r>
            </a:p>
          </p:txBody>
        </p:sp>
        <p:sp>
          <p:nvSpPr>
            <p:cNvPr id="15" name="圆角矩形 23">
              <a:extLst>
                <a:ext uri="{FF2B5EF4-FFF2-40B4-BE49-F238E27FC236}">
                  <a16:creationId xmlns:a16="http://schemas.microsoft.com/office/drawing/2014/main" id="{79C9BE76-FDA9-4854-BF0E-B52B149EC7EF}"/>
                </a:ext>
              </a:extLst>
            </p:cNvPr>
            <p:cNvSpPr/>
            <p:nvPr/>
          </p:nvSpPr>
          <p:spPr>
            <a:xfrm>
              <a:off x="2990255" y="2284498"/>
              <a:ext cx="1182437" cy="6920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社会交</a:t>
              </a:r>
              <a:endParaRPr lang="en-US" altLang="zh-CN" sz="1600" b="1" dirty="0">
                <a:solidFill>
                  <a:schemeClr val="tx1"/>
                </a:solidFill>
              </a:endParaRPr>
            </a:p>
            <a:p>
              <a:pPr algn="ctr"/>
              <a:r>
                <a:rPr lang="zh-CN" altLang="en-US" sz="1600" b="1" dirty="0">
                  <a:solidFill>
                    <a:schemeClr val="tx1"/>
                  </a:solidFill>
                </a:rPr>
                <a:t>流平台</a:t>
              </a:r>
            </a:p>
          </p:txBody>
        </p:sp>
        <p:sp>
          <p:nvSpPr>
            <p:cNvPr id="16" name="圆角矩形 24">
              <a:extLst>
                <a:ext uri="{FF2B5EF4-FFF2-40B4-BE49-F238E27FC236}">
                  <a16:creationId xmlns:a16="http://schemas.microsoft.com/office/drawing/2014/main" id="{B26A6A2B-D3D5-452B-BF30-E19BE549F0C9}"/>
                </a:ext>
              </a:extLst>
            </p:cNvPr>
            <p:cNvSpPr/>
            <p:nvPr/>
          </p:nvSpPr>
          <p:spPr>
            <a:xfrm>
              <a:off x="5204028" y="5011218"/>
              <a:ext cx="1198409" cy="6269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开源软件平台</a:t>
              </a:r>
            </a:p>
          </p:txBody>
        </p:sp>
        <p:sp>
          <p:nvSpPr>
            <p:cNvPr id="17" name="圆角矩形 25">
              <a:extLst>
                <a:ext uri="{FF2B5EF4-FFF2-40B4-BE49-F238E27FC236}">
                  <a16:creationId xmlns:a16="http://schemas.microsoft.com/office/drawing/2014/main" id="{D338E73B-A342-4EF2-AB30-C32F9954B2AD}"/>
                </a:ext>
              </a:extLst>
            </p:cNvPr>
            <p:cNvSpPr/>
            <p:nvPr/>
          </p:nvSpPr>
          <p:spPr>
            <a:xfrm>
              <a:off x="4330106" y="1510180"/>
              <a:ext cx="1178399" cy="67902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开源硬件工厂</a:t>
              </a:r>
            </a:p>
          </p:txBody>
        </p:sp>
        <p:sp>
          <p:nvSpPr>
            <p:cNvPr id="18" name="圆角矩形 26">
              <a:extLst>
                <a:ext uri="{FF2B5EF4-FFF2-40B4-BE49-F238E27FC236}">
                  <a16:creationId xmlns:a16="http://schemas.microsoft.com/office/drawing/2014/main" id="{73C583E5-F131-4B73-86D0-274FFCC7F60E}"/>
                </a:ext>
              </a:extLst>
            </p:cNvPr>
            <p:cNvSpPr/>
            <p:nvPr/>
          </p:nvSpPr>
          <p:spPr>
            <a:xfrm>
              <a:off x="6350637" y="917124"/>
              <a:ext cx="1107996" cy="66589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群智众创空间</a:t>
              </a:r>
            </a:p>
          </p:txBody>
        </p:sp>
        <p:sp>
          <p:nvSpPr>
            <p:cNvPr id="19" name="文本框 18">
              <a:extLst>
                <a:ext uri="{FF2B5EF4-FFF2-40B4-BE49-F238E27FC236}">
                  <a16:creationId xmlns:a16="http://schemas.microsoft.com/office/drawing/2014/main" id="{AEF62642-1CF6-4F7A-9CE2-2AD272BD66C0}"/>
                </a:ext>
              </a:extLst>
            </p:cNvPr>
            <p:cNvSpPr txBox="1"/>
            <p:nvPr/>
          </p:nvSpPr>
          <p:spPr>
            <a:xfrm>
              <a:off x="2006298" y="3874021"/>
              <a:ext cx="1808539" cy="410355"/>
            </a:xfrm>
            <a:prstGeom prst="rect">
              <a:avLst/>
            </a:prstGeom>
            <a:solidFill>
              <a:schemeClr val="accent4">
                <a:lumMod val="75000"/>
              </a:schemeClr>
            </a:solidFill>
          </p:spPr>
          <p:txBody>
            <a:bodyPr wrap="square" rtlCol="0">
              <a:spAutoFit/>
            </a:bodyPr>
            <a:lstStyle/>
            <a:p>
              <a:r>
                <a:rPr lang="zh-CN" altLang="en-US" sz="1600" b="1" dirty="0">
                  <a:solidFill>
                    <a:schemeClr val="bg1"/>
                  </a:solidFill>
                </a:rPr>
                <a:t>典型应用示范</a:t>
              </a:r>
            </a:p>
          </p:txBody>
        </p:sp>
        <p:sp>
          <p:nvSpPr>
            <p:cNvPr id="20" name="文本框 19">
              <a:extLst>
                <a:ext uri="{FF2B5EF4-FFF2-40B4-BE49-F238E27FC236}">
                  <a16:creationId xmlns:a16="http://schemas.microsoft.com/office/drawing/2014/main" id="{2A080A5F-2D2B-47B5-B6F2-352AA6BCCE7B}"/>
                </a:ext>
              </a:extLst>
            </p:cNvPr>
            <p:cNvSpPr txBox="1"/>
            <p:nvPr/>
          </p:nvSpPr>
          <p:spPr>
            <a:xfrm>
              <a:off x="5588709" y="4140968"/>
              <a:ext cx="988000"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高性能计算机</a:t>
              </a:r>
            </a:p>
          </p:txBody>
        </p:sp>
        <p:sp>
          <p:nvSpPr>
            <p:cNvPr id="21" name="文本框 20">
              <a:extLst>
                <a:ext uri="{FF2B5EF4-FFF2-40B4-BE49-F238E27FC236}">
                  <a16:creationId xmlns:a16="http://schemas.microsoft.com/office/drawing/2014/main" id="{E636B0AA-70F6-4C6C-A901-666AB7859F20}"/>
                </a:ext>
              </a:extLst>
            </p:cNvPr>
            <p:cNvSpPr txBox="1"/>
            <p:nvPr/>
          </p:nvSpPr>
          <p:spPr>
            <a:xfrm>
              <a:off x="5251155" y="4397048"/>
              <a:ext cx="988000"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智能农机设备</a:t>
              </a:r>
            </a:p>
          </p:txBody>
        </p:sp>
        <p:sp>
          <p:nvSpPr>
            <p:cNvPr id="22" name="文本框 21">
              <a:extLst>
                <a:ext uri="{FF2B5EF4-FFF2-40B4-BE49-F238E27FC236}">
                  <a16:creationId xmlns:a16="http://schemas.microsoft.com/office/drawing/2014/main" id="{9C8D19FC-33A3-4D31-A43E-037029963D48}"/>
                </a:ext>
              </a:extLst>
            </p:cNvPr>
            <p:cNvSpPr txBox="1"/>
            <p:nvPr/>
          </p:nvSpPr>
          <p:spPr>
            <a:xfrm>
              <a:off x="5251155" y="4659785"/>
              <a:ext cx="633683"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物联网</a:t>
              </a:r>
            </a:p>
          </p:txBody>
        </p:sp>
        <p:sp>
          <p:nvSpPr>
            <p:cNvPr id="23" name="文本框 22">
              <a:extLst>
                <a:ext uri="{FF2B5EF4-FFF2-40B4-BE49-F238E27FC236}">
                  <a16:creationId xmlns:a16="http://schemas.microsoft.com/office/drawing/2014/main" id="{C5FD3DEC-839A-4A35-9B55-0E0A0B133FBF}"/>
                </a:ext>
              </a:extLst>
            </p:cNvPr>
            <p:cNvSpPr txBox="1"/>
            <p:nvPr/>
          </p:nvSpPr>
          <p:spPr>
            <a:xfrm>
              <a:off x="4327763" y="2331078"/>
              <a:ext cx="1460815"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量子计算与量子计算机</a:t>
              </a:r>
            </a:p>
          </p:txBody>
        </p:sp>
        <p:sp>
          <p:nvSpPr>
            <p:cNvPr id="24" name="文本框 23">
              <a:extLst>
                <a:ext uri="{FF2B5EF4-FFF2-40B4-BE49-F238E27FC236}">
                  <a16:creationId xmlns:a16="http://schemas.microsoft.com/office/drawing/2014/main" id="{5AC2EF64-F29A-4AA5-9E16-77F667B8D38B}"/>
                </a:ext>
              </a:extLst>
            </p:cNvPr>
            <p:cNvSpPr txBox="1"/>
            <p:nvPr/>
          </p:nvSpPr>
          <p:spPr>
            <a:xfrm>
              <a:off x="4471344" y="2587245"/>
              <a:ext cx="1315245"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脑科学与类脑研究</a:t>
              </a:r>
            </a:p>
          </p:txBody>
        </p:sp>
        <p:sp>
          <p:nvSpPr>
            <p:cNvPr id="25" name="文本框 24">
              <a:extLst>
                <a:ext uri="{FF2B5EF4-FFF2-40B4-BE49-F238E27FC236}">
                  <a16:creationId xmlns:a16="http://schemas.microsoft.com/office/drawing/2014/main" id="{EAED87F8-9B99-4915-9E7F-41393797C62E}"/>
                </a:ext>
              </a:extLst>
            </p:cNvPr>
            <p:cNvSpPr txBox="1"/>
            <p:nvPr/>
          </p:nvSpPr>
          <p:spPr>
            <a:xfrm>
              <a:off x="5107400" y="2836378"/>
              <a:ext cx="682352" cy="261135"/>
            </a:xfrm>
            <a:prstGeom prst="rect">
              <a:avLst/>
            </a:prstGeom>
            <a:solidFill>
              <a:schemeClr val="bg1"/>
            </a:solidFill>
          </p:spPr>
          <p:txBody>
            <a:bodyPr wrap="square" rtlCol="0">
              <a:spAutoFit/>
            </a:bodyPr>
            <a:lstStyle/>
            <a:p>
              <a:r>
                <a:rPr lang="zh-CN" altLang="en-US" sz="800" b="1" dirty="0">
                  <a:latin typeface="黑体" panose="02010609060101010101" pitchFamily="49" charset="-122"/>
                  <a:ea typeface="黑体" panose="02010609060101010101" pitchFamily="49" charset="-122"/>
                </a:rPr>
                <a:t>大数据</a:t>
              </a:r>
            </a:p>
          </p:txBody>
        </p:sp>
        <p:sp>
          <p:nvSpPr>
            <p:cNvPr id="26" name="文本框 25">
              <a:extLst>
                <a:ext uri="{FF2B5EF4-FFF2-40B4-BE49-F238E27FC236}">
                  <a16:creationId xmlns:a16="http://schemas.microsoft.com/office/drawing/2014/main" id="{A50CD476-EE3C-4F48-BA4C-E1389BF27AD1}"/>
                </a:ext>
              </a:extLst>
            </p:cNvPr>
            <p:cNvSpPr txBox="1"/>
            <p:nvPr/>
          </p:nvSpPr>
          <p:spPr>
            <a:xfrm>
              <a:off x="6002328" y="3347684"/>
              <a:ext cx="969516" cy="559575"/>
            </a:xfrm>
            <a:prstGeom prst="rect">
              <a:avLst/>
            </a:prstGeom>
            <a:noFill/>
          </p:spPr>
          <p:txBody>
            <a:bodyPr wrap="none" rtlCol="0">
              <a:spAutoFit/>
            </a:bodyPr>
            <a:lstStyle/>
            <a:p>
              <a:r>
                <a:rPr lang="zh-CN" altLang="en-US" sz="1200" b="1" dirty="0">
                  <a:solidFill>
                    <a:schemeClr val="bg1"/>
                  </a:solidFill>
                </a:rPr>
                <a:t>国家重点</a:t>
              </a:r>
              <a:endParaRPr lang="en-US" altLang="zh-CN" sz="1200" b="1" dirty="0">
                <a:solidFill>
                  <a:schemeClr val="bg1"/>
                </a:solidFill>
              </a:endParaRPr>
            </a:p>
            <a:p>
              <a:r>
                <a:rPr lang="zh-CN" altLang="en-US" sz="1200" b="1" dirty="0">
                  <a:solidFill>
                    <a:schemeClr val="bg1"/>
                  </a:solidFill>
                </a:rPr>
                <a:t>研发计划</a:t>
              </a:r>
            </a:p>
          </p:txBody>
        </p:sp>
        <p:sp>
          <p:nvSpPr>
            <p:cNvPr id="27" name="文本框 26">
              <a:extLst>
                <a:ext uri="{FF2B5EF4-FFF2-40B4-BE49-F238E27FC236}">
                  <a16:creationId xmlns:a16="http://schemas.microsoft.com/office/drawing/2014/main" id="{5C29B93E-FD20-49D1-A211-CA314C69ADB6}"/>
                </a:ext>
              </a:extLst>
            </p:cNvPr>
            <p:cNvSpPr txBox="1"/>
            <p:nvPr/>
          </p:nvSpPr>
          <p:spPr>
            <a:xfrm>
              <a:off x="5781532" y="2547604"/>
              <a:ext cx="1456363" cy="559575"/>
            </a:xfrm>
            <a:prstGeom prst="rect">
              <a:avLst/>
            </a:prstGeom>
            <a:noFill/>
          </p:spPr>
          <p:txBody>
            <a:bodyPr wrap="square" rtlCol="0">
              <a:spAutoFit/>
            </a:bodyPr>
            <a:lstStyle/>
            <a:p>
              <a:pPr algn="ctr"/>
              <a:r>
                <a:rPr lang="zh-CN" altLang="en-US" sz="1200" b="1" dirty="0">
                  <a:solidFill>
                    <a:schemeClr val="bg1"/>
                  </a:solidFill>
                </a:rPr>
                <a:t>科技创新</a:t>
              </a:r>
              <a:r>
                <a:rPr lang="en-US" altLang="zh-CN" sz="1200" b="1" dirty="0">
                  <a:solidFill>
                    <a:schemeClr val="bg1"/>
                  </a:solidFill>
                </a:rPr>
                <a:t>2030</a:t>
              </a:r>
            </a:p>
            <a:p>
              <a:pPr algn="ctr"/>
              <a:r>
                <a:rPr lang="en-US" altLang="zh-CN" sz="1200" b="1" dirty="0">
                  <a:solidFill>
                    <a:schemeClr val="bg1"/>
                  </a:solidFill>
                </a:rPr>
                <a:t>——</a:t>
              </a:r>
              <a:r>
                <a:rPr lang="zh-CN" altLang="en-US" sz="1200" b="1" dirty="0">
                  <a:solidFill>
                    <a:schemeClr val="bg1"/>
                  </a:solidFill>
                </a:rPr>
                <a:t>重大项目</a:t>
              </a:r>
            </a:p>
          </p:txBody>
        </p:sp>
        <p:sp>
          <p:nvSpPr>
            <p:cNvPr id="28" name="文本框 27">
              <a:extLst>
                <a:ext uri="{FF2B5EF4-FFF2-40B4-BE49-F238E27FC236}">
                  <a16:creationId xmlns:a16="http://schemas.microsoft.com/office/drawing/2014/main" id="{119E9637-A1A2-4FFF-B3B2-35E1FC081EA6}"/>
                </a:ext>
              </a:extLst>
            </p:cNvPr>
            <p:cNvSpPr txBox="1"/>
            <p:nvPr/>
          </p:nvSpPr>
          <p:spPr>
            <a:xfrm>
              <a:off x="7432354" y="2607169"/>
              <a:ext cx="1372137" cy="373827"/>
            </a:xfrm>
            <a:prstGeom prst="rect">
              <a:avLst/>
            </a:prstGeom>
            <a:noFill/>
          </p:spPr>
          <p:txBody>
            <a:bodyPr wrap="square" rtlCol="0">
              <a:spAutoFit/>
            </a:bodyPr>
            <a:lstStyle/>
            <a:p>
              <a:r>
                <a:rPr lang="zh-CN" altLang="en-US" sz="1404" b="1" dirty="0">
                  <a:solidFill>
                    <a:schemeClr val="bg1"/>
                  </a:solidFill>
                </a:rPr>
                <a:t>应用领域</a:t>
              </a:r>
              <a:endParaRPr lang="en-US" altLang="zh-CN" sz="1404" b="1" dirty="0">
                <a:solidFill>
                  <a:schemeClr val="bg1"/>
                </a:solidFill>
              </a:endParaRPr>
            </a:p>
          </p:txBody>
        </p:sp>
        <p:sp>
          <p:nvSpPr>
            <p:cNvPr id="29" name="圆角矩形 37">
              <a:extLst>
                <a:ext uri="{FF2B5EF4-FFF2-40B4-BE49-F238E27FC236}">
                  <a16:creationId xmlns:a16="http://schemas.microsoft.com/office/drawing/2014/main" id="{6837270E-CBF5-494A-B7D4-EF770D0A033C}"/>
                </a:ext>
              </a:extLst>
            </p:cNvPr>
            <p:cNvSpPr/>
            <p:nvPr/>
          </p:nvSpPr>
          <p:spPr>
            <a:xfrm>
              <a:off x="5768989" y="1691224"/>
              <a:ext cx="1410194" cy="28645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智能农业</a:t>
              </a:r>
            </a:p>
          </p:txBody>
        </p:sp>
        <p:sp>
          <p:nvSpPr>
            <p:cNvPr id="30" name="圆角矩形 38">
              <a:extLst>
                <a:ext uri="{FF2B5EF4-FFF2-40B4-BE49-F238E27FC236}">
                  <a16:creationId xmlns:a16="http://schemas.microsoft.com/office/drawing/2014/main" id="{8C1431F0-37C2-4478-B8D5-EB356C3A13EE}"/>
                </a:ext>
              </a:extLst>
            </p:cNvPr>
            <p:cNvSpPr/>
            <p:nvPr/>
          </p:nvSpPr>
          <p:spPr>
            <a:xfrm>
              <a:off x="7325799" y="3520047"/>
              <a:ext cx="1219312" cy="32133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智能城市</a:t>
              </a:r>
            </a:p>
          </p:txBody>
        </p:sp>
        <p:sp>
          <p:nvSpPr>
            <p:cNvPr id="31" name="圆角矩形 44">
              <a:extLst>
                <a:ext uri="{FF2B5EF4-FFF2-40B4-BE49-F238E27FC236}">
                  <a16:creationId xmlns:a16="http://schemas.microsoft.com/office/drawing/2014/main" id="{90132B74-8059-4BEC-BFA9-11E64FC064B7}"/>
                </a:ext>
              </a:extLst>
            </p:cNvPr>
            <p:cNvSpPr/>
            <p:nvPr/>
          </p:nvSpPr>
          <p:spPr>
            <a:xfrm>
              <a:off x="6695789" y="4278531"/>
              <a:ext cx="1260138" cy="289747"/>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公共安全</a:t>
              </a:r>
            </a:p>
          </p:txBody>
        </p:sp>
        <p:sp>
          <p:nvSpPr>
            <p:cNvPr id="32" name="圆角矩形 45">
              <a:extLst>
                <a:ext uri="{FF2B5EF4-FFF2-40B4-BE49-F238E27FC236}">
                  <a16:creationId xmlns:a16="http://schemas.microsoft.com/office/drawing/2014/main" id="{59A50352-C825-453E-845F-3A2F10CC889D}"/>
                </a:ext>
              </a:extLst>
            </p:cNvPr>
            <p:cNvSpPr/>
            <p:nvPr/>
          </p:nvSpPr>
          <p:spPr>
            <a:xfrm>
              <a:off x="7002271" y="3899289"/>
              <a:ext cx="1219311" cy="279548"/>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智能交通</a:t>
              </a:r>
            </a:p>
          </p:txBody>
        </p:sp>
        <p:sp>
          <p:nvSpPr>
            <p:cNvPr id="33" name="圆角矩形 46">
              <a:extLst>
                <a:ext uri="{FF2B5EF4-FFF2-40B4-BE49-F238E27FC236}">
                  <a16:creationId xmlns:a16="http://schemas.microsoft.com/office/drawing/2014/main" id="{A9CB5B09-2D83-4855-B1B9-4F70310B72BC}"/>
                </a:ext>
              </a:extLst>
            </p:cNvPr>
            <p:cNvSpPr/>
            <p:nvPr/>
          </p:nvSpPr>
          <p:spPr>
            <a:xfrm>
              <a:off x="6478412" y="2085880"/>
              <a:ext cx="1196255" cy="3911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智能制造</a:t>
              </a:r>
            </a:p>
          </p:txBody>
        </p:sp>
        <p:sp>
          <p:nvSpPr>
            <p:cNvPr id="34" name="圆角矩形 47">
              <a:extLst>
                <a:ext uri="{FF2B5EF4-FFF2-40B4-BE49-F238E27FC236}">
                  <a16:creationId xmlns:a16="http://schemas.microsoft.com/office/drawing/2014/main" id="{AA94ADD6-3B90-4A1F-8239-BA8DD21802FE}"/>
                </a:ext>
              </a:extLst>
            </p:cNvPr>
            <p:cNvSpPr/>
            <p:nvPr/>
          </p:nvSpPr>
          <p:spPr>
            <a:xfrm>
              <a:off x="7573416" y="3117531"/>
              <a:ext cx="1219313" cy="31660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智能医疗</a:t>
              </a:r>
            </a:p>
          </p:txBody>
        </p:sp>
        <p:sp>
          <p:nvSpPr>
            <p:cNvPr id="35" name="文本框 34">
              <a:extLst>
                <a:ext uri="{FF2B5EF4-FFF2-40B4-BE49-F238E27FC236}">
                  <a16:creationId xmlns:a16="http://schemas.microsoft.com/office/drawing/2014/main" id="{6CF98B63-C6F3-4B05-96DB-A17D6952123F}"/>
                </a:ext>
              </a:extLst>
            </p:cNvPr>
            <p:cNvSpPr txBox="1"/>
            <p:nvPr/>
          </p:nvSpPr>
          <p:spPr>
            <a:xfrm>
              <a:off x="7595997" y="795610"/>
              <a:ext cx="1196733" cy="559575"/>
            </a:xfrm>
            <a:prstGeom prst="rect">
              <a:avLst/>
            </a:prstGeom>
            <a:solidFill>
              <a:schemeClr val="bg1"/>
            </a:solidFill>
          </p:spPr>
          <p:txBody>
            <a:bodyPr wrap="square" rtlCol="0">
              <a:spAutoFit/>
            </a:bodyPr>
            <a:lstStyle/>
            <a:p>
              <a:pPr algn="ctr"/>
              <a:r>
                <a:rPr lang="zh-CN" altLang="en-US" sz="1200" b="1" dirty="0">
                  <a:latin typeface="黑体" panose="02010609060101010101" pitchFamily="49" charset="-122"/>
                  <a:ea typeface="黑体" panose="02010609060101010101" pitchFamily="49" charset="-122"/>
                </a:rPr>
                <a:t>国家自主创</a:t>
              </a:r>
              <a:endParaRPr lang="en-US" altLang="zh-CN" sz="1200" b="1" dirty="0">
                <a:latin typeface="黑体" panose="02010609060101010101" pitchFamily="49" charset="-122"/>
                <a:ea typeface="黑体" panose="02010609060101010101" pitchFamily="49" charset="-122"/>
              </a:endParaRPr>
            </a:p>
            <a:p>
              <a:pPr algn="ctr"/>
              <a:r>
                <a:rPr lang="zh-CN" altLang="en-US" sz="1200" b="1" dirty="0">
                  <a:latin typeface="黑体" panose="02010609060101010101" pitchFamily="49" charset="-122"/>
                  <a:ea typeface="黑体" panose="02010609060101010101" pitchFamily="49" charset="-122"/>
                </a:rPr>
                <a:t>新示范区</a:t>
              </a:r>
            </a:p>
          </p:txBody>
        </p:sp>
        <p:sp>
          <p:nvSpPr>
            <p:cNvPr id="36" name="文本框 35">
              <a:extLst>
                <a:ext uri="{FF2B5EF4-FFF2-40B4-BE49-F238E27FC236}">
                  <a16:creationId xmlns:a16="http://schemas.microsoft.com/office/drawing/2014/main" id="{AAF48331-70D1-4702-AE52-4544C5453A17}"/>
                </a:ext>
              </a:extLst>
            </p:cNvPr>
            <p:cNvSpPr txBox="1"/>
            <p:nvPr/>
          </p:nvSpPr>
          <p:spPr>
            <a:xfrm>
              <a:off x="7976027" y="1369906"/>
              <a:ext cx="1497757" cy="559575"/>
            </a:xfrm>
            <a:prstGeom prst="rect">
              <a:avLst/>
            </a:prstGeom>
            <a:solidFill>
              <a:schemeClr val="bg1"/>
            </a:solidFill>
          </p:spPr>
          <p:txBody>
            <a:bodyPr wrap="square" rtlCol="0">
              <a:spAutoFit/>
            </a:bodyPr>
            <a:lstStyle/>
            <a:p>
              <a:pPr algn="ctr"/>
              <a:r>
                <a:rPr lang="zh-CN" altLang="en-US" sz="1200" b="1" dirty="0">
                  <a:latin typeface="黑体" panose="02010609060101010101" pitchFamily="49" charset="-122"/>
                  <a:ea typeface="黑体" panose="02010609060101010101" pitchFamily="49" charset="-122"/>
                </a:rPr>
                <a:t>国家高新技术</a:t>
              </a:r>
              <a:endParaRPr lang="en-US" altLang="zh-CN" sz="1200" b="1" dirty="0">
                <a:latin typeface="黑体" panose="02010609060101010101" pitchFamily="49" charset="-122"/>
                <a:ea typeface="黑体" panose="02010609060101010101" pitchFamily="49" charset="-122"/>
              </a:endParaRPr>
            </a:p>
            <a:p>
              <a:pPr algn="ctr"/>
              <a:r>
                <a:rPr lang="zh-CN" altLang="en-US" sz="1200" b="1" dirty="0">
                  <a:latin typeface="黑体" panose="02010609060101010101" pitchFamily="49" charset="-122"/>
                  <a:ea typeface="黑体" panose="02010609060101010101" pitchFamily="49" charset="-122"/>
                </a:rPr>
                <a:t>产业开发区</a:t>
              </a:r>
            </a:p>
          </p:txBody>
        </p:sp>
        <p:sp>
          <p:nvSpPr>
            <p:cNvPr id="37" name="文本框 36">
              <a:extLst>
                <a:ext uri="{FF2B5EF4-FFF2-40B4-BE49-F238E27FC236}">
                  <a16:creationId xmlns:a16="http://schemas.microsoft.com/office/drawing/2014/main" id="{4F8BF91A-CD66-4031-B32C-F3C8C40FA3E3}"/>
                </a:ext>
              </a:extLst>
            </p:cNvPr>
            <p:cNvSpPr txBox="1"/>
            <p:nvPr/>
          </p:nvSpPr>
          <p:spPr>
            <a:xfrm>
              <a:off x="8786086" y="2695245"/>
              <a:ext cx="1428935" cy="335745"/>
            </a:xfrm>
            <a:prstGeom prst="rect">
              <a:avLst/>
            </a:prstGeom>
            <a:solidFill>
              <a:schemeClr val="bg1"/>
            </a:solidFill>
          </p:spPr>
          <p:txBody>
            <a:bodyPr wrap="square" rtlCol="0">
              <a:spAutoFit/>
            </a:bodyPr>
            <a:lstStyle/>
            <a:p>
              <a:pPr algn="ctr"/>
              <a:r>
                <a:rPr lang="zh-CN" altLang="en-US" sz="1200" b="1" dirty="0">
                  <a:latin typeface="黑体" panose="02010609060101010101" pitchFamily="49" charset="-122"/>
                  <a:ea typeface="黑体" panose="02010609060101010101" pitchFamily="49" charset="-122"/>
                </a:rPr>
                <a:t>孵化器</a:t>
              </a:r>
              <a:r>
                <a:rPr lang="en-US" altLang="zh-CN" sz="1200" b="1" dirty="0">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加速器</a:t>
              </a:r>
            </a:p>
          </p:txBody>
        </p:sp>
        <p:sp>
          <p:nvSpPr>
            <p:cNvPr id="38" name="文本框 37">
              <a:extLst>
                <a:ext uri="{FF2B5EF4-FFF2-40B4-BE49-F238E27FC236}">
                  <a16:creationId xmlns:a16="http://schemas.microsoft.com/office/drawing/2014/main" id="{C098DE20-3306-4F12-A0A5-D8DF6A63859D}"/>
                </a:ext>
              </a:extLst>
            </p:cNvPr>
            <p:cNvSpPr txBox="1"/>
            <p:nvPr/>
          </p:nvSpPr>
          <p:spPr>
            <a:xfrm>
              <a:off x="8696319" y="3488080"/>
              <a:ext cx="1108344" cy="335745"/>
            </a:xfrm>
            <a:prstGeom prst="rect">
              <a:avLst/>
            </a:prstGeom>
            <a:solidFill>
              <a:schemeClr val="bg1"/>
            </a:solidFill>
          </p:spPr>
          <p:txBody>
            <a:bodyPr wrap="square" rtlCol="0">
              <a:spAutoFit/>
            </a:bodyPr>
            <a:lstStyle/>
            <a:p>
              <a:pPr algn="ctr"/>
              <a:r>
                <a:rPr lang="zh-CN" altLang="en-US" sz="1200" b="1" dirty="0">
                  <a:latin typeface="黑体" panose="02010609060101010101" pitchFamily="49" charset="-122"/>
                  <a:ea typeface="黑体" panose="02010609060101010101" pitchFamily="49" charset="-122"/>
                </a:rPr>
                <a:t>众创空间</a:t>
              </a:r>
            </a:p>
          </p:txBody>
        </p:sp>
      </p:grpSp>
    </p:spTree>
    <p:extLst>
      <p:ext uri="{BB962C8B-B14F-4D97-AF65-F5344CB8AC3E}">
        <p14:creationId xmlns:p14="http://schemas.microsoft.com/office/powerpoint/2010/main" val="70838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0DFC8-76F6-476D-861C-AD1EE053CBE6}"/>
              </a:ext>
            </a:extLst>
          </p:cNvPr>
          <p:cNvSpPr>
            <a:spLocks noGrp="1"/>
          </p:cNvSpPr>
          <p:nvPr>
            <p:ph type="title"/>
          </p:nvPr>
        </p:nvSpPr>
        <p:spPr/>
        <p:txBody>
          <a:bodyPr/>
          <a:lstStyle/>
          <a:p>
            <a:r>
              <a:rPr lang="en-US" altLang="zh-CN" dirty="0"/>
              <a:t>AIB</a:t>
            </a:r>
            <a:r>
              <a:rPr lang="zh-CN" altLang="en-US" dirty="0"/>
              <a:t>学科规化的初步设想</a:t>
            </a:r>
          </a:p>
        </p:txBody>
      </p:sp>
      <p:grpSp>
        <p:nvGrpSpPr>
          <p:cNvPr id="5" name="10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2B2A9AB-BA40-4BCD-A924-93C394D1D8B6}"/>
              </a:ext>
            </a:extLst>
          </p:cNvPr>
          <p:cNvGrpSpPr>
            <a:grpSpLocks noChangeAspect="1"/>
          </p:cNvGrpSpPr>
          <p:nvPr>
            <p:custDataLst>
              <p:tags r:id="rId1"/>
            </p:custDataLst>
          </p:nvPr>
        </p:nvGrpSpPr>
        <p:grpSpPr>
          <a:xfrm>
            <a:off x="483951" y="1333108"/>
            <a:ext cx="11314459" cy="3385901"/>
            <a:chOff x="1072319" y="1332219"/>
            <a:chExt cx="9924988" cy="2970099"/>
          </a:xfrm>
        </p:grpSpPr>
        <p:sp>
          <p:nvSpPr>
            <p:cNvPr id="6" name="îŝ1íḓe">
              <a:extLst>
                <a:ext uri="{FF2B5EF4-FFF2-40B4-BE49-F238E27FC236}">
                  <a16:creationId xmlns:a16="http://schemas.microsoft.com/office/drawing/2014/main" id="{61054220-1396-4D76-8DF8-51EB3795D088}"/>
                </a:ext>
              </a:extLst>
            </p:cNvPr>
            <p:cNvSpPr/>
            <p:nvPr/>
          </p:nvSpPr>
          <p:spPr>
            <a:xfrm>
              <a:off x="6054533" y="2998890"/>
              <a:ext cx="1224637" cy="902371"/>
            </a:xfrm>
            <a:custGeom>
              <a:avLst/>
              <a:gdLst/>
              <a:ahLst/>
              <a:cxnLst/>
              <a:rect l="0" t="0" r="0" b="0"/>
              <a:pathLst>
                <a:path w="934800" h="530100" fill="none">
                  <a:moveTo>
                    <a:pt x="0" y="0"/>
                  </a:moveTo>
                  <a:cubicBezTo>
                    <a:pt x="0" y="-238545"/>
                    <a:pt x="514140" y="-530100"/>
                    <a:pt x="934800" y="-530100"/>
                  </a:cubicBezTo>
                </a:path>
              </a:pathLst>
            </a:custGeom>
            <a:noFill/>
            <a:ln w="12700" cap="flat">
              <a:solidFill>
                <a:schemeClr val="tx2"/>
              </a:solidFill>
              <a:prstDash val="dash"/>
              <a:bevel/>
            </a:ln>
          </p:spPr>
          <p:txBody>
            <a:bodyPr/>
            <a:lstStyle/>
            <a:p>
              <a:endParaRPr lang="zh-CN" altLang="en-US" sz="1404"/>
            </a:p>
          </p:txBody>
        </p:sp>
        <p:sp>
          <p:nvSpPr>
            <p:cNvPr id="7" name="ïslïḋê">
              <a:extLst>
                <a:ext uri="{FF2B5EF4-FFF2-40B4-BE49-F238E27FC236}">
                  <a16:creationId xmlns:a16="http://schemas.microsoft.com/office/drawing/2014/main" id="{C8AA5FB5-A78B-471C-902A-8B9D2C4A50D6}"/>
                </a:ext>
              </a:extLst>
            </p:cNvPr>
            <p:cNvSpPr/>
            <p:nvPr/>
          </p:nvSpPr>
          <p:spPr>
            <a:xfrm>
              <a:off x="5948453" y="3131250"/>
              <a:ext cx="1224637" cy="665201"/>
            </a:xfrm>
            <a:custGeom>
              <a:avLst/>
              <a:gdLst/>
              <a:ahLst/>
              <a:cxnLst/>
              <a:rect l="0" t="0" r="0" b="0"/>
              <a:pathLst>
                <a:path w="934800" h="435100" fill="none">
                  <a:moveTo>
                    <a:pt x="0" y="0"/>
                  </a:moveTo>
                  <a:cubicBezTo>
                    <a:pt x="0" y="195795"/>
                    <a:pt x="514140" y="435100"/>
                    <a:pt x="934800" y="435100"/>
                  </a:cubicBezTo>
                </a:path>
              </a:pathLst>
            </a:custGeom>
            <a:noFill/>
            <a:ln w="12700" cap="flat">
              <a:solidFill>
                <a:schemeClr val="tx2"/>
              </a:solidFill>
              <a:prstDash val="dash"/>
              <a:bevel/>
            </a:ln>
          </p:spPr>
          <p:txBody>
            <a:bodyPr/>
            <a:lstStyle/>
            <a:p>
              <a:endParaRPr lang="zh-CN" altLang="en-US" sz="1404"/>
            </a:p>
          </p:txBody>
        </p:sp>
        <p:sp>
          <p:nvSpPr>
            <p:cNvPr id="8" name="îSḻíḍé">
              <a:extLst>
                <a:ext uri="{FF2B5EF4-FFF2-40B4-BE49-F238E27FC236}">
                  <a16:creationId xmlns:a16="http://schemas.microsoft.com/office/drawing/2014/main" id="{C59A7342-46E3-4E78-A520-8271B37337CD}"/>
                </a:ext>
              </a:extLst>
            </p:cNvPr>
            <p:cNvSpPr/>
            <p:nvPr/>
          </p:nvSpPr>
          <p:spPr>
            <a:xfrm>
              <a:off x="5575404" y="2715742"/>
              <a:ext cx="1156196" cy="810441"/>
            </a:xfrm>
            <a:custGeom>
              <a:avLst/>
              <a:gdLst/>
              <a:ahLst/>
              <a:cxnLst/>
              <a:rect l="0" t="0" r="0" b="0"/>
              <a:pathLst>
                <a:path w="934800" h="775200" fill="none">
                  <a:moveTo>
                    <a:pt x="0" y="0"/>
                  </a:moveTo>
                  <a:cubicBezTo>
                    <a:pt x="0" y="348840"/>
                    <a:pt x="-514140" y="775200"/>
                    <a:pt x="-934800" y="775200"/>
                  </a:cubicBezTo>
                </a:path>
              </a:pathLst>
            </a:custGeom>
            <a:noFill/>
            <a:ln w="12700" cap="flat">
              <a:solidFill>
                <a:schemeClr val="tx2"/>
              </a:solidFill>
              <a:prstDash val="dash"/>
              <a:bevel/>
            </a:ln>
          </p:spPr>
          <p:txBody>
            <a:bodyPr/>
            <a:lstStyle/>
            <a:p>
              <a:endParaRPr lang="zh-CN" altLang="en-US" sz="1404"/>
            </a:p>
          </p:txBody>
        </p:sp>
        <p:sp>
          <p:nvSpPr>
            <p:cNvPr id="10" name="ísľiḋê">
              <a:extLst>
                <a:ext uri="{FF2B5EF4-FFF2-40B4-BE49-F238E27FC236}">
                  <a16:creationId xmlns:a16="http://schemas.microsoft.com/office/drawing/2014/main" id="{1D6145A4-55EF-4683-92A6-BA28116B1D0C}"/>
                </a:ext>
              </a:extLst>
            </p:cNvPr>
            <p:cNvSpPr/>
            <p:nvPr/>
          </p:nvSpPr>
          <p:spPr>
            <a:xfrm>
              <a:off x="5078836" y="2608385"/>
              <a:ext cx="1652763" cy="1045731"/>
            </a:xfrm>
            <a:custGeom>
              <a:avLst/>
              <a:gdLst/>
              <a:ahLst/>
              <a:cxnLst/>
              <a:rect l="0" t="0" r="0" b="0"/>
              <a:pathLst>
                <a:path w="1261600" h="684000">
                  <a:moveTo>
                    <a:pt x="76000" y="0"/>
                  </a:moveTo>
                  <a:lnTo>
                    <a:pt x="1185600" y="0"/>
                  </a:lnTo>
                  <a:cubicBezTo>
                    <a:pt x="1227575" y="0"/>
                    <a:pt x="1261600" y="34025"/>
                    <a:pt x="1261600" y="76000"/>
                  </a:cubicBezTo>
                  <a:lnTo>
                    <a:pt x="1261600" y="608000"/>
                  </a:lnTo>
                  <a:cubicBezTo>
                    <a:pt x="1261600" y="649975"/>
                    <a:pt x="1227575" y="684000"/>
                    <a:pt x="1185600" y="684000"/>
                  </a:cubicBezTo>
                  <a:lnTo>
                    <a:pt x="76000" y="684000"/>
                  </a:lnTo>
                  <a:cubicBezTo>
                    <a:pt x="34025" y="684000"/>
                    <a:pt x="0" y="649975"/>
                    <a:pt x="0" y="608000"/>
                  </a:cubicBezTo>
                  <a:lnTo>
                    <a:pt x="0" y="76000"/>
                  </a:lnTo>
                  <a:cubicBezTo>
                    <a:pt x="0" y="34025"/>
                    <a:pt x="34025" y="0"/>
                    <a:pt x="76000" y="0"/>
                  </a:cubicBezTo>
                  <a:close/>
                </a:path>
              </a:pathLst>
            </a:custGeom>
            <a:solidFill>
              <a:schemeClr val="accent1"/>
            </a:solidFill>
            <a:ln w="7600" cap="flat">
              <a:noFill/>
              <a:bevel/>
            </a:ln>
            <a:effectLst/>
          </p:spPr>
          <p:txBody>
            <a:bodyPr/>
            <a:lstStyle/>
            <a:p>
              <a:endParaRPr lang="zh-CN" altLang="en-US" sz="1404"/>
            </a:p>
          </p:txBody>
        </p:sp>
        <p:sp>
          <p:nvSpPr>
            <p:cNvPr id="11" name="íṧḷïḍè">
              <a:extLst>
                <a:ext uri="{FF2B5EF4-FFF2-40B4-BE49-F238E27FC236}">
                  <a16:creationId xmlns:a16="http://schemas.microsoft.com/office/drawing/2014/main" id="{A0610E98-73AC-4E8D-A278-5BD7D08588D2}"/>
                </a:ext>
              </a:extLst>
            </p:cNvPr>
            <p:cNvSpPr txBox="1"/>
            <p:nvPr/>
          </p:nvSpPr>
          <p:spPr>
            <a:xfrm>
              <a:off x="5158526" y="2727480"/>
              <a:ext cx="1503417" cy="766869"/>
            </a:xfrm>
            <a:prstGeom prst="rect">
              <a:avLst/>
            </a:prstGeom>
            <a:noFill/>
          </p:spPr>
          <p:txBody>
            <a:bodyPr wrap="none" lIns="90000" tIns="46800" rIns="90000" bIns="46800" rtlCol="0" anchor="ctr">
              <a:normAutofit/>
            </a:bodyPr>
            <a:lstStyle/>
            <a:p>
              <a:pPr algn="ctr"/>
              <a:r>
                <a:rPr lang="en-US" altLang="zh-CN" sz="3600" b="1" dirty="0">
                  <a:solidFill>
                    <a:schemeClr val="bg1"/>
                  </a:solidFill>
                </a:rPr>
                <a:t>AIB</a:t>
              </a:r>
              <a:endParaRPr sz="3600" b="1" dirty="0">
                <a:solidFill>
                  <a:schemeClr val="bg1"/>
                </a:solidFill>
              </a:endParaRPr>
            </a:p>
          </p:txBody>
        </p:sp>
        <p:grpSp>
          <p:nvGrpSpPr>
            <p:cNvPr id="12" name="ïšļîďé">
              <a:extLst>
                <a:ext uri="{FF2B5EF4-FFF2-40B4-BE49-F238E27FC236}">
                  <a16:creationId xmlns:a16="http://schemas.microsoft.com/office/drawing/2014/main" id="{EBF3BB5E-CD98-46FC-9F35-472D223B3EF0}"/>
                </a:ext>
              </a:extLst>
            </p:cNvPr>
            <p:cNvGrpSpPr/>
            <p:nvPr/>
          </p:nvGrpSpPr>
          <p:grpSpPr>
            <a:xfrm>
              <a:off x="7281850" y="1613071"/>
              <a:ext cx="1373983" cy="790108"/>
              <a:chOff x="7281860" y="1613073"/>
              <a:chExt cx="1373985" cy="790109"/>
            </a:xfrm>
          </p:grpSpPr>
          <p:sp>
            <p:nvSpPr>
              <p:cNvPr id="65" name="îşlíḍê">
                <a:extLst>
                  <a:ext uri="{FF2B5EF4-FFF2-40B4-BE49-F238E27FC236}">
                    <a16:creationId xmlns:a16="http://schemas.microsoft.com/office/drawing/2014/main" id="{E8F28F60-F7EA-472E-A8F9-EBB373D80801}"/>
                  </a:ext>
                </a:extLst>
              </p:cNvPr>
              <p:cNvSpPr/>
              <p:nvPr/>
            </p:nvSpPr>
            <p:spPr>
              <a:xfrm>
                <a:off x="7281860" y="1613073"/>
                <a:ext cx="1373985" cy="79010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2767A4"/>
              </a:solidFill>
              <a:ln w="7600" cap="flat">
                <a:noFill/>
                <a:bevel/>
              </a:ln>
              <a:effectLst/>
            </p:spPr>
            <p:txBody>
              <a:bodyPr/>
              <a:lstStyle/>
              <a:p>
                <a:endParaRPr lang="zh-CN" altLang="en-US" sz="1404"/>
              </a:p>
            </p:txBody>
          </p:sp>
          <p:sp>
            <p:nvSpPr>
              <p:cNvPr id="66" name="íSḷïḋé">
                <a:extLst>
                  <a:ext uri="{FF2B5EF4-FFF2-40B4-BE49-F238E27FC236}">
                    <a16:creationId xmlns:a16="http://schemas.microsoft.com/office/drawing/2014/main" id="{A858743D-B863-4052-B4B4-AD7DBF910D3C}"/>
                  </a:ext>
                </a:extLst>
              </p:cNvPr>
              <p:cNvSpPr txBox="1"/>
              <p:nvPr/>
            </p:nvSpPr>
            <p:spPr>
              <a:xfrm>
                <a:off x="7326660" y="1717649"/>
                <a:ext cx="1284378" cy="580963"/>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基因组学</a:t>
                </a:r>
                <a:endParaRPr sz="2400" b="1" dirty="0">
                  <a:solidFill>
                    <a:schemeClr val="bg1"/>
                  </a:solidFill>
                </a:endParaRPr>
              </a:p>
            </p:txBody>
          </p:sp>
        </p:grpSp>
        <p:grpSp>
          <p:nvGrpSpPr>
            <p:cNvPr id="13" name="îŝlíḓè">
              <a:extLst>
                <a:ext uri="{FF2B5EF4-FFF2-40B4-BE49-F238E27FC236}">
                  <a16:creationId xmlns:a16="http://schemas.microsoft.com/office/drawing/2014/main" id="{DF11AE05-B17D-4B65-BB6F-D8BBDAAF5C20}"/>
                </a:ext>
              </a:extLst>
            </p:cNvPr>
            <p:cNvGrpSpPr/>
            <p:nvPr/>
          </p:nvGrpSpPr>
          <p:grpSpPr>
            <a:xfrm>
              <a:off x="7213876" y="2984254"/>
              <a:ext cx="1423766" cy="1080590"/>
              <a:chOff x="7213886" y="2984262"/>
              <a:chExt cx="1423768" cy="1080592"/>
            </a:xfrm>
          </p:grpSpPr>
          <p:sp>
            <p:nvSpPr>
              <p:cNvPr id="63" name="ïṡḻîḋê">
                <a:extLst>
                  <a:ext uri="{FF2B5EF4-FFF2-40B4-BE49-F238E27FC236}">
                    <a16:creationId xmlns:a16="http://schemas.microsoft.com/office/drawing/2014/main" id="{248920CC-86B4-4635-A411-924E9D61AE74}"/>
                  </a:ext>
                </a:extLst>
              </p:cNvPr>
              <p:cNvSpPr/>
              <p:nvPr/>
            </p:nvSpPr>
            <p:spPr>
              <a:xfrm>
                <a:off x="7213886" y="2984262"/>
                <a:ext cx="1423768" cy="1080592"/>
              </a:xfrm>
              <a:custGeom>
                <a:avLst/>
                <a:gdLst/>
                <a:ahLst/>
                <a:cxnLst/>
                <a:rect l="0" t="0" r="0" b="0"/>
                <a:pathLst>
                  <a:path w="1086800" h="706800">
                    <a:moveTo>
                      <a:pt x="76000" y="0"/>
                    </a:moveTo>
                    <a:lnTo>
                      <a:pt x="1010800" y="0"/>
                    </a:lnTo>
                    <a:cubicBezTo>
                      <a:pt x="1052775" y="0"/>
                      <a:pt x="1086800" y="34025"/>
                      <a:pt x="1086800" y="76000"/>
                    </a:cubicBezTo>
                    <a:lnTo>
                      <a:pt x="1086800" y="630800"/>
                    </a:lnTo>
                    <a:cubicBezTo>
                      <a:pt x="1086800" y="672775"/>
                      <a:pt x="1052775" y="706800"/>
                      <a:pt x="1010800" y="706800"/>
                    </a:cubicBezTo>
                    <a:lnTo>
                      <a:pt x="76000" y="706800"/>
                    </a:lnTo>
                    <a:cubicBezTo>
                      <a:pt x="34025" y="706800"/>
                      <a:pt x="0" y="672775"/>
                      <a:pt x="0" y="630800"/>
                    </a:cubicBezTo>
                    <a:lnTo>
                      <a:pt x="0" y="76000"/>
                    </a:lnTo>
                    <a:cubicBezTo>
                      <a:pt x="0" y="34025"/>
                      <a:pt x="34025" y="0"/>
                      <a:pt x="76000" y="0"/>
                    </a:cubicBezTo>
                    <a:close/>
                  </a:path>
                </a:pathLst>
              </a:custGeom>
              <a:solidFill>
                <a:srgbClr val="EDB159"/>
              </a:solidFill>
              <a:ln w="7600" cap="flat">
                <a:noFill/>
                <a:bevel/>
              </a:ln>
              <a:effectLst/>
            </p:spPr>
            <p:txBody>
              <a:bodyPr/>
              <a:lstStyle/>
              <a:p>
                <a:endParaRPr lang="zh-CN" altLang="en-US" sz="1404"/>
              </a:p>
            </p:txBody>
          </p:sp>
          <p:sp>
            <p:nvSpPr>
              <p:cNvPr id="64" name="íṣlïḋé">
                <a:extLst>
                  <a:ext uri="{FF2B5EF4-FFF2-40B4-BE49-F238E27FC236}">
                    <a16:creationId xmlns:a16="http://schemas.microsoft.com/office/drawing/2014/main" id="{F8E2695E-40F6-4746-AEF0-22C6DD260387}"/>
                  </a:ext>
                </a:extLst>
              </p:cNvPr>
              <p:cNvSpPr txBox="1"/>
              <p:nvPr/>
            </p:nvSpPr>
            <p:spPr>
              <a:xfrm>
                <a:off x="7258688" y="3088839"/>
                <a:ext cx="1334161" cy="871445"/>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合成生物学</a:t>
                </a:r>
                <a:endParaRPr sz="2400" b="1" dirty="0">
                  <a:solidFill>
                    <a:schemeClr val="bg1"/>
                  </a:solidFill>
                </a:endParaRPr>
              </a:p>
            </p:txBody>
          </p:sp>
        </p:grpSp>
        <p:grpSp>
          <p:nvGrpSpPr>
            <p:cNvPr id="14" name="ïśļiḋè">
              <a:extLst>
                <a:ext uri="{FF2B5EF4-FFF2-40B4-BE49-F238E27FC236}">
                  <a16:creationId xmlns:a16="http://schemas.microsoft.com/office/drawing/2014/main" id="{09378281-C1B0-4275-BDEF-64BDA195449D}"/>
                </a:ext>
              </a:extLst>
            </p:cNvPr>
            <p:cNvGrpSpPr/>
            <p:nvPr/>
          </p:nvGrpSpPr>
          <p:grpSpPr>
            <a:xfrm>
              <a:off x="3250296" y="3064870"/>
              <a:ext cx="1294332" cy="790107"/>
              <a:chOff x="3250300" y="3064877"/>
              <a:chExt cx="1294334" cy="790109"/>
            </a:xfrm>
          </p:grpSpPr>
          <p:sp>
            <p:nvSpPr>
              <p:cNvPr id="61" name="ïŝḻíḋè">
                <a:extLst>
                  <a:ext uri="{FF2B5EF4-FFF2-40B4-BE49-F238E27FC236}">
                    <a16:creationId xmlns:a16="http://schemas.microsoft.com/office/drawing/2014/main" id="{E2EC6AE3-C1AE-4C08-A8C9-47AC73CC80A9}"/>
                  </a:ext>
                </a:extLst>
              </p:cNvPr>
              <p:cNvSpPr/>
              <p:nvPr/>
            </p:nvSpPr>
            <p:spPr>
              <a:xfrm>
                <a:off x="3250300" y="3064877"/>
                <a:ext cx="1294334" cy="790109"/>
              </a:xfrm>
              <a:custGeom>
                <a:avLst/>
                <a:gdLst/>
                <a:ahLst/>
                <a:cxnLst/>
                <a:rect l="0" t="0" r="0" b="0"/>
                <a:pathLst>
                  <a:path w="988000" h="516800">
                    <a:moveTo>
                      <a:pt x="76000" y="0"/>
                    </a:moveTo>
                    <a:lnTo>
                      <a:pt x="912000" y="0"/>
                    </a:lnTo>
                    <a:cubicBezTo>
                      <a:pt x="953975" y="0"/>
                      <a:pt x="988000" y="34025"/>
                      <a:pt x="988000" y="76000"/>
                    </a:cubicBezTo>
                    <a:lnTo>
                      <a:pt x="988000" y="440800"/>
                    </a:lnTo>
                    <a:cubicBezTo>
                      <a:pt x="988000" y="482775"/>
                      <a:pt x="953975" y="516800"/>
                      <a:pt x="912000" y="516800"/>
                    </a:cubicBezTo>
                    <a:lnTo>
                      <a:pt x="76000" y="516800"/>
                    </a:lnTo>
                    <a:cubicBezTo>
                      <a:pt x="34025" y="516800"/>
                      <a:pt x="0" y="482775"/>
                      <a:pt x="0" y="440800"/>
                    </a:cubicBezTo>
                    <a:lnTo>
                      <a:pt x="0" y="76000"/>
                    </a:lnTo>
                    <a:cubicBezTo>
                      <a:pt x="0" y="34025"/>
                      <a:pt x="34025" y="0"/>
                      <a:pt x="76000" y="0"/>
                    </a:cubicBezTo>
                    <a:close/>
                  </a:path>
                </a:pathLst>
              </a:custGeom>
              <a:solidFill>
                <a:schemeClr val="accent5"/>
              </a:solidFill>
              <a:ln w="7600" cap="flat">
                <a:noFill/>
                <a:bevel/>
              </a:ln>
              <a:effectLst/>
            </p:spPr>
            <p:txBody>
              <a:bodyPr/>
              <a:lstStyle/>
              <a:p>
                <a:endParaRPr lang="zh-CN" altLang="en-US" sz="1404"/>
              </a:p>
            </p:txBody>
          </p:sp>
          <p:sp>
            <p:nvSpPr>
              <p:cNvPr id="62" name="iṧļîḑè">
                <a:extLst>
                  <a:ext uri="{FF2B5EF4-FFF2-40B4-BE49-F238E27FC236}">
                    <a16:creationId xmlns:a16="http://schemas.microsoft.com/office/drawing/2014/main" id="{2CDD1CBB-6C83-42ED-8BF3-BADA310AD748}"/>
                  </a:ext>
                </a:extLst>
              </p:cNvPr>
              <p:cNvSpPr txBox="1"/>
              <p:nvPr/>
            </p:nvSpPr>
            <p:spPr>
              <a:xfrm>
                <a:off x="3267916" y="3169450"/>
                <a:ext cx="1204727" cy="580963"/>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生物识别</a:t>
                </a:r>
                <a:endParaRPr sz="2400" b="1" dirty="0">
                  <a:solidFill>
                    <a:schemeClr val="bg1"/>
                  </a:solidFill>
                </a:endParaRPr>
              </a:p>
            </p:txBody>
          </p:sp>
        </p:grpSp>
        <p:grpSp>
          <p:nvGrpSpPr>
            <p:cNvPr id="15" name="iṡlïḍê">
              <a:extLst>
                <a:ext uri="{FF2B5EF4-FFF2-40B4-BE49-F238E27FC236}">
                  <a16:creationId xmlns:a16="http://schemas.microsoft.com/office/drawing/2014/main" id="{7FEEF6ED-E598-4B72-AFDA-2C28C4AF0790}"/>
                </a:ext>
              </a:extLst>
            </p:cNvPr>
            <p:cNvGrpSpPr/>
            <p:nvPr/>
          </p:nvGrpSpPr>
          <p:grpSpPr>
            <a:xfrm>
              <a:off x="3177923" y="1413557"/>
              <a:ext cx="1393896" cy="1080590"/>
              <a:chOff x="3177927" y="1413560"/>
              <a:chExt cx="1393898" cy="1080592"/>
            </a:xfrm>
          </p:grpSpPr>
          <p:sp>
            <p:nvSpPr>
              <p:cNvPr id="59" name="íṣḷïḓé">
                <a:extLst>
                  <a:ext uri="{FF2B5EF4-FFF2-40B4-BE49-F238E27FC236}">
                    <a16:creationId xmlns:a16="http://schemas.microsoft.com/office/drawing/2014/main" id="{17CF97D1-B5D8-4AD9-B5F2-57F53AFB0FBD}"/>
                  </a:ext>
                </a:extLst>
              </p:cNvPr>
              <p:cNvSpPr/>
              <p:nvPr/>
            </p:nvSpPr>
            <p:spPr>
              <a:xfrm>
                <a:off x="3177927" y="1413560"/>
                <a:ext cx="1393898" cy="1080592"/>
              </a:xfrm>
              <a:custGeom>
                <a:avLst/>
                <a:gdLst/>
                <a:ahLst/>
                <a:cxnLst/>
                <a:rect l="0" t="0" r="0" b="0"/>
                <a:pathLst>
                  <a:path w="1064000" h="706800">
                    <a:moveTo>
                      <a:pt x="76000" y="0"/>
                    </a:moveTo>
                    <a:lnTo>
                      <a:pt x="988000" y="0"/>
                    </a:lnTo>
                    <a:cubicBezTo>
                      <a:pt x="1029975" y="0"/>
                      <a:pt x="1064000" y="34025"/>
                      <a:pt x="1064000" y="76000"/>
                    </a:cubicBezTo>
                    <a:lnTo>
                      <a:pt x="1064000" y="630800"/>
                    </a:lnTo>
                    <a:cubicBezTo>
                      <a:pt x="1064000" y="672775"/>
                      <a:pt x="1029975" y="706800"/>
                      <a:pt x="988000" y="706800"/>
                    </a:cubicBezTo>
                    <a:lnTo>
                      <a:pt x="76000" y="706800"/>
                    </a:lnTo>
                    <a:cubicBezTo>
                      <a:pt x="34025" y="706800"/>
                      <a:pt x="0" y="672775"/>
                      <a:pt x="0" y="630800"/>
                    </a:cubicBezTo>
                    <a:lnTo>
                      <a:pt x="0" y="76000"/>
                    </a:lnTo>
                    <a:cubicBezTo>
                      <a:pt x="0" y="34025"/>
                      <a:pt x="34025" y="0"/>
                      <a:pt x="76000" y="0"/>
                    </a:cubicBezTo>
                    <a:close/>
                  </a:path>
                </a:pathLst>
              </a:custGeom>
              <a:solidFill>
                <a:schemeClr val="accent3"/>
              </a:solidFill>
              <a:ln w="7600" cap="flat">
                <a:noFill/>
                <a:bevel/>
              </a:ln>
              <a:effectLst/>
            </p:spPr>
            <p:txBody>
              <a:bodyPr/>
              <a:lstStyle/>
              <a:p>
                <a:endParaRPr lang="zh-CN" altLang="en-US" sz="1404" dirty="0"/>
              </a:p>
            </p:txBody>
          </p:sp>
          <p:sp>
            <p:nvSpPr>
              <p:cNvPr id="60" name="íṩḻïdê">
                <a:extLst>
                  <a:ext uri="{FF2B5EF4-FFF2-40B4-BE49-F238E27FC236}">
                    <a16:creationId xmlns:a16="http://schemas.microsoft.com/office/drawing/2014/main" id="{121DEA49-EA5F-4D91-A5F3-4A98C2DA81B9}"/>
                  </a:ext>
                </a:extLst>
              </p:cNvPr>
              <p:cNvSpPr txBox="1"/>
              <p:nvPr/>
            </p:nvSpPr>
            <p:spPr>
              <a:xfrm>
                <a:off x="3222732" y="1518131"/>
                <a:ext cx="1304291" cy="871445"/>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计算生物学</a:t>
                </a:r>
                <a:endParaRPr sz="2400" b="1" dirty="0">
                  <a:solidFill>
                    <a:schemeClr val="bg1"/>
                  </a:solidFill>
                </a:endParaRPr>
              </a:p>
            </p:txBody>
          </p:sp>
        </p:grpSp>
        <p:grpSp>
          <p:nvGrpSpPr>
            <p:cNvPr id="16" name="ïṥḷîḋê">
              <a:extLst>
                <a:ext uri="{FF2B5EF4-FFF2-40B4-BE49-F238E27FC236}">
                  <a16:creationId xmlns:a16="http://schemas.microsoft.com/office/drawing/2014/main" id="{BC0280D2-C81F-4651-8EFF-2C416D1BCD97}"/>
                </a:ext>
              </a:extLst>
            </p:cNvPr>
            <p:cNvGrpSpPr/>
            <p:nvPr/>
          </p:nvGrpSpPr>
          <p:grpSpPr>
            <a:xfrm>
              <a:off x="8655833" y="2008120"/>
              <a:ext cx="199129" cy="621635"/>
              <a:chOff x="9185895" y="2722205"/>
              <a:chExt cx="232386" cy="621637"/>
            </a:xfrm>
          </p:grpSpPr>
          <p:sp>
            <p:nvSpPr>
              <p:cNvPr id="56" name="iṧļïḍê">
                <a:extLst>
                  <a:ext uri="{FF2B5EF4-FFF2-40B4-BE49-F238E27FC236}">
                    <a16:creationId xmlns:a16="http://schemas.microsoft.com/office/drawing/2014/main" id="{9E4CBAE9-7E3E-4CAA-A07B-D193A3B629C8}"/>
                  </a:ext>
                </a:extLst>
              </p:cNvPr>
              <p:cNvSpPr/>
              <p:nvPr/>
            </p:nvSpPr>
            <p:spPr>
              <a:xfrm>
                <a:off x="9185895" y="2722211"/>
                <a:ext cx="232386" cy="284672"/>
              </a:xfrm>
              <a:custGeom>
                <a:avLst/>
                <a:gdLst/>
                <a:ahLst/>
                <a:cxnLst/>
                <a:rect l="0" t="0" r="0" b="0"/>
                <a:pathLst>
                  <a:path w="152000" h="186200" fill="none">
                    <a:moveTo>
                      <a:pt x="0" y="0"/>
                    </a:moveTo>
                    <a:lnTo>
                      <a:pt x="60800" y="0"/>
                    </a:lnTo>
                    <a:lnTo>
                      <a:pt x="60800" y="-140600"/>
                    </a:lnTo>
                    <a:cubicBezTo>
                      <a:pt x="60800" y="-167960"/>
                      <a:pt x="79040" y="-186200"/>
                      <a:pt x="106400" y="-186200"/>
                    </a:cubicBezTo>
                    <a:lnTo>
                      <a:pt x="152000" y="-186200"/>
                    </a:lnTo>
                  </a:path>
                </a:pathLst>
              </a:custGeom>
              <a:noFill/>
              <a:ln w="12700" cap="flat">
                <a:solidFill>
                  <a:schemeClr val="tx2"/>
                </a:solidFill>
                <a:bevel/>
              </a:ln>
            </p:spPr>
            <p:txBody>
              <a:bodyPr/>
              <a:lstStyle/>
              <a:p>
                <a:endParaRPr lang="zh-CN" altLang="en-US" sz="1404"/>
              </a:p>
            </p:txBody>
          </p:sp>
          <p:sp>
            <p:nvSpPr>
              <p:cNvPr id="57" name="iṣḷîḑé">
                <a:extLst>
                  <a:ext uri="{FF2B5EF4-FFF2-40B4-BE49-F238E27FC236}">
                    <a16:creationId xmlns:a16="http://schemas.microsoft.com/office/drawing/2014/main" id="{703E8779-024D-49CE-83D4-C50DE7FB3D0B}"/>
                  </a:ext>
                </a:extLst>
              </p:cNvPr>
              <p:cNvSpPr/>
              <p:nvPr/>
            </p:nvSpPr>
            <p:spPr>
              <a:xfrm>
                <a:off x="9185895" y="2722205"/>
                <a:ext cx="232386" cy="168480"/>
              </a:xfrm>
              <a:custGeom>
                <a:avLst/>
                <a:gdLst/>
                <a:ahLst/>
                <a:cxnLst/>
                <a:rect l="0" t="0" r="0" b="0"/>
                <a:pathLst>
                  <a:path w="152000" h="110200" fill="none">
                    <a:moveTo>
                      <a:pt x="0" y="0"/>
                    </a:moveTo>
                    <a:lnTo>
                      <a:pt x="60800" y="0"/>
                    </a:lnTo>
                    <a:lnTo>
                      <a:pt x="60800" y="64600"/>
                    </a:lnTo>
                    <a:cubicBezTo>
                      <a:pt x="60800" y="91960"/>
                      <a:pt x="79040" y="110200"/>
                      <a:pt x="106400" y="110200"/>
                    </a:cubicBezTo>
                    <a:lnTo>
                      <a:pt x="152000" y="110200"/>
                    </a:lnTo>
                  </a:path>
                </a:pathLst>
              </a:custGeom>
              <a:noFill/>
              <a:ln w="12700" cap="flat">
                <a:solidFill>
                  <a:schemeClr val="tx2"/>
                </a:solidFill>
                <a:bevel/>
              </a:ln>
            </p:spPr>
            <p:txBody>
              <a:bodyPr/>
              <a:lstStyle/>
              <a:p>
                <a:endParaRPr lang="zh-CN" altLang="en-US" sz="1404"/>
              </a:p>
            </p:txBody>
          </p:sp>
          <p:sp>
            <p:nvSpPr>
              <p:cNvPr id="58" name="işḷíḓè">
                <a:extLst>
                  <a:ext uri="{FF2B5EF4-FFF2-40B4-BE49-F238E27FC236}">
                    <a16:creationId xmlns:a16="http://schemas.microsoft.com/office/drawing/2014/main" id="{91CA34D4-5C87-468B-BE97-5BC00EF7954F}"/>
                  </a:ext>
                </a:extLst>
              </p:cNvPr>
              <p:cNvSpPr/>
              <p:nvPr/>
            </p:nvSpPr>
            <p:spPr>
              <a:xfrm>
                <a:off x="9185895" y="2722211"/>
                <a:ext cx="232386" cy="621631"/>
              </a:xfrm>
              <a:custGeom>
                <a:avLst/>
                <a:gdLst/>
                <a:ahLst/>
                <a:cxnLst/>
                <a:rect l="0" t="0" r="0" b="0"/>
                <a:pathLst>
                  <a:path w="152000" h="406600" fill="none">
                    <a:moveTo>
                      <a:pt x="0" y="0"/>
                    </a:moveTo>
                    <a:lnTo>
                      <a:pt x="60800" y="0"/>
                    </a:lnTo>
                    <a:lnTo>
                      <a:pt x="60800" y="361000"/>
                    </a:lnTo>
                    <a:cubicBezTo>
                      <a:pt x="60800" y="388360"/>
                      <a:pt x="79040" y="406600"/>
                      <a:pt x="106400" y="406600"/>
                    </a:cubicBezTo>
                    <a:lnTo>
                      <a:pt x="152000" y="406600"/>
                    </a:lnTo>
                  </a:path>
                </a:pathLst>
              </a:custGeom>
              <a:noFill/>
              <a:ln w="12700" cap="flat">
                <a:solidFill>
                  <a:schemeClr val="tx2"/>
                </a:solidFill>
                <a:bevel/>
              </a:ln>
            </p:spPr>
            <p:txBody>
              <a:bodyPr/>
              <a:lstStyle/>
              <a:p>
                <a:endParaRPr lang="zh-CN" altLang="en-US" sz="1404"/>
              </a:p>
            </p:txBody>
          </p:sp>
        </p:grpSp>
        <p:grpSp>
          <p:nvGrpSpPr>
            <p:cNvPr id="17" name="íṡḻïďê">
              <a:extLst>
                <a:ext uri="{FF2B5EF4-FFF2-40B4-BE49-F238E27FC236}">
                  <a16:creationId xmlns:a16="http://schemas.microsoft.com/office/drawing/2014/main" id="{5155AA32-88AA-42F5-937A-E1481A086D45}"/>
                </a:ext>
              </a:extLst>
            </p:cNvPr>
            <p:cNvGrpSpPr/>
            <p:nvPr/>
          </p:nvGrpSpPr>
          <p:grpSpPr>
            <a:xfrm>
              <a:off x="8637678" y="3524547"/>
              <a:ext cx="199137" cy="621632"/>
              <a:chOff x="9164656" y="4238636"/>
              <a:chExt cx="232394" cy="621634"/>
            </a:xfrm>
          </p:grpSpPr>
          <p:sp>
            <p:nvSpPr>
              <p:cNvPr id="53" name="iṩḷíḍé">
                <a:extLst>
                  <a:ext uri="{FF2B5EF4-FFF2-40B4-BE49-F238E27FC236}">
                    <a16:creationId xmlns:a16="http://schemas.microsoft.com/office/drawing/2014/main" id="{99ABF54B-F91D-451C-9E94-F0B1DB126606}"/>
                  </a:ext>
                </a:extLst>
              </p:cNvPr>
              <p:cNvSpPr/>
              <p:nvPr/>
            </p:nvSpPr>
            <p:spPr>
              <a:xfrm>
                <a:off x="9164656" y="4238636"/>
                <a:ext cx="232386" cy="284672"/>
              </a:xfrm>
              <a:custGeom>
                <a:avLst/>
                <a:gdLst/>
                <a:ahLst/>
                <a:cxnLst/>
                <a:rect l="0" t="0" r="0" b="0"/>
                <a:pathLst>
                  <a:path w="152000" h="186200" fill="none">
                    <a:moveTo>
                      <a:pt x="0" y="0"/>
                    </a:moveTo>
                    <a:lnTo>
                      <a:pt x="60800" y="0"/>
                    </a:lnTo>
                    <a:lnTo>
                      <a:pt x="60800" y="-140600"/>
                    </a:lnTo>
                    <a:cubicBezTo>
                      <a:pt x="60800" y="-167960"/>
                      <a:pt x="79040" y="-186200"/>
                      <a:pt x="106400" y="-186200"/>
                    </a:cubicBezTo>
                    <a:lnTo>
                      <a:pt x="152000" y="-186200"/>
                    </a:lnTo>
                  </a:path>
                </a:pathLst>
              </a:custGeom>
              <a:noFill/>
              <a:ln w="12700" cap="flat">
                <a:solidFill>
                  <a:schemeClr val="tx2"/>
                </a:solidFill>
                <a:bevel/>
              </a:ln>
            </p:spPr>
            <p:txBody>
              <a:bodyPr/>
              <a:lstStyle/>
              <a:p>
                <a:endParaRPr lang="zh-CN" altLang="en-US" sz="1404"/>
              </a:p>
            </p:txBody>
          </p:sp>
          <p:sp>
            <p:nvSpPr>
              <p:cNvPr id="54" name="íṩḻîḑé">
                <a:extLst>
                  <a:ext uri="{FF2B5EF4-FFF2-40B4-BE49-F238E27FC236}">
                    <a16:creationId xmlns:a16="http://schemas.microsoft.com/office/drawing/2014/main" id="{FA187B3F-C6FC-4EB9-AF54-872DB10E9D8D}"/>
                  </a:ext>
                </a:extLst>
              </p:cNvPr>
              <p:cNvSpPr/>
              <p:nvPr/>
            </p:nvSpPr>
            <p:spPr>
              <a:xfrm>
                <a:off x="9164664" y="4238638"/>
                <a:ext cx="232386" cy="168480"/>
              </a:xfrm>
              <a:custGeom>
                <a:avLst/>
                <a:gdLst/>
                <a:ahLst/>
                <a:cxnLst/>
                <a:rect l="0" t="0" r="0" b="0"/>
                <a:pathLst>
                  <a:path w="152000" h="110200" fill="none">
                    <a:moveTo>
                      <a:pt x="0" y="0"/>
                    </a:moveTo>
                    <a:lnTo>
                      <a:pt x="60800" y="0"/>
                    </a:lnTo>
                    <a:lnTo>
                      <a:pt x="60800" y="64600"/>
                    </a:lnTo>
                    <a:cubicBezTo>
                      <a:pt x="60800" y="91960"/>
                      <a:pt x="79040" y="110200"/>
                      <a:pt x="106400" y="110200"/>
                    </a:cubicBezTo>
                    <a:lnTo>
                      <a:pt x="152000" y="110200"/>
                    </a:lnTo>
                  </a:path>
                </a:pathLst>
              </a:custGeom>
              <a:noFill/>
              <a:ln w="12700" cap="flat">
                <a:solidFill>
                  <a:schemeClr val="tx2"/>
                </a:solidFill>
                <a:bevel/>
              </a:ln>
            </p:spPr>
            <p:txBody>
              <a:bodyPr/>
              <a:lstStyle/>
              <a:p>
                <a:endParaRPr lang="zh-CN" altLang="en-US" sz="1404"/>
              </a:p>
            </p:txBody>
          </p:sp>
          <p:sp>
            <p:nvSpPr>
              <p:cNvPr id="55" name="îsḷiḋé">
                <a:extLst>
                  <a:ext uri="{FF2B5EF4-FFF2-40B4-BE49-F238E27FC236}">
                    <a16:creationId xmlns:a16="http://schemas.microsoft.com/office/drawing/2014/main" id="{7C13FA2C-FF10-42CE-8FC0-F35B29A489E8}"/>
                  </a:ext>
                </a:extLst>
              </p:cNvPr>
              <p:cNvSpPr/>
              <p:nvPr/>
            </p:nvSpPr>
            <p:spPr>
              <a:xfrm>
                <a:off x="9164661" y="4238639"/>
                <a:ext cx="232386" cy="621631"/>
              </a:xfrm>
              <a:custGeom>
                <a:avLst/>
                <a:gdLst/>
                <a:ahLst/>
                <a:cxnLst/>
                <a:rect l="0" t="0" r="0" b="0"/>
                <a:pathLst>
                  <a:path w="152000" h="406600" fill="none">
                    <a:moveTo>
                      <a:pt x="0" y="0"/>
                    </a:moveTo>
                    <a:lnTo>
                      <a:pt x="60800" y="0"/>
                    </a:lnTo>
                    <a:lnTo>
                      <a:pt x="60800" y="361000"/>
                    </a:lnTo>
                    <a:cubicBezTo>
                      <a:pt x="60800" y="388360"/>
                      <a:pt x="79040" y="406600"/>
                      <a:pt x="106400" y="406600"/>
                    </a:cubicBezTo>
                    <a:lnTo>
                      <a:pt x="152000" y="406600"/>
                    </a:lnTo>
                  </a:path>
                </a:pathLst>
              </a:custGeom>
              <a:noFill/>
              <a:ln w="12700" cap="flat">
                <a:solidFill>
                  <a:schemeClr val="tx2"/>
                </a:solidFill>
                <a:bevel/>
              </a:ln>
            </p:spPr>
            <p:txBody>
              <a:bodyPr/>
              <a:lstStyle/>
              <a:p>
                <a:endParaRPr lang="zh-CN" altLang="en-US" sz="1404"/>
              </a:p>
            </p:txBody>
          </p:sp>
        </p:grpSp>
        <p:sp>
          <p:nvSpPr>
            <p:cNvPr id="18" name="ïśľîḍê">
              <a:extLst>
                <a:ext uri="{FF2B5EF4-FFF2-40B4-BE49-F238E27FC236}">
                  <a16:creationId xmlns:a16="http://schemas.microsoft.com/office/drawing/2014/main" id="{2FFEFF88-4ABE-448E-9E5F-A25E6F48E92E}"/>
                </a:ext>
              </a:extLst>
            </p:cNvPr>
            <p:cNvSpPr/>
            <p:nvPr/>
          </p:nvSpPr>
          <p:spPr>
            <a:xfrm>
              <a:off x="8854959" y="1386497"/>
              <a:ext cx="975728" cy="336958"/>
            </a:xfrm>
            <a:custGeom>
              <a:avLst/>
              <a:gdLst/>
              <a:ahLst/>
              <a:cxnLst/>
              <a:rect l="0" t="0" r="0" b="0"/>
              <a:pathLst>
                <a:path w="744800" h="220400" fill="none">
                  <a:moveTo>
                    <a:pt x="0" y="220400"/>
                  </a:moveTo>
                  <a:lnTo>
                    <a:pt x="744800" y="220400"/>
                  </a:lnTo>
                </a:path>
              </a:pathLst>
            </a:custGeom>
            <a:gradFill>
              <a:gsLst>
                <a:gs pos="0">
                  <a:srgbClr val="E7F5FB"/>
                </a:gs>
                <a:gs pos="50000">
                  <a:srgbClr val="CFEBF7"/>
                </a:gs>
                <a:gs pos="100000">
                  <a:srgbClr val="B7E2F3"/>
                </a:gs>
              </a:gsLst>
              <a:lin ang="5400000" scaled="0"/>
            </a:gradFill>
            <a:ln w="25400" cap="flat">
              <a:solidFill>
                <a:srgbClr val="2767A4"/>
              </a:solidFill>
              <a:bevel/>
              <a:tailEnd type="diamond"/>
            </a:ln>
            <a:effectLst/>
          </p:spPr>
          <p:txBody>
            <a:bodyPr/>
            <a:lstStyle/>
            <a:p>
              <a:endParaRPr lang="zh-CN" altLang="en-US" sz="1404"/>
            </a:p>
          </p:txBody>
        </p:sp>
        <p:sp>
          <p:nvSpPr>
            <p:cNvPr id="19" name="îṣḻiḓé">
              <a:extLst>
                <a:ext uri="{FF2B5EF4-FFF2-40B4-BE49-F238E27FC236}">
                  <a16:creationId xmlns:a16="http://schemas.microsoft.com/office/drawing/2014/main" id="{C3079154-5B19-4234-A8E6-D960CF6FFC3B}"/>
                </a:ext>
              </a:extLst>
            </p:cNvPr>
            <p:cNvSpPr txBox="1"/>
            <p:nvPr/>
          </p:nvSpPr>
          <p:spPr>
            <a:xfrm>
              <a:off x="8904745" y="1421355"/>
              <a:ext cx="791999" cy="290482"/>
            </a:xfrm>
            <a:prstGeom prst="rect">
              <a:avLst/>
            </a:prstGeom>
            <a:noFill/>
          </p:spPr>
          <p:txBody>
            <a:bodyPr wrap="none" lIns="90000" tIns="46800" rIns="90000" bIns="46800" rtlCol="0" anchor="ctr">
              <a:normAutofit/>
            </a:bodyPr>
            <a:lstStyle/>
            <a:p>
              <a:r>
                <a:rPr lang="zh-CN" altLang="en-US" sz="1400" dirty="0"/>
                <a:t>基因辞典</a:t>
              </a:r>
              <a:endParaRPr sz="1400" dirty="0"/>
            </a:p>
          </p:txBody>
        </p:sp>
        <p:sp>
          <p:nvSpPr>
            <p:cNvPr id="20" name="ïSḷíḑé">
              <a:extLst>
                <a:ext uri="{FF2B5EF4-FFF2-40B4-BE49-F238E27FC236}">
                  <a16:creationId xmlns:a16="http://schemas.microsoft.com/office/drawing/2014/main" id="{B6DE35A0-B60A-4610-BFDC-88AC73D60D11}"/>
                </a:ext>
              </a:extLst>
            </p:cNvPr>
            <p:cNvSpPr/>
            <p:nvPr/>
          </p:nvSpPr>
          <p:spPr>
            <a:xfrm>
              <a:off x="8854959" y="1839646"/>
              <a:ext cx="1583068" cy="336958"/>
            </a:xfrm>
            <a:custGeom>
              <a:avLst/>
              <a:gdLst/>
              <a:ahLst/>
              <a:cxnLst/>
              <a:rect l="0" t="0" r="0" b="0"/>
              <a:pathLst>
                <a:path w="1208400" h="220400" fill="none">
                  <a:moveTo>
                    <a:pt x="0" y="220400"/>
                  </a:moveTo>
                  <a:lnTo>
                    <a:pt x="1208400" y="220400"/>
                  </a:lnTo>
                </a:path>
              </a:pathLst>
            </a:custGeom>
            <a:gradFill>
              <a:gsLst>
                <a:gs pos="0">
                  <a:srgbClr val="E7F5FB"/>
                </a:gs>
                <a:gs pos="50000">
                  <a:srgbClr val="CFEBF7"/>
                </a:gs>
                <a:gs pos="100000">
                  <a:srgbClr val="B7E2F3"/>
                </a:gs>
              </a:gsLst>
              <a:lin ang="5400000" scaled="0"/>
            </a:gradFill>
            <a:ln w="25400" cap="flat">
              <a:solidFill>
                <a:srgbClr val="2767A4"/>
              </a:solidFill>
              <a:bevel/>
              <a:tailEnd type="diamond"/>
            </a:ln>
            <a:effectLst/>
          </p:spPr>
          <p:txBody>
            <a:bodyPr/>
            <a:lstStyle/>
            <a:p>
              <a:endParaRPr lang="zh-CN" altLang="en-US" sz="1404"/>
            </a:p>
          </p:txBody>
        </p:sp>
        <p:sp>
          <p:nvSpPr>
            <p:cNvPr id="21" name="iṥľïḑê">
              <a:extLst>
                <a:ext uri="{FF2B5EF4-FFF2-40B4-BE49-F238E27FC236}">
                  <a16:creationId xmlns:a16="http://schemas.microsoft.com/office/drawing/2014/main" id="{659E3D69-7232-4B41-A2BE-A447039FABF8}"/>
                </a:ext>
              </a:extLst>
            </p:cNvPr>
            <p:cNvSpPr txBox="1"/>
            <p:nvPr/>
          </p:nvSpPr>
          <p:spPr>
            <a:xfrm>
              <a:off x="8904745" y="1874504"/>
              <a:ext cx="791999" cy="290482"/>
            </a:xfrm>
            <a:prstGeom prst="rect">
              <a:avLst/>
            </a:prstGeom>
            <a:noFill/>
          </p:spPr>
          <p:txBody>
            <a:bodyPr wrap="none" lIns="90000" tIns="46800" rIns="90000" bIns="46800" rtlCol="0" anchor="ctr">
              <a:normAutofit/>
            </a:bodyPr>
            <a:lstStyle/>
            <a:p>
              <a:r>
                <a:rPr lang="zh-CN" altLang="en-US" sz="1400" dirty="0"/>
                <a:t>生物信息解码</a:t>
              </a:r>
              <a:endParaRPr sz="1400" dirty="0"/>
            </a:p>
          </p:txBody>
        </p:sp>
        <p:sp>
          <p:nvSpPr>
            <p:cNvPr id="22" name="ïṩ1idé">
              <a:extLst>
                <a:ext uri="{FF2B5EF4-FFF2-40B4-BE49-F238E27FC236}">
                  <a16:creationId xmlns:a16="http://schemas.microsoft.com/office/drawing/2014/main" id="{89547010-34C5-4C41-8FE3-BE9EC7CF69A0}"/>
                </a:ext>
              </a:extLst>
            </p:cNvPr>
            <p:cNvSpPr/>
            <p:nvPr/>
          </p:nvSpPr>
          <p:spPr>
            <a:xfrm>
              <a:off x="8854959" y="2292798"/>
              <a:ext cx="1453634" cy="336958"/>
            </a:xfrm>
            <a:custGeom>
              <a:avLst/>
              <a:gdLst/>
              <a:ahLst/>
              <a:cxnLst/>
              <a:rect l="0" t="0" r="0" b="0"/>
              <a:pathLst>
                <a:path w="1109600" h="220400" fill="none">
                  <a:moveTo>
                    <a:pt x="0" y="220400"/>
                  </a:moveTo>
                  <a:lnTo>
                    <a:pt x="1109600" y="220400"/>
                  </a:lnTo>
                </a:path>
              </a:pathLst>
            </a:custGeom>
            <a:gradFill>
              <a:gsLst>
                <a:gs pos="0">
                  <a:srgbClr val="E7F5FB"/>
                </a:gs>
                <a:gs pos="50000">
                  <a:srgbClr val="CFEBF7"/>
                </a:gs>
                <a:gs pos="100000">
                  <a:srgbClr val="B7E2F3"/>
                </a:gs>
              </a:gsLst>
              <a:lin ang="5400000" scaled="0"/>
            </a:gradFill>
            <a:ln w="25400" cap="flat">
              <a:solidFill>
                <a:srgbClr val="2767A4"/>
              </a:solidFill>
              <a:bevel/>
              <a:tailEnd type="diamond"/>
            </a:ln>
            <a:effectLst/>
          </p:spPr>
          <p:txBody>
            <a:bodyPr/>
            <a:lstStyle/>
            <a:p>
              <a:endParaRPr lang="zh-CN" altLang="en-US" sz="1404"/>
            </a:p>
          </p:txBody>
        </p:sp>
        <p:sp>
          <p:nvSpPr>
            <p:cNvPr id="23" name="ïsḷiḍè">
              <a:extLst>
                <a:ext uri="{FF2B5EF4-FFF2-40B4-BE49-F238E27FC236}">
                  <a16:creationId xmlns:a16="http://schemas.microsoft.com/office/drawing/2014/main" id="{8F0FB2E8-9B3A-42C8-AABD-CA70546723D3}"/>
                </a:ext>
              </a:extLst>
            </p:cNvPr>
            <p:cNvSpPr txBox="1"/>
            <p:nvPr/>
          </p:nvSpPr>
          <p:spPr>
            <a:xfrm>
              <a:off x="8904745" y="2327655"/>
              <a:ext cx="791999" cy="290482"/>
            </a:xfrm>
            <a:prstGeom prst="rect">
              <a:avLst/>
            </a:prstGeom>
            <a:noFill/>
          </p:spPr>
          <p:txBody>
            <a:bodyPr wrap="none" lIns="90000" tIns="46800" rIns="90000" bIns="46800" rtlCol="0" anchor="ctr">
              <a:normAutofit/>
            </a:bodyPr>
            <a:lstStyle/>
            <a:p>
              <a:r>
                <a:rPr lang="en-US" altLang="zh-CN" sz="1400" dirty="0"/>
                <a:t>DNA</a:t>
              </a:r>
              <a:r>
                <a:rPr lang="zh-CN" altLang="en-US" sz="1400" dirty="0"/>
                <a:t>存储</a:t>
              </a:r>
              <a:endParaRPr sz="1400" dirty="0"/>
            </a:p>
          </p:txBody>
        </p:sp>
        <p:sp>
          <p:nvSpPr>
            <p:cNvPr id="24" name="iṩ1ïďê">
              <a:extLst>
                <a:ext uri="{FF2B5EF4-FFF2-40B4-BE49-F238E27FC236}">
                  <a16:creationId xmlns:a16="http://schemas.microsoft.com/office/drawing/2014/main" id="{C6D2495D-AE42-4935-A11F-0D1FC4E058AC}"/>
                </a:ext>
              </a:extLst>
            </p:cNvPr>
            <p:cNvSpPr/>
            <p:nvPr/>
          </p:nvSpPr>
          <p:spPr>
            <a:xfrm>
              <a:off x="8836769" y="2902925"/>
              <a:ext cx="2097661" cy="336958"/>
            </a:xfrm>
            <a:custGeom>
              <a:avLst/>
              <a:gdLst/>
              <a:ahLst/>
              <a:cxnLst/>
              <a:rect l="0" t="0" r="0" b="0"/>
              <a:pathLst>
                <a:path w="1717600" h="220400" fill="none">
                  <a:moveTo>
                    <a:pt x="0" y="220400"/>
                  </a:moveTo>
                  <a:lnTo>
                    <a:pt x="1717600" y="220400"/>
                  </a:lnTo>
                </a:path>
              </a:pathLst>
            </a:custGeom>
            <a:gradFill>
              <a:gsLst>
                <a:gs pos="0">
                  <a:srgbClr val="E7F5FB"/>
                </a:gs>
                <a:gs pos="50000">
                  <a:srgbClr val="CFEBF7"/>
                </a:gs>
                <a:gs pos="100000">
                  <a:srgbClr val="B7E2F3"/>
                </a:gs>
              </a:gsLst>
              <a:lin ang="5400000" scaled="0"/>
            </a:gradFill>
            <a:ln w="25400" cap="flat">
              <a:solidFill>
                <a:srgbClr val="EDB159"/>
              </a:solidFill>
              <a:bevel/>
              <a:tailEnd type="diamond"/>
            </a:ln>
            <a:effectLst/>
          </p:spPr>
          <p:txBody>
            <a:bodyPr/>
            <a:lstStyle/>
            <a:p>
              <a:endParaRPr lang="zh-CN" altLang="en-US" sz="1404"/>
            </a:p>
          </p:txBody>
        </p:sp>
        <p:sp>
          <p:nvSpPr>
            <p:cNvPr id="25" name="îsļiďé">
              <a:extLst>
                <a:ext uri="{FF2B5EF4-FFF2-40B4-BE49-F238E27FC236}">
                  <a16:creationId xmlns:a16="http://schemas.microsoft.com/office/drawing/2014/main" id="{F62EF2CB-762A-494D-A36D-B4C9FC179200}"/>
                </a:ext>
              </a:extLst>
            </p:cNvPr>
            <p:cNvSpPr txBox="1"/>
            <p:nvPr/>
          </p:nvSpPr>
          <p:spPr>
            <a:xfrm>
              <a:off x="8836773" y="2937779"/>
              <a:ext cx="791999" cy="290482"/>
            </a:xfrm>
            <a:prstGeom prst="rect">
              <a:avLst/>
            </a:prstGeom>
            <a:noFill/>
          </p:spPr>
          <p:txBody>
            <a:bodyPr wrap="none" lIns="90000" tIns="46800" rIns="90000" bIns="46800" rtlCol="0" anchor="ctr">
              <a:normAutofit/>
            </a:bodyPr>
            <a:lstStyle/>
            <a:p>
              <a:r>
                <a:rPr lang="zh-CN" altLang="en-US" sz="1400" dirty="0"/>
                <a:t>功能元件设计和验证</a:t>
              </a:r>
            </a:p>
          </p:txBody>
        </p:sp>
        <p:sp>
          <p:nvSpPr>
            <p:cNvPr id="26" name="iśľiďê">
              <a:extLst>
                <a:ext uri="{FF2B5EF4-FFF2-40B4-BE49-F238E27FC236}">
                  <a16:creationId xmlns:a16="http://schemas.microsoft.com/office/drawing/2014/main" id="{539285FF-1AA3-413E-8B20-3E951C663B42}"/>
                </a:ext>
              </a:extLst>
            </p:cNvPr>
            <p:cNvSpPr/>
            <p:nvPr/>
          </p:nvSpPr>
          <p:spPr>
            <a:xfrm>
              <a:off x="8836767" y="3356073"/>
              <a:ext cx="2160540" cy="336958"/>
            </a:xfrm>
            <a:custGeom>
              <a:avLst/>
              <a:gdLst/>
              <a:ahLst/>
              <a:cxnLst/>
              <a:rect l="0" t="0" r="0" b="0"/>
              <a:pathLst>
                <a:path w="1649200" h="220400" fill="none">
                  <a:moveTo>
                    <a:pt x="0" y="220400"/>
                  </a:moveTo>
                  <a:lnTo>
                    <a:pt x="1649200" y="220400"/>
                  </a:lnTo>
                </a:path>
              </a:pathLst>
            </a:custGeom>
            <a:gradFill>
              <a:gsLst>
                <a:gs pos="0">
                  <a:srgbClr val="E7F5FB"/>
                </a:gs>
                <a:gs pos="50000">
                  <a:srgbClr val="CFEBF7"/>
                </a:gs>
                <a:gs pos="100000">
                  <a:srgbClr val="B7E2F3"/>
                </a:gs>
              </a:gsLst>
              <a:lin ang="5400000" scaled="0"/>
            </a:gradFill>
            <a:ln w="25400" cap="flat">
              <a:solidFill>
                <a:srgbClr val="EDB159"/>
              </a:solidFill>
              <a:bevel/>
              <a:tailEnd type="diamond"/>
            </a:ln>
            <a:effectLst/>
          </p:spPr>
          <p:txBody>
            <a:bodyPr/>
            <a:lstStyle/>
            <a:p>
              <a:endParaRPr lang="zh-CN" altLang="en-US" sz="1404"/>
            </a:p>
          </p:txBody>
        </p:sp>
        <p:sp>
          <p:nvSpPr>
            <p:cNvPr id="27" name="iSḷíḑê">
              <a:extLst>
                <a:ext uri="{FF2B5EF4-FFF2-40B4-BE49-F238E27FC236}">
                  <a16:creationId xmlns:a16="http://schemas.microsoft.com/office/drawing/2014/main" id="{41D48D01-56E1-4EED-A149-FB2DD33443CA}"/>
                </a:ext>
              </a:extLst>
            </p:cNvPr>
            <p:cNvSpPr txBox="1"/>
            <p:nvPr/>
          </p:nvSpPr>
          <p:spPr>
            <a:xfrm>
              <a:off x="8836773" y="3390931"/>
              <a:ext cx="791999" cy="290482"/>
            </a:xfrm>
            <a:prstGeom prst="rect">
              <a:avLst/>
            </a:prstGeom>
            <a:noFill/>
          </p:spPr>
          <p:txBody>
            <a:bodyPr wrap="none" lIns="90000" tIns="46800" rIns="90000" bIns="46800" rtlCol="0" anchor="ctr">
              <a:normAutofit/>
            </a:bodyPr>
            <a:lstStyle/>
            <a:p>
              <a:r>
                <a:rPr lang="zh-CN" altLang="en-US" sz="1400" dirty="0"/>
                <a:t>合成生物过程模拟仿真</a:t>
              </a:r>
              <a:endParaRPr sz="1400" dirty="0"/>
            </a:p>
          </p:txBody>
        </p:sp>
        <p:sp>
          <p:nvSpPr>
            <p:cNvPr id="28" name="ïṥļíḋé">
              <a:extLst>
                <a:ext uri="{FF2B5EF4-FFF2-40B4-BE49-F238E27FC236}">
                  <a16:creationId xmlns:a16="http://schemas.microsoft.com/office/drawing/2014/main" id="{458181AA-A2BE-463D-A623-C91F0192B44B}"/>
                </a:ext>
              </a:extLst>
            </p:cNvPr>
            <p:cNvSpPr/>
            <p:nvPr/>
          </p:nvSpPr>
          <p:spPr>
            <a:xfrm>
              <a:off x="8836767" y="3809220"/>
              <a:ext cx="1503417" cy="336958"/>
            </a:xfrm>
            <a:custGeom>
              <a:avLst/>
              <a:gdLst/>
              <a:ahLst/>
              <a:cxnLst/>
              <a:rect l="0" t="0" r="0" b="0"/>
              <a:pathLst>
                <a:path w="1147600" h="220400" fill="none">
                  <a:moveTo>
                    <a:pt x="0" y="220400"/>
                  </a:moveTo>
                  <a:lnTo>
                    <a:pt x="1147600" y="220400"/>
                  </a:lnTo>
                </a:path>
              </a:pathLst>
            </a:custGeom>
            <a:gradFill>
              <a:gsLst>
                <a:gs pos="0">
                  <a:srgbClr val="E7F5FB"/>
                </a:gs>
                <a:gs pos="50000">
                  <a:srgbClr val="CFEBF7"/>
                </a:gs>
                <a:gs pos="100000">
                  <a:srgbClr val="B7E2F3"/>
                </a:gs>
              </a:gsLst>
              <a:lin ang="5400000" scaled="0"/>
            </a:gradFill>
            <a:ln w="25400" cap="flat">
              <a:solidFill>
                <a:srgbClr val="EDB159"/>
              </a:solidFill>
              <a:bevel/>
              <a:tailEnd type="diamond"/>
            </a:ln>
            <a:effectLst/>
          </p:spPr>
          <p:txBody>
            <a:bodyPr/>
            <a:lstStyle/>
            <a:p>
              <a:endParaRPr lang="zh-CN" altLang="en-US" sz="1404"/>
            </a:p>
          </p:txBody>
        </p:sp>
        <p:sp>
          <p:nvSpPr>
            <p:cNvPr id="29" name="iṥḷiḋe">
              <a:extLst>
                <a:ext uri="{FF2B5EF4-FFF2-40B4-BE49-F238E27FC236}">
                  <a16:creationId xmlns:a16="http://schemas.microsoft.com/office/drawing/2014/main" id="{17E5D651-AED0-46C5-9238-09A2CDB4183C}"/>
                </a:ext>
              </a:extLst>
            </p:cNvPr>
            <p:cNvSpPr txBox="1"/>
            <p:nvPr/>
          </p:nvSpPr>
          <p:spPr>
            <a:xfrm>
              <a:off x="8836773" y="3844080"/>
              <a:ext cx="791999" cy="290482"/>
            </a:xfrm>
            <a:prstGeom prst="rect">
              <a:avLst/>
            </a:prstGeom>
            <a:noFill/>
          </p:spPr>
          <p:txBody>
            <a:bodyPr wrap="none" lIns="90000" tIns="46800" rIns="90000" bIns="46800" rtlCol="0" anchor="ctr">
              <a:normAutofit/>
            </a:bodyPr>
            <a:lstStyle/>
            <a:p>
              <a:r>
                <a:rPr lang="zh-CN" altLang="en-US" sz="1400" dirty="0"/>
                <a:t>软件开发</a:t>
              </a:r>
              <a:endParaRPr sz="1400" dirty="0"/>
            </a:p>
          </p:txBody>
        </p:sp>
        <p:grpSp>
          <p:nvGrpSpPr>
            <p:cNvPr id="30" name="îṩļiḋê">
              <a:extLst>
                <a:ext uri="{FF2B5EF4-FFF2-40B4-BE49-F238E27FC236}">
                  <a16:creationId xmlns:a16="http://schemas.microsoft.com/office/drawing/2014/main" id="{634710D3-4895-465C-BB0E-AF9B497D6EF3}"/>
                </a:ext>
              </a:extLst>
            </p:cNvPr>
            <p:cNvGrpSpPr/>
            <p:nvPr/>
          </p:nvGrpSpPr>
          <p:grpSpPr>
            <a:xfrm>
              <a:off x="3266309" y="3459921"/>
              <a:ext cx="199156" cy="842397"/>
              <a:chOff x="2896249" y="4174008"/>
              <a:chExt cx="232418" cy="842399"/>
            </a:xfrm>
          </p:grpSpPr>
          <p:sp>
            <p:nvSpPr>
              <p:cNvPr id="49" name="îśḷîḋè">
                <a:extLst>
                  <a:ext uri="{FF2B5EF4-FFF2-40B4-BE49-F238E27FC236}">
                    <a16:creationId xmlns:a16="http://schemas.microsoft.com/office/drawing/2014/main" id="{AE977825-45CF-4B8C-8162-E26298B5673C}"/>
                  </a:ext>
                </a:extLst>
              </p:cNvPr>
              <p:cNvSpPr/>
              <p:nvPr/>
            </p:nvSpPr>
            <p:spPr>
              <a:xfrm>
                <a:off x="2896265" y="4174009"/>
                <a:ext cx="232385" cy="517057"/>
              </a:xfrm>
              <a:custGeom>
                <a:avLst/>
                <a:gdLst/>
                <a:ahLst/>
                <a:cxnLst/>
                <a:rect l="0" t="0" r="0" b="0"/>
                <a:pathLst>
                  <a:path w="152000" h="338200" fill="none">
                    <a:moveTo>
                      <a:pt x="0" y="0"/>
                    </a:moveTo>
                    <a:lnTo>
                      <a:pt x="-60800" y="0"/>
                    </a:lnTo>
                    <a:lnTo>
                      <a:pt x="-60800" y="-292600"/>
                    </a:lnTo>
                    <a:cubicBezTo>
                      <a:pt x="-60800" y="-319960"/>
                      <a:pt x="-79040" y="-338200"/>
                      <a:pt x="-106400" y="-338200"/>
                    </a:cubicBezTo>
                    <a:lnTo>
                      <a:pt x="-152000" y="-338200"/>
                    </a:lnTo>
                  </a:path>
                </a:pathLst>
              </a:custGeom>
              <a:noFill/>
              <a:ln w="12700" cap="flat">
                <a:solidFill>
                  <a:schemeClr val="tx2"/>
                </a:solidFill>
                <a:bevel/>
              </a:ln>
            </p:spPr>
            <p:txBody>
              <a:bodyPr/>
              <a:lstStyle/>
              <a:p>
                <a:endParaRPr lang="zh-CN" altLang="en-US" sz="1404"/>
              </a:p>
            </p:txBody>
          </p:sp>
          <p:sp>
            <p:nvSpPr>
              <p:cNvPr id="50" name="íṧļídé">
                <a:extLst>
                  <a:ext uri="{FF2B5EF4-FFF2-40B4-BE49-F238E27FC236}">
                    <a16:creationId xmlns:a16="http://schemas.microsoft.com/office/drawing/2014/main" id="{3D575E52-D1E7-4CB2-A394-435E20771416}"/>
                  </a:ext>
                </a:extLst>
              </p:cNvPr>
              <p:cNvSpPr/>
              <p:nvPr/>
            </p:nvSpPr>
            <p:spPr>
              <a:xfrm>
                <a:off x="2896281" y="4174008"/>
                <a:ext cx="232386" cy="63906"/>
              </a:xfrm>
              <a:custGeom>
                <a:avLst/>
                <a:gdLst/>
                <a:ahLst/>
                <a:cxnLst/>
                <a:rect l="0" t="0" r="0" b="0"/>
                <a:pathLst>
                  <a:path w="152000" h="41800" fill="none">
                    <a:moveTo>
                      <a:pt x="0" y="0"/>
                    </a:moveTo>
                    <a:lnTo>
                      <a:pt x="-60800" y="0"/>
                    </a:lnTo>
                    <a:lnTo>
                      <a:pt x="-60800" y="-11400"/>
                    </a:lnTo>
                    <a:cubicBezTo>
                      <a:pt x="-60800" y="-29640"/>
                      <a:pt x="-72960" y="-41800"/>
                      <a:pt x="-91200" y="-41800"/>
                    </a:cubicBezTo>
                    <a:lnTo>
                      <a:pt x="-152000" y="-41800"/>
                    </a:lnTo>
                  </a:path>
                </a:pathLst>
              </a:custGeom>
              <a:noFill/>
              <a:ln w="12700" cap="flat">
                <a:solidFill>
                  <a:schemeClr val="tx2"/>
                </a:solidFill>
                <a:bevel/>
              </a:ln>
            </p:spPr>
            <p:txBody>
              <a:bodyPr/>
              <a:lstStyle/>
              <a:p>
                <a:endParaRPr lang="zh-CN" altLang="en-US" sz="1404"/>
              </a:p>
            </p:txBody>
          </p:sp>
          <p:sp>
            <p:nvSpPr>
              <p:cNvPr id="51" name="iš1ïdè">
                <a:extLst>
                  <a:ext uri="{FF2B5EF4-FFF2-40B4-BE49-F238E27FC236}">
                    <a16:creationId xmlns:a16="http://schemas.microsoft.com/office/drawing/2014/main" id="{9EB17D2F-8B89-4EBF-B5A5-76D1A7A47D3B}"/>
                  </a:ext>
                </a:extLst>
              </p:cNvPr>
              <p:cNvSpPr/>
              <p:nvPr/>
            </p:nvSpPr>
            <p:spPr>
              <a:xfrm>
                <a:off x="2896263" y="4174008"/>
                <a:ext cx="232385" cy="389245"/>
              </a:xfrm>
              <a:custGeom>
                <a:avLst/>
                <a:gdLst/>
                <a:ahLst/>
                <a:cxnLst/>
                <a:rect l="0" t="0" r="0" b="0"/>
                <a:pathLst>
                  <a:path w="152000" h="254600" fill="none">
                    <a:moveTo>
                      <a:pt x="0" y="0"/>
                    </a:moveTo>
                    <a:lnTo>
                      <a:pt x="-60800" y="0"/>
                    </a:lnTo>
                    <a:lnTo>
                      <a:pt x="-60800" y="209000"/>
                    </a:lnTo>
                    <a:cubicBezTo>
                      <a:pt x="-60800" y="236360"/>
                      <a:pt x="-79040" y="254600"/>
                      <a:pt x="-106400" y="254600"/>
                    </a:cubicBezTo>
                    <a:lnTo>
                      <a:pt x="-152000" y="254600"/>
                    </a:lnTo>
                  </a:path>
                </a:pathLst>
              </a:custGeom>
              <a:noFill/>
              <a:ln w="12700" cap="flat">
                <a:solidFill>
                  <a:schemeClr val="tx2"/>
                </a:solidFill>
                <a:bevel/>
              </a:ln>
            </p:spPr>
            <p:txBody>
              <a:bodyPr/>
              <a:lstStyle/>
              <a:p>
                <a:endParaRPr lang="zh-CN" altLang="en-US" sz="1404"/>
              </a:p>
            </p:txBody>
          </p:sp>
          <p:sp>
            <p:nvSpPr>
              <p:cNvPr id="52" name="îṣḷiďè">
                <a:extLst>
                  <a:ext uri="{FF2B5EF4-FFF2-40B4-BE49-F238E27FC236}">
                    <a16:creationId xmlns:a16="http://schemas.microsoft.com/office/drawing/2014/main" id="{EB411B23-2D88-4652-B2B8-C41E7AE43402}"/>
                  </a:ext>
                </a:extLst>
              </p:cNvPr>
              <p:cNvSpPr/>
              <p:nvPr/>
            </p:nvSpPr>
            <p:spPr>
              <a:xfrm>
                <a:off x="2896249" y="4174010"/>
                <a:ext cx="232386" cy="842397"/>
              </a:xfrm>
              <a:custGeom>
                <a:avLst/>
                <a:gdLst/>
                <a:ahLst/>
                <a:cxnLst/>
                <a:rect l="0" t="0" r="0" b="0"/>
                <a:pathLst>
                  <a:path w="152000" h="551000" fill="none">
                    <a:moveTo>
                      <a:pt x="0" y="0"/>
                    </a:moveTo>
                    <a:lnTo>
                      <a:pt x="-60800" y="0"/>
                    </a:lnTo>
                    <a:lnTo>
                      <a:pt x="-60800" y="505400"/>
                    </a:lnTo>
                    <a:cubicBezTo>
                      <a:pt x="-60800" y="532760"/>
                      <a:pt x="-79040" y="551000"/>
                      <a:pt x="-106400" y="551000"/>
                    </a:cubicBezTo>
                    <a:lnTo>
                      <a:pt x="-152000" y="551000"/>
                    </a:lnTo>
                  </a:path>
                </a:pathLst>
              </a:custGeom>
              <a:noFill/>
              <a:ln w="12700" cap="flat">
                <a:solidFill>
                  <a:schemeClr val="tx2"/>
                </a:solidFill>
                <a:bevel/>
              </a:ln>
            </p:spPr>
            <p:txBody>
              <a:bodyPr/>
              <a:lstStyle/>
              <a:p>
                <a:endParaRPr lang="zh-CN" altLang="en-US" sz="1404"/>
              </a:p>
            </p:txBody>
          </p:sp>
        </p:grpSp>
        <p:grpSp>
          <p:nvGrpSpPr>
            <p:cNvPr id="31" name="ïş1îḓe">
              <a:extLst>
                <a:ext uri="{FF2B5EF4-FFF2-40B4-BE49-F238E27FC236}">
                  <a16:creationId xmlns:a16="http://schemas.microsoft.com/office/drawing/2014/main" id="{4506A878-2AEB-4B30-BE7D-EA6AA46AFC34}"/>
                </a:ext>
              </a:extLst>
            </p:cNvPr>
            <p:cNvGrpSpPr/>
            <p:nvPr/>
          </p:nvGrpSpPr>
          <p:grpSpPr>
            <a:xfrm>
              <a:off x="3221129" y="1953849"/>
              <a:ext cx="199135" cy="284680"/>
              <a:chOff x="2843556" y="2667934"/>
              <a:chExt cx="232396" cy="284681"/>
            </a:xfrm>
          </p:grpSpPr>
          <p:sp>
            <p:nvSpPr>
              <p:cNvPr id="46" name="i$ḻïdè">
                <a:extLst>
                  <a:ext uri="{FF2B5EF4-FFF2-40B4-BE49-F238E27FC236}">
                    <a16:creationId xmlns:a16="http://schemas.microsoft.com/office/drawing/2014/main" id="{BA22AD29-423C-4634-81DB-57305A337EC1}"/>
                  </a:ext>
                </a:extLst>
              </p:cNvPr>
              <p:cNvSpPr/>
              <p:nvPr/>
            </p:nvSpPr>
            <p:spPr>
              <a:xfrm>
                <a:off x="2843565" y="2667943"/>
                <a:ext cx="232387" cy="284672"/>
              </a:xfrm>
              <a:custGeom>
                <a:avLst/>
                <a:gdLst/>
                <a:ahLst/>
                <a:cxnLst/>
                <a:rect l="0" t="0" r="0" b="0"/>
                <a:pathLst>
                  <a:path w="152000" h="186200" fill="none">
                    <a:moveTo>
                      <a:pt x="0" y="0"/>
                    </a:moveTo>
                    <a:lnTo>
                      <a:pt x="-60800" y="0"/>
                    </a:lnTo>
                    <a:lnTo>
                      <a:pt x="-60800" y="-140600"/>
                    </a:lnTo>
                    <a:cubicBezTo>
                      <a:pt x="-60800" y="-167960"/>
                      <a:pt x="-79040" y="-186200"/>
                      <a:pt x="-106400" y="-186200"/>
                    </a:cubicBezTo>
                    <a:lnTo>
                      <a:pt x="-152000" y="-186200"/>
                    </a:lnTo>
                  </a:path>
                </a:pathLst>
              </a:custGeom>
              <a:noFill/>
              <a:ln w="12700" cap="flat">
                <a:solidFill>
                  <a:schemeClr val="tx2"/>
                </a:solidFill>
                <a:bevel/>
              </a:ln>
            </p:spPr>
            <p:txBody>
              <a:bodyPr/>
              <a:lstStyle/>
              <a:p>
                <a:endParaRPr lang="zh-CN" altLang="en-US" sz="1404"/>
              </a:p>
            </p:txBody>
          </p:sp>
          <p:sp>
            <p:nvSpPr>
              <p:cNvPr id="47" name="ïṧ1iḍé">
                <a:extLst>
                  <a:ext uri="{FF2B5EF4-FFF2-40B4-BE49-F238E27FC236}">
                    <a16:creationId xmlns:a16="http://schemas.microsoft.com/office/drawing/2014/main" id="{2FAA0609-12E6-498B-AD66-3483795869FC}"/>
                  </a:ext>
                </a:extLst>
              </p:cNvPr>
              <p:cNvSpPr/>
              <p:nvPr/>
            </p:nvSpPr>
            <p:spPr>
              <a:xfrm>
                <a:off x="2843556" y="2667934"/>
                <a:ext cx="232388" cy="168480"/>
              </a:xfrm>
              <a:custGeom>
                <a:avLst/>
                <a:gdLst/>
                <a:ahLst/>
                <a:cxnLst/>
                <a:rect l="0" t="0" r="0" b="0"/>
                <a:pathLst>
                  <a:path w="152000" h="110200" fill="none">
                    <a:moveTo>
                      <a:pt x="0" y="0"/>
                    </a:moveTo>
                    <a:lnTo>
                      <a:pt x="-60800" y="0"/>
                    </a:lnTo>
                    <a:lnTo>
                      <a:pt x="-60800" y="64600"/>
                    </a:lnTo>
                    <a:cubicBezTo>
                      <a:pt x="-60800" y="91960"/>
                      <a:pt x="-79040" y="110200"/>
                      <a:pt x="-106400" y="110200"/>
                    </a:cubicBezTo>
                    <a:lnTo>
                      <a:pt x="-152000" y="110200"/>
                    </a:lnTo>
                  </a:path>
                </a:pathLst>
              </a:custGeom>
              <a:noFill/>
              <a:ln w="12700" cap="flat">
                <a:solidFill>
                  <a:schemeClr val="tx2"/>
                </a:solidFill>
                <a:bevel/>
              </a:ln>
            </p:spPr>
            <p:txBody>
              <a:bodyPr/>
              <a:lstStyle/>
              <a:p>
                <a:endParaRPr lang="zh-CN" altLang="en-US" sz="1404"/>
              </a:p>
            </p:txBody>
          </p:sp>
        </p:grpSp>
        <p:sp>
          <p:nvSpPr>
            <p:cNvPr id="32" name="íṩľïḍè">
              <a:extLst>
                <a:ext uri="{FF2B5EF4-FFF2-40B4-BE49-F238E27FC236}">
                  <a16:creationId xmlns:a16="http://schemas.microsoft.com/office/drawing/2014/main" id="{5F0EC43A-CEA4-407A-BD6E-A0F44096A389}"/>
                </a:ext>
              </a:extLst>
            </p:cNvPr>
            <p:cNvSpPr/>
            <p:nvPr/>
          </p:nvSpPr>
          <p:spPr>
            <a:xfrm>
              <a:off x="1072319" y="2617526"/>
              <a:ext cx="2005117" cy="325338"/>
            </a:xfrm>
            <a:custGeom>
              <a:avLst/>
              <a:gdLst/>
              <a:ahLst/>
              <a:cxnLst/>
              <a:rect l="0" t="0" r="0" b="0"/>
              <a:pathLst>
                <a:path w="1596000" h="212800" fill="none">
                  <a:moveTo>
                    <a:pt x="0" y="212800"/>
                  </a:moveTo>
                  <a:lnTo>
                    <a:pt x="1596000" y="212800"/>
                  </a:lnTo>
                </a:path>
              </a:pathLst>
            </a:custGeom>
            <a:gradFill>
              <a:gsLst>
                <a:gs pos="0">
                  <a:srgbClr val="E7F5FB"/>
                </a:gs>
                <a:gs pos="50000">
                  <a:srgbClr val="CFEBF7"/>
                </a:gs>
                <a:gs pos="100000">
                  <a:srgbClr val="B7E2F3"/>
                </a:gs>
              </a:gsLst>
              <a:lin ang="5400000" scaled="0"/>
            </a:gradFill>
            <a:ln w="25400" cap="flat">
              <a:solidFill>
                <a:schemeClr val="accent5"/>
              </a:solidFill>
              <a:bevel/>
              <a:headEnd type="diamond"/>
              <a:tailEnd type="none"/>
            </a:ln>
            <a:effectLst/>
          </p:spPr>
          <p:txBody>
            <a:bodyPr/>
            <a:lstStyle/>
            <a:p>
              <a:endParaRPr lang="zh-CN" altLang="en-US" sz="1404"/>
            </a:p>
          </p:txBody>
        </p:sp>
        <p:sp>
          <p:nvSpPr>
            <p:cNvPr id="33" name="îSľíḍé">
              <a:extLst>
                <a:ext uri="{FF2B5EF4-FFF2-40B4-BE49-F238E27FC236}">
                  <a16:creationId xmlns:a16="http://schemas.microsoft.com/office/drawing/2014/main" id="{6239302C-55B3-4FD8-BAEF-642E4DBF5110}"/>
                </a:ext>
              </a:extLst>
            </p:cNvPr>
            <p:cNvSpPr txBox="1"/>
            <p:nvPr/>
          </p:nvSpPr>
          <p:spPr>
            <a:xfrm>
              <a:off x="2198882" y="2652383"/>
              <a:ext cx="791999" cy="278862"/>
            </a:xfrm>
            <a:prstGeom prst="rect">
              <a:avLst/>
            </a:prstGeom>
            <a:noFill/>
          </p:spPr>
          <p:txBody>
            <a:bodyPr wrap="none" lIns="90000" tIns="46800" rIns="90000" bIns="46800" rtlCol="0" anchor="ctr">
              <a:normAutofit/>
            </a:bodyPr>
            <a:lstStyle/>
            <a:p>
              <a:pPr algn="r"/>
              <a:r>
                <a:rPr lang="zh-CN" altLang="en-US" sz="1400" dirty="0"/>
                <a:t>身份特征识别</a:t>
              </a:r>
              <a:endParaRPr sz="1400" dirty="0"/>
            </a:p>
          </p:txBody>
        </p:sp>
        <p:sp>
          <p:nvSpPr>
            <p:cNvPr id="34" name="íṥľíḍe">
              <a:extLst>
                <a:ext uri="{FF2B5EF4-FFF2-40B4-BE49-F238E27FC236}">
                  <a16:creationId xmlns:a16="http://schemas.microsoft.com/office/drawing/2014/main" id="{D15DDD62-53AE-4D98-80BD-51794EDB2260}"/>
                </a:ext>
              </a:extLst>
            </p:cNvPr>
            <p:cNvSpPr/>
            <p:nvPr/>
          </p:nvSpPr>
          <p:spPr>
            <a:xfrm>
              <a:off x="1155586" y="3059055"/>
              <a:ext cx="1911630" cy="336958"/>
            </a:xfrm>
            <a:custGeom>
              <a:avLst/>
              <a:gdLst/>
              <a:ahLst/>
              <a:cxnLst/>
              <a:rect l="0" t="0" r="0" b="0"/>
              <a:pathLst>
                <a:path w="1459200" h="220400" fill="none">
                  <a:moveTo>
                    <a:pt x="0" y="220400"/>
                  </a:moveTo>
                  <a:lnTo>
                    <a:pt x="1459200" y="220400"/>
                  </a:lnTo>
                </a:path>
              </a:pathLst>
            </a:custGeom>
            <a:gradFill>
              <a:gsLst>
                <a:gs pos="0">
                  <a:srgbClr val="E7F5FB"/>
                </a:gs>
                <a:gs pos="50000">
                  <a:srgbClr val="CFEBF7"/>
                </a:gs>
                <a:gs pos="100000">
                  <a:srgbClr val="B7E2F3"/>
                </a:gs>
              </a:gsLst>
              <a:lin ang="5400000" scaled="0"/>
            </a:gradFill>
            <a:ln w="25400" cap="flat">
              <a:solidFill>
                <a:schemeClr val="accent5"/>
              </a:solidFill>
              <a:bevel/>
              <a:headEnd type="diamond"/>
              <a:tailEnd type="none"/>
            </a:ln>
            <a:effectLst/>
          </p:spPr>
          <p:txBody>
            <a:bodyPr/>
            <a:lstStyle/>
            <a:p>
              <a:endParaRPr lang="zh-CN" altLang="en-US" sz="1404"/>
            </a:p>
          </p:txBody>
        </p:sp>
        <p:sp>
          <p:nvSpPr>
            <p:cNvPr id="35" name="íṡḷiḓè">
              <a:extLst>
                <a:ext uri="{FF2B5EF4-FFF2-40B4-BE49-F238E27FC236}">
                  <a16:creationId xmlns:a16="http://schemas.microsoft.com/office/drawing/2014/main" id="{8267C381-059D-4ECF-91CC-79D4EA9E3820}"/>
                </a:ext>
              </a:extLst>
            </p:cNvPr>
            <p:cNvSpPr txBox="1"/>
            <p:nvPr/>
          </p:nvSpPr>
          <p:spPr>
            <a:xfrm>
              <a:off x="2198881" y="3093912"/>
              <a:ext cx="791999" cy="290482"/>
            </a:xfrm>
            <a:prstGeom prst="rect">
              <a:avLst/>
            </a:prstGeom>
            <a:noFill/>
          </p:spPr>
          <p:txBody>
            <a:bodyPr wrap="none" lIns="90000" tIns="46800" rIns="90000" bIns="46800" rtlCol="0" anchor="ctr">
              <a:normAutofit/>
            </a:bodyPr>
            <a:lstStyle/>
            <a:p>
              <a:pPr algn="r"/>
              <a:r>
                <a:rPr lang="zh-CN" altLang="en-US" sz="1400" dirty="0"/>
                <a:t>族群</a:t>
              </a:r>
              <a:r>
                <a:rPr lang="en-US" altLang="zh-CN" sz="1400" dirty="0"/>
                <a:t>DNA</a:t>
              </a:r>
              <a:r>
                <a:rPr lang="zh-CN" altLang="en-US" sz="1400" dirty="0"/>
                <a:t>标志物筛选</a:t>
              </a:r>
            </a:p>
          </p:txBody>
        </p:sp>
        <p:sp>
          <p:nvSpPr>
            <p:cNvPr id="36" name="îšľíďé">
              <a:extLst>
                <a:ext uri="{FF2B5EF4-FFF2-40B4-BE49-F238E27FC236}">
                  <a16:creationId xmlns:a16="http://schemas.microsoft.com/office/drawing/2014/main" id="{255D53C8-3C91-4898-8473-132A1B25B6DB}"/>
                </a:ext>
              </a:extLst>
            </p:cNvPr>
            <p:cNvSpPr/>
            <p:nvPr/>
          </p:nvSpPr>
          <p:spPr>
            <a:xfrm>
              <a:off x="1593669" y="3512208"/>
              <a:ext cx="1473549" cy="336958"/>
            </a:xfrm>
            <a:custGeom>
              <a:avLst/>
              <a:gdLst/>
              <a:ahLst/>
              <a:cxnLst/>
              <a:rect l="0" t="0" r="0" b="0"/>
              <a:pathLst>
                <a:path w="1124800" h="220400" fill="none">
                  <a:moveTo>
                    <a:pt x="0" y="220400"/>
                  </a:moveTo>
                  <a:lnTo>
                    <a:pt x="1124800" y="220400"/>
                  </a:lnTo>
                </a:path>
              </a:pathLst>
            </a:custGeom>
            <a:gradFill>
              <a:gsLst>
                <a:gs pos="0">
                  <a:srgbClr val="E7F5FB"/>
                </a:gs>
                <a:gs pos="50000">
                  <a:srgbClr val="CFEBF7"/>
                </a:gs>
                <a:gs pos="100000">
                  <a:srgbClr val="B7E2F3"/>
                </a:gs>
              </a:gsLst>
              <a:lin ang="5400000" scaled="0"/>
            </a:gradFill>
            <a:ln w="25400" cap="flat">
              <a:solidFill>
                <a:schemeClr val="accent5"/>
              </a:solidFill>
              <a:bevel/>
              <a:headEnd type="diamond"/>
              <a:tailEnd type="none"/>
            </a:ln>
            <a:effectLst/>
          </p:spPr>
          <p:txBody>
            <a:bodyPr/>
            <a:lstStyle/>
            <a:p>
              <a:endParaRPr lang="zh-CN" altLang="en-US" sz="1404"/>
            </a:p>
          </p:txBody>
        </p:sp>
        <p:sp>
          <p:nvSpPr>
            <p:cNvPr id="37" name="îṡľïḓè">
              <a:extLst>
                <a:ext uri="{FF2B5EF4-FFF2-40B4-BE49-F238E27FC236}">
                  <a16:creationId xmlns:a16="http://schemas.microsoft.com/office/drawing/2014/main" id="{9DA8EB15-2CCA-426C-9CF5-7394F48B4EA2}"/>
                </a:ext>
              </a:extLst>
            </p:cNvPr>
            <p:cNvSpPr txBox="1"/>
            <p:nvPr/>
          </p:nvSpPr>
          <p:spPr>
            <a:xfrm>
              <a:off x="2198881" y="3547067"/>
              <a:ext cx="791999" cy="290482"/>
            </a:xfrm>
            <a:prstGeom prst="rect">
              <a:avLst/>
            </a:prstGeom>
            <a:noFill/>
          </p:spPr>
          <p:txBody>
            <a:bodyPr wrap="none" lIns="90000" tIns="46800" rIns="90000" bIns="46800" rtlCol="0" anchor="ctr">
              <a:normAutofit/>
            </a:bodyPr>
            <a:lstStyle/>
            <a:p>
              <a:pPr algn="r"/>
              <a:r>
                <a:rPr lang="zh-CN" altLang="en-US" sz="1400" dirty="0"/>
                <a:t>多模态识别</a:t>
              </a:r>
              <a:endParaRPr sz="1400" dirty="0"/>
            </a:p>
          </p:txBody>
        </p:sp>
        <p:sp>
          <p:nvSpPr>
            <p:cNvPr id="38" name="ïṡḷîḍe">
              <a:extLst>
                <a:ext uri="{FF2B5EF4-FFF2-40B4-BE49-F238E27FC236}">
                  <a16:creationId xmlns:a16="http://schemas.microsoft.com/office/drawing/2014/main" id="{420EBEF1-2E06-4CC4-B704-9C8F105EC361}"/>
                </a:ext>
              </a:extLst>
            </p:cNvPr>
            <p:cNvSpPr/>
            <p:nvPr/>
          </p:nvSpPr>
          <p:spPr>
            <a:xfrm>
              <a:off x="1623537" y="3965356"/>
              <a:ext cx="1443678" cy="336958"/>
            </a:xfrm>
            <a:custGeom>
              <a:avLst/>
              <a:gdLst/>
              <a:ahLst/>
              <a:cxnLst/>
              <a:rect l="0" t="0" r="0" b="0"/>
              <a:pathLst>
                <a:path w="1102000" h="220400" fill="none">
                  <a:moveTo>
                    <a:pt x="0" y="220400"/>
                  </a:moveTo>
                  <a:lnTo>
                    <a:pt x="1102000" y="220400"/>
                  </a:lnTo>
                </a:path>
              </a:pathLst>
            </a:custGeom>
            <a:gradFill>
              <a:gsLst>
                <a:gs pos="0">
                  <a:srgbClr val="E7F5FB"/>
                </a:gs>
                <a:gs pos="50000">
                  <a:srgbClr val="CFEBF7"/>
                </a:gs>
                <a:gs pos="100000">
                  <a:srgbClr val="B7E2F3"/>
                </a:gs>
              </a:gsLst>
              <a:lin ang="5400000" scaled="0"/>
            </a:gradFill>
            <a:ln w="25400" cap="flat">
              <a:solidFill>
                <a:schemeClr val="accent5"/>
              </a:solidFill>
              <a:bevel/>
              <a:headEnd type="diamond"/>
              <a:tailEnd type="none"/>
            </a:ln>
            <a:effectLst/>
          </p:spPr>
          <p:txBody>
            <a:bodyPr/>
            <a:lstStyle/>
            <a:p>
              <a:endParaRPr lang="zh-CN" altLang="en-US" sz="1404"/>
            </a:p>
          </p:txBody>
        </p:sp>
        <p:sp>
          <p:nvSpPr>
            <p:cNvPr id="39" name="ïṩlíḓê">
              <a:extLst>
                <a:ext uri="{FF2B5EF4-FFF2-40B4-BE49-F238E27FC236}">
                  <a16:creationId xmlns:a16="http://schemas.microsoft.com/office/drawing/2014/main" id="{CA0C90F6-C858-4B2A-BFAA-7D916D98CB0E}"/>
                </a:ext>
              </a:extLst>
            </p:cNvPr>
            <p:cNvSpPr txBox="1"/>
            <p:nvPr/>
          </p:nvSpPr>
          <p:spPr>
            <a:xfrm>
              <a:off x="2198882" y="4000212"/>
              <a:ext cx="791999" cy="290482"/>
            </a:xfrm>
            <a:prstGeom prst="rect">
              <a:avLst/>
            </a:prstGeom>
            <a:noFill/>
          </p:spPr>
          <p:txBody>
            <a:bodyPr wrap="none" lIns="90000" tIns="46800" rIns="90000" bIns="46800" rtlCol="0" anchor="ctr">
              <a:normAutofit/>
            </a:bodyPr>
            <a:lstStyle/>
            <a:p>
              <a:pPr algn="r"/>
              <a:r>
                <a:rPr lang="zh-CN" altLang="en-US" sz="1400" dirty="0"/>
                <a:t>疾病易感</a:t>
              </a:r>
              <a:endParaRPr sz="1400" dirty="0"/>
            </a:p>
          </p:txBody>
        </p:sp>
        <p:sp>
          <p:nvSpPr>
            <p:cNvPr id="40" name="íŝḻîďê">
              <a:extLst>
                <a:ext uri="{FF2B5EF4-FFF2-40B4-BE49-F238E27FC236}">
                  <a16:creationId xmlns:a16="http://schemas.microsoft.com/office/drawing/2014/main" id="{317DF4CF-5F24-4393-87EB-3851DA29B77F}"/>
                </a:ext>
              </a:extLst>
            </p:cNvPr>
            <p:cNvSpPr/>
            <p:nvPr/>
          </p:nvSpPr>
          <p:spPr>
            <a:xfrm>
              <a:off x="2225519" y="1332219"/>
              <a:ext cx="796512" cy="336958"/>
            </a:xfrm>
            <a:custGeom>
              <a:avLst/>
              <a:gdLst/>
              <a:ahLst/>
              <a:cxnLst/>
              <a:rect l="0" t="0" r="0" b="0"/>
              <a:pathLst>
                <a:path w="608000" h="220400" fill="none">
                  <a:moveTo>
                    <a:pt x="0" y="220400"/>
                  </a:moveTo>
                  <a:lnTo>
                    <a:pt x="608000" y="220400"/>
                  </a:lnTo>
                </a:path>
              </a:pathLst>
            </a:custGeom>
            <a:gradFill>
              <a:gsLst>
                <a:gs pos="0">
                  <a:srgbClr val="E7F5FB"/>
                </a:gs>
                <a:gs pos="50000">
                  <a:srgbClr val="CFEBF7"/>
                </a:gs>
                <a:gs pos="100000">
                  <a:srgbClr val="B7E2F3"/>
                </a:gs>
              </a:gsLst>
              <a:lin ang="5400000" scaled="0"/>
            </a:gradFill>
            <a:ln w="25400" cap="flat">
              <a:solidFill>
                <a:schemeClr val="accent3"/>
              </a:solidFill>
              <a:bevel/>
              <a:headEnd type="diamond"/>
              <a:tailEnd type="none"/>
            </a:ln>
            <a:effectLst/>
          </p:spPr>
          <p:txBody>
            <a:bodyPr/>
            <a:lstStyle/>
            <a:p>
              <a:endParaRPr lang="zh-CN" altLang="en-US" sz="1404"/>
            </a:p>
          </p:txBody>
        </p:sp>
        <p:sp>
          <p:nvSpPr>
            <p:cNvPr id="41" name="isḷidè">
              <a:extLst>
                <a:ext uri="{FF2B5EF4-FFF2-40B4-BE49-F238E27FC236}">
                  <a16:creationId xmlns:a16="http://schemas.microsoft.com/office/drawing/2014/main" id="{01A16BB1-BEA8-4AD7-B6D7-FC2EA11E2318}"/>
                </a:ext>
              </a:extLst>
            </p:cNvPr>
            <p:cNvSpPr txBox="1"/>
            <p:nvPr/>
          </p:nvSpPr>
          <p:spPr>
            <a:xfrm>
              <a:off x="2252235" y="1345650"/>
              <a:ext cx="793023" cy="290482"/>
            </a:xfrm>
            <a:prstGeom prst="rect">
              <a:avLst/>
            </a:prstGeom>
            <a:noFill/>
          </p:spPr>
          <p:txBody>
            <a:bodyPr wrap="none" lIns="90000" tIns="46800" rIns="90000" bIns="46800" rtlCol="0" anchor="ctr">
              <a:normAutofit/>
            </a:bodyPr>
            <a:lstStyle/>
            <a:p>
              <a:pPr algn="r"/>
              <a:r>
                <a:rPr lang="zh-CN" altLang="en-US" sz="1400" dirty="0"/>
                <a:t>基础算法</a:t>
              </a:r>
              <a:endParaRPr sz="1400" dirty="0"/>
            </a:p>
          </p:txBody>
        </p:sp>
        <p:sp>
          <p:nvSpPr>
            <p:cNvPr id="42" name="ïs1îďe">
              <a:extLst>
                <a:ext uri="{FF2B5EF4-FFF2-40B4-BE49-F238E27FC236}">
                  <a16:creationId xmlns:a16="http://schemas.microsoft.com/office/drawing/2014/main" id="{CBF4BEF1-797A-47A1-A7E4-13AC7786415A}"/>
                </a:ext>
              </a:extLst>
            </p:cNvPr>
            <p:cNvSpPr/>
            <p:nvPr/>
          </p:nvSpPr>
          <p:spPr>
            <a:xfrm>
              <a:off x="1857130" y="1785377"/>
              <a:ext cx="1164900" cy="336958"/>
            </a:xfrm>
            <a:custGeom>
              <a:avLst/>
              <a:gdLst/>
              <a:ahLst/>
              <a:cxnLst/>
              <a:rect l="0" t="0" r="0" b="0"/>
              <a:pathLst>
                <a:path w="889200" h="220400" fill="none">
                  <a:moveTo>
                    <a:pt x="0" y="220400"/>
                  </a:moveTo>
                  <a:lnTo>
                    <a:pt x="889200" y="220400"/>
                  </a:lnTo>
                </a:path>
              </a:pathLst>
            </a:custGeom>
            <a:gradFill>
              <a:gsLst>
                <a:gs pos="0">
                  <a:srgbClr val="E7F5FB"/>
                </a:gs>
                <a:gs pos="50000">
                  <a:srgbClr val="CFEBF7"/>
                </a:gs>
                <a:gs pos="100000">
                  <a:srgbClr val="B7E2F3"/>
                </a:gs>
              </a:gsLst>
              <a:lin ang="5400000" scaled="0"/>
            </a:gradFill>
            <a:ln w="25400" cap="flat">
              <a:solidFill>
                <a:schemeClr val="accent3"/>
              </a:solidFill>
              <a:bevel/>
              <a:headEnd type="diamond"/>
              <a:tailEnd type="none"/>
            </a:ln>
            <a:effectLst/>
          </p:spPr>
          <p:txBody>
            <a:bodyPr/>
            <a:lstStyle/>
            <a:p>
              <a:endParaRPr lang="zh-CN" altLang="en-US" sz="1404"/>
            </a:p>
          </p:txBody>
        </p:sp>
        <p:sp>
          <p:nvSpPr>
            <p:cNvPr id="43" name="iṡḷïḍe">
              <a:extLst>
                <a:ext uri="{FF2B5EF4-FFF2-40B4-BE49-F238E27FC236}">
                  <a16:creationId xmlns:a16="http://schemas.microsoft.com/office/drawing/2014/main" id="{3F7F3A77-20A6-4FA4-90FE-DBD490E0A288}"/>
                </a:ext>
              </a:extLst>
            </p:cNvPr>
            <p:cNvSpPr txBox="1"/>
            <p:nvPr/>
          </p:nvSpPr>
          <p:spPr>
            <a:xfrm>
              <a:off x="2253261" y="1820235"/>
              <a:ext cx="792000" cy="290482"/>
            </a:xfrm>
            <a:prstGeom prst="rect">
              <a:avLst/>
            </a:prstGeom>
            <a:noFill/>
          </p:spPr>
          <p:txBody>
            <a:bodyPr wrap="none" lIns="90000" tIns="46800" rIns="90000" bIns="46800" rtlCol="0" anchor="ctr">
              <a:normAutofit/>
            </a:bodyPr>
            <a:lstStyle/>
            <a:p>
              <a:pPr algn="r"/>
              <a:r>
                <a:rPr lang="zh-CN" altLang="en-US" sz="1400" dirty="0"/>
                <a:t>数学建模</a:t>
              </a:r>
              <a:endParaRPr sz="1400" dirty="0"/>
            </a:p>
          </p:txBody>
        </p:sp>
      </p:grpSp>
      <p:sp>
        <p:nvSpPr>
          <p:cNvPr id="68" name="îSḻíḍé">
            <a:extLst>
              <a:ext uri="{FF2B5EF4-FFF2-40B4-BE49-F238E27FC236}">
                <a16:creationId xmlns:a16="http://schemas.microsoft.com/office/drawing/2014/main" id="{479DD8F6-C6F9-4060-A312-223D14FCC7AF}"/>
              </a:ext>
            </a:extLst>
          </p:cNvPr>
          <p:cNvSpPr/>
          <p:nvPr/>
        </p:nvSpPr>
        <p:spPr>
          <a:xfrm>
            <a:off x="6481498" y="2128948"/>
            <a:ext cx="325927" cy="629179"/>
          </a:xfrm>
          <a:custGeom>
            <a:avLst/>
            <a:gdLst/>
            <a:ahLst/>
            <a:cxnLst/>
            <a:rect l="0" t="0" r="0" b="0"/>
            <a:pathLst>
              <a:path w="934800" h="775200" fill="none">
                <a:moveTo>
                  <a:pt x="0" y="0"/>
                </a:moveTo>
                <a:cubicBezTo>
                  <a:pt x="0" y="348840"/>
                  <a:pt x="-514140" y="775200"/>
                  <a:pt x="-934800" y="775200"/>
                </a:cubicBezTo>
              </a:path>
            </a:pathLst>
          </a:custGeom>
          <a:noFill/>
          <a:ln w="12700" cap="flat">
            <a:solidFill>
              <a:schemeClr val="tx2"/>
            </a:solidFill>
            <a:prstDash val="dash"/>
            <a:bevel/>
          </a:ln>
        </p:spPr>
        <p:txBody>
          <a:bodyPr/>
          <a:lstStyle/>
          <a:p>
            <a:endParaRPr lang="zh-CN" altLang="en-US" sz="1404"/>
          </a:p>
        </p:txBody>
      </p:sp>
      <p:sp>
        <p:nvSpPr>
          <p:cNvPr id="71" name="îşlíḍê">
            <a:extLst>
              <a:ext uri="{FF2B5EF4-FFF2-40B4-BE49-F238E27FC236}">
                <a16:creationId xmlns:a16="http://schemas.microsoft.com/office/drawing/2014/main" id="{1C347CE7-5E7B-44C9-A16F-12079FB12964}"/>
              </a:ext>
            </a:extLst>
          </p:cNvPr>
          <p:cNvSpPr/>
          <p:nvPr/>
        </p:nvSpPr>
        <p:spPr>
          <a:xfrm>
            <a:off x="5608837" y="1160276"/>
            <a:ext cx="1566337" cy="900721"/>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EDB159"/>
          </a:solidFill>
          <a:ln w="7600" cap="flat">
            <a:solidFill>
              <a:srgbClr val="EDB159"/>
            </a:solidFill>
            <a:bevel/>
          </a:ln>
          <a:effectLst/>
        </p:spPr>
        <p:txBody>
          <a:bodyPr/>
          <a:lstStyle/>
          <a:p>
            <a:endParaRPr lang="zh-CN" altLang="en-US" sz="1404"/>
          </a:p>
        </p:txBody>
      </p:sp>
      <p:sp>
        <p:nvSpPr>
          <p:cNvPr id="72" name="íSḷïḋé">
            <a:extLst>
              <a:ext uri="{FF2B5EF4-FFF2-40B4-BE49-F238E27FC236}">
                <a16:creationId xmlns:a16="http://schemas.microsoft.com/office/drawing/2014/main" id="{E521E6E8-8F4B-4CE3-9AFA-16CEE187D295}"/>
              </a:ext>
            </a:extLst>
          </p:cNvPr>
          <p:cNvSpPr txBox="1"/>
          <p:nvPr/>
        </p:nvSpPr>
        <p:spPr>
          <a:xfrm>
            <a:off x="5659913" y="1279489"/>
            <a:ext cx="1464185" cy="662295"/>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生命大数据</a:t>
            </a:r>
            <a:endParaRPr sz="2400" b="1" dirty="0">
              <a:solidFill>
                <a:schemeClr val="bg1"/>
              </a:solidFill>
            </a:endParaRPr>
          </a:p>
        </p:txBody>
      </p:sp>
      <p:grpSp>
        <p:nvGrpSpPr>
          <p:cNvPr id="73" name="组合 72">
            <a:extLst>
              <a:ext uri="{FF2B5EF4-FFF2-40B4-BE49-F238E27FC236}">
                <a16:creationId xmlns:a16="http://schemas.microsoft.com/office/drawing/2014/main" id="{95B7705D-0529-48BA-9616-6C961F8CC746}"/>
              </a:ext>
            </a:extLst>
          </p:cNvPr>
          <p:cNvGrpSpPr/>
          <p:nvPr/>
        </p:nvGrpSpPr>
        <p:grpSpPr>
          <a:xfrm>
            <a:off x="5196607" y="3628998"/>
            <a:ext cx="1582515" cy="453671"/>
            <a:chOff x="5018913" y="1312312"/>
            <a:chExt cx="1243952" cy="238542"/>
          </a:xfrm>
        </p:grpSpPr>
        <p:sp>
          <p:nvSpPr>
            <p:cNvPr id="74" name="矩形 73">
              <a:extLst>
                <a:ext uri="{FF2B5EF4-FFF2-40B4-BE49-F238E27FC236}">
                  <a16:creationId xmlns:a16="http://schemas.microsoft.com/office/drawing/2014/main" id="{23BC8C72-B8A4-40E9-8A9A-5F94913DD20C}"/>
                </a:ext>
              </a:extLst>
            </p:cNvPr>
            <p:cNvSpPr/>
            <p:nvPr/>
          </p:nvSpPr>
          <p:spPr>
            <a:xfrm>
              <a:off x="5018913" y="1312312"/>
              <a:ext cx="1243952" cy="238542"/>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75" name="文本框 74">
              <a:extLst>
                <a:ext uri="{FF2B5EF4-FFF2-40B4-BE49-F238E27FC236}">
                  <a16:creationId xmlns:a16="http://schemas.microsoft.com/office/drawing/2014/main" id="{8EC38B96-1DA5-454D-AB74-C497A8751AFD}"/>
                </a:ext>
              </a:extLst>
            </p:cNvPr>
            <p:cNvSpPr txBox="1"/>
            <p:nvPr/>
          </p:nvSpPr>
          <p:spPr>
            <a:xfrm>
              <a:off x="5018913" y="1312312"/>
              <a:ext cx="1243952" cy="2385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6985" rIns="27940" bIns="6985" numCol="1" spcCol="1270" anchor="ctr" anchorCtr="0">
              <a:noAutofit/>
            </a:bodyPr>
            <a:lstStyle/>
            <a:p>
              <a:pPr algn="ctr" defTabSz="488926">
                <a:lnSpc>
                  <a:spcPct val="90000"/>
                </a:lnSpc>
                <a:spcBef>
                  <a:spcPct val="0"/>
                </a:spcBef>
                <a:spcAft>
                  <a:spcPct val="35000"/>
                </a:spcAft>
              </a:pPr>
              <a:r>
                <a:rPr lang="zh-CN" altLang="en-US" sz="1600" dirty="0">
                  <a:latin typeface="+mn-ea"/>
                </a:rPr>
                <a:t>人工智能生物学</a:t>
              </a:r>
            </a:p>
          </p:txBody>
        </p:sp>
      </p:grpSp>
      <p:sp>
        <p:nvSpPr>
          <p:cNvPr id="98" name="isḻiḑe">
            <a:extLst>
              <a:ext uri="{FF2B5EF4-FFF2-40B4-BE49-F238E27FC236}">
                <a16:creationId xmlns:a16="http://schemas.microsoft.com/office/drawing/2014/main" id="{3A907C1B-B125-4565-B319-ED0EB5F3A100}"/>
              </a:ext>
            </a:extLst>
          </p:cNvPr>
          <p:cNvSpPr/>
          <p:nvPr/>
        </p:nvSpPr>
        <p:spPr>
          <a:xfrm>
            <a:off x="5951927" y="2729839"/>
            <a:ext cx="1396084" cy="582820"/>
          </a:xfrm>
          <a:custGeom>
            <a:avLst/>
            <a:gdLst/>
            <a:ahLst/>
            <a:cxnLst/>
            <a:rect l="0" t="0" r="0" b="0"/>
            <a:pathLst>
              <a:path w="934800" h="334400" fill="none">
                <a:moveTo>
                  <a:pt x="0" y="0"/>
                </a:moveTo>
                <a:cubicBezTo>
                  <a:pt x="0" y="-150480"/>
                  <a:pt x="-514140" y="-334400"/>
                  <a:pt x="-934800" y="-334400"/>
                </a:cubicBezTo>
              </a:path>
            </a:pathLst>
          </a:custGeom>
          <a:noFill/>
          <a:ln w="12700" cap="flat">
            <a:solidFill>
              <a:schemeClr val="tx2"/>
            </a:solidFill>
            <a:prstDash val="dash"/>
            <a:bevel/>
          </a:ln>
        </p:spPr>
        <p:txBody>
          <a:bodyPr/>
          <a:lstStyle/>
          <a:p>
            <a:endParaRPr lang="zh-CN" altLang="en-US" sz="1404"/>
          </a:p>
        </p:txBody>
      </p:sp>
      <p:grpSp>
        <p:nvGrpSpPr>
          <p:cNvPr id="113" name="组合 112">
            <a:extLst>
              <a:ext uri="{FF2B5EF4-FFF2-40B4-BE49-F238E27FC236}">
                <a16:creationId xmlns:a16="http://schemas.microsoft.com/office/drawing/2014/main" id="{AD91BE53-8852-4A6E-ACC0-0C140CD41C41}"/>
              </a:ext>
            </a:extLst>
          </p:cNvPr>
          <p:cNvGrpSpPr/>
          <p:nvPr/>
        </p:nvGrpSpPr>
        <p:grpSpPr>
          <a:xfrm>
            <a:off x="790567" y="4858089"/>
            <a:ext cx="3958423" cy="1549768"/>
            <a:chOff x="-2556302" y="4919035"/>
            <a:chExt cx="3958423" cy="1549768"/>
          </a:xfrm>
        </p:grpSpPr>
        <p:sp>
          <p:nvSpPr>
            <p:cNvPr id="99" name="ïŝḻíḋè">
              <a:extLst>
                <a:ext uri="{FF2B5EF4-FFF2-40B4-BE49-F238E27FC236}">
                  <a16:creationId xmlns:a16="http://schemas.microsoft.com/office/drawing/2014/main" id="{40707500-EB14-4EE6-A0C1-89FAB9AEFC22}"/>
                </a:ext>
              </a:extLst>
            </p:cNvPr>
            <p:cNvSpPr/>
            <p:nvPr/>
          </p:nvSpPr>
          <p:spPr>
            <a:xfrm>
              <a:off x="-73414" y="5429005"/>
              <a:ext cx="1475535" cy="900719"/>
            </a:xfrm>
            <a:custGeom>
              <a:avLst/>
              <a:gdLst/>
              <a:ahLst/>
              <a:cxnLst/>
              <a:rect l="0" t="0" r="0" b="0"/>
              <a:pathLst>
                <a:path w="988000" h="516800">
                  <a:moveTo>
                    <a:pt x="76000" y="0"/>
                  </a:moveTo>
                  <a:lnTo>
                    <a:pt x="912000" y="0"/>
                  </a:lnTo>
                  <a:cubicBezTo>
                    <a:pt x="953975" y="0"/>
                    <a:pt x="988000" y="34025"/>
                    <a:pt x="988000" y="76000"/>
                  </a:cubicBezTo>
                  <a:lnTo>
                    <a:pt x="988000" y="440800"/>
                  </a:lnTo>
                  <a:cubicBezTo>
                    <a:pt x="988000" y="482775"/>
                    <a:pt x="953975" y="516800"/>
                    <a:pt x="912000" y="516800"/>
                  </a:cubicBezTo>
                  <a:lnTo>
                    <a:pt x="76000" y="516800"/>
                  </a:lnTo>
                  <a:cubicBezTo>
                    <a:pt x="34025" y="516800"/>
                    <a:pt x="0" y="482775"/>
                    <a:pt x="0" y="440800"/>
                  </a:cubicBezTo>
                  <a:lnTo>
                    <a:pt x="0" y="76000"/>
                  </a:lnTo>
                  <a:cubicBezTo>
                    <a:pt x="0" y="34025"/>
                    <a:pt x="34025" y="0"/>
                    <a:pt x="76000" y="0"/>
                  </a:cubicBezTo>
                  <a:close/>
                </a:path>
              </a:pathLst>
            </a:custGeom>
            <a:solidFill>
              <a:srgbClr val="2767A4"/>
            </a:solidFill>
            <a:ln w="7600" cap="flat">
              <a:noFill/>
              <a:bevel/>
            </a:ln>
            <a:effectLst/>
          </p:spPr>
          <p:txBody>
            <a:bodyPr/>
            <a:lstStyle/>
            <a:p>
              <a:endParaRPr lang="zh-CN" altLang="en-US" sz="1404"/>
            </a:p>
          </p:txBody>
        </p:sp>
        <p:sp>
          <p:nvSpPr>
            <p:cNvPr id="100" name="iṧļîḑè">
              <a:extLst>
                <a:ext uri="{FF2B5EF4-FFF2-40B4-BE49-F238E27FC236}">
                  <a16:creationId xmlns:a16="http://schemas.microsoft.com/office/drawing/2014/main" id="{1C2E39CC-545A-45F6-B2FC-11E7D6F1E421}"/>
                </a:ext>
              </a:extLst>
            </p:cNvPr>
            <p:cNvSpPr txBox="1"/>
            <p:nvPr/>
          </p:nvSpPr>
          <p:spPr>
            <a:xfrm>
              <a:off x="-53332" y="5548218"/>
              <a:ext cx="1373383" cy="662294"/>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药物设计</a:t>
              </a:r>
              <a:endParaRPr sz="2400" b="1" dirty="0">
                <a:solidFill>
                  <a:schemeClr val="bg1"/>
                </a:solidFill>
              </a:endParaRPr>
            </a:p>
          </p:txBody>
        </p:sp>
        <p:sp>
          <p:nvSpPr>
            <p:cNvPr id="101" name="îśḷîḋè">
              <a:extLst>
                <a:ext uri="{FF2B5EF4-FFF2-40B4-BE49-F238E27FC236}">
                  <a16:creationId xmlns:a16="http://schemas.microsoft.com/office/drawing/2014/main" id="{427A2F88-8351-415C-BE79-08B65FAF3651}"/>
                </a:ext>
              </a:extLst>
            </p:cNvPr>
            <p:cNvSpPr/>
            <p:nvPr/>
          </p:nvSpPr>
          <p:spPr>
            <a:xfrm>
              <a:off x="-55143" y="5879362"/>
              <a:ext cx="227005" cy="589441"/>
            </a:xfrm>
            <a:custGeom>
              <a:avLst/>
              <a:gdLst/>
              <a:ahLst/>
              <a:cxnLst/>
              <a:rect l="0" t="0" r="0" b="0"/>
              <a:pathLst>
                <a:path w="152000" h="338200" fill="none">
                  <a:moveTo>
                    <a:pt x="0" y="0"/>
                  </a:moveTo>
                  <a:lnTo>
                    <a:pt x="-60800" y="0"/>
                  </a:lnTo>
                  <a:lnTo>
                    <a:pt x="-60800" y="-292600"/>
                  </a:lnTo>
                  <a:cubicBezTo>
                    <a:pt x="-60800" y="-319960"/>
                    <a:pt x="-79040" y="-338200"/>
                    <a:pt x="-106400" y="-338200"/>
                  </a:cubicBezTo>
                  <a:lnTo>
                    <a:pt x="-152000" y="-338200"/>
                  </a:lnTo>
                </a:path>
              </a:pathLst>
            </a:custGeom>
            <a:noFill/>
            <a:ln w="12700" cap="flat">
              <a:solidFill>
                <a:schemeClr val="tx2"/>
              </a:solidFill>
              <a:bevel/>
            </a:ln>
          </p:spPr>
          <p:txBody>
            <a:bodyPr/>
            <a:lstStyle/>
            <a:p>
              <a:endParaRPr lang="zh-CN" altLang="en-US" sz="1404"/>
            </a:p>
          </p:txBody>
        </p:sp>
        <p:sp>
          <p:nvSpPr>
            <p:cNvPr id="102" name="íṧļídé">
              <a:extLst>
                <a:ext uri="{FF2B5EF4-FFF2-40B4-BE49-F238E27FC236}">
                  <a16:creationId xmlns:a16="http://schemas.microsoft.com/office/drawing/2014/main" id="{97F48220-4D1E-4D48-95EA-A3294C82C469}"/>
                </a:ext>
              </a:extLst>
            </p:cNvPr>
            <p:cNvSpPr/>
            <p:nvPr/>
          </p:nvSpPr>
          <p:spPr>
            <a:xfrm>
              <a:off x="-55128" y="5879361"/>
              <a:ext cx="227006" cy="72852"/>
            </a:xfrm>
            <a:custGeom>
              <a:avLst/>
              <a:gdLst/>
              <a:ahLst/>
              <a:cxnLst/>
              <a:rect l="0" t="0" r="0" b="0"/>
              <a:pathLst>
                <a:path w="152000" h="41800" fill="none">
                  <a:moveTo>
                    <a:pt x="0" y="0"/>
                  </a:moveTo>
                  <a:lnTo>
                    <a:pt x="-60800" y="0"/>
                  </a:lnTo>
                  <a:lnTo>
                    <a:pt x="-60800" y="-11400"/>
                  </a:lnTo>
                  <a:cubicBezTo>
                    <a:pt x="-60800" y="-29640"/>
                    <a:pt x="-72960" y="-41800"/>
                    <a:pt x="-91200" y="-41800"/>
                  </a:cubicBezTo>
                  <a:lnTo>
                    <a:pt x="-152000" y="-41800"/>
                  </a:lnTo>
                </a:path>
              </a:pathLst>
            </a:custGeom>
            <a:noFill/>
            <a:ln w="12700" cap="flat">
              <a:solidFill>
                <a:schemeClr val="tx2"/>
              </a:solidFill>
              <a:bevel/>
            </a:ln>
          </p:spPr>
          <p:txBody>
            <a:bodyPr/>
            <a:lstStyle/>
            <a:p>
              <a:endParaRPr lang="zh-CN" altLang="en-US" sz="1404"/>
            </a:p>
          </p:txBody>
        </p:sp>
        <p:sp>
          <p:nvSpPr>
            <p:cNvPr id="103" name="iš1ïdè">
              <a:extLst>
                <a:ext uri="{FF2B5EF4-FFF2-40B4-BE49-F238E27FC236}">
                  <a16:creationId xmlns:a16="http://schemas.microsoft.com/office/drawing/2014/main" id="{903FE39B-E8F7-4E67-B33C-4983D1E92743}"/>
                </a:ext>
              </a:extLst>
            </p:cNvPr>
            <p:cNvSpPr/>
            <p:nvPr/>
          </p:nvSpPr>
          <p:spPr>
            <a:xfrm>
              <a:off x="-55145" y="5879361"/>
              <a:ext cx="227005" cy="443737"/>
            </a:xfrm>
            <a:custGeom>
              <a:avLst/>
              <a:gdLst/>
              <a:ahLst/>
              <a:cxnLst/>
              <a:rect l="0" t="0" r="0" b="0"/>
              <a:pathLst>
                <a:path w="152000" h="254600" fill="none">
                  <a:moveTo>
                    <a:pt x="0" y="0"/>
                  </a:moveTo>
                  <a:lnTo>
                    <a:pt x="-60800" y="0"/>
                  </a:lnTo>
                  <a:lnTo>
                    <a:pt x="-60800" y="209000"/>
                  </a:lnTo>
                  <a:cubicBezTo>
                    <a:pt x="-60800" y="236360"/>
                    <a:pt x="-79040" y="254600"/>
                    <a:pt x="-106400" y="254600"/>
                  </a:cubicBezTo>
                  <a:lnTo>
                    <a:pt x="-152000" y="254600"/>
                  </a:lnTo>
                </a:path>
              </a:pathLst>
            </a:custGeom>
            <a:noFill/>
            <a:ln w="12700" cap="flat">
              <a:solidFill>
                <a:schemeClr val="tx2"/>
              </a:solidFill>
              <a:bevel/>
            </a:ln>
          </p:spPr>
          <p:txBody>
            <a:bodyPr/>
            <a:lstStyle/>
            <a:p>
              <a:endParaRPr lang="zh-CN" altLang="en-US" sz="1404"/>
            </a:p>
          </p:txBody>
        </p:sp>
        <p:sp>
          <p:nvSpPr>
            <p:cNvPr id="105" name="íṩľïḍè">
              <a:extLst>
                <a:ext uri="{FF2B5EF4-FFF2-40B4-BE49-F238E27FC236}">
                  <a16:creationId xmlns:a16="http://schemas.microsoft.com/office/drawing/2014/main" id="{5057AEEE-DE8E-4B0F-BD3E-C6F7B0056C7D}"/>
                </a:ext>
              </a:extLst>
            </p:cNvPr>
            <p:cNvSpPr/>
            <p:nvPr/>
          </p:nvSpPr>
          <p:spPr>
            <a:xfrm>
              <a:off x="-2556302" y="4919035"/>
              <a:ext cx="2285828" cy="370884"/>
            </a:xfrm>
            <a:custGeom>
              <a:avLst/>
              <a:gdLst/>
              <a:ahLst/>
              <a:cxnLst/>
              <a:rect l="0" t="0" r="0" b="0"/>
              <a:pathLst>
                <a:path w="1596000" h="212800" fill="none">
                  <a:moveTo>
                    <a:pt x="0" y="212800"/>
                  </a:moveTo>
                  <a:lnTo>
                    <a:pt x="1596000" y="212800"/>
                  </a:lnTo>
                </a:path>
              </a:pathLst>
            </a:custGeom>
            <a:gradFill>
              <a:gsLst>
                <a:gs pos="0">
                  <a:srgbClr val="E7F5FB"/>
                </a:gs>
                <a:gs pos="50000">
                  <a:srgbClr val="CFEBF7"/>
                </a:gs>
                <a:gs pos="100000">
                  <a:srgbClr val="B7E2F3"/>
                </a:gs>
              </a:gsLst>
              <a:lin ang="5400000" scaled="0"/>
            </a:gradFill>
            <a:ln w="25400" cap="flat">
              <a:solidFill>
                <a:srgbClr val="2767A4"/>
              </a:solidFill>
              <a:bevel/>
              <a:headEnd type="diamond"/>
              <a:tailEnd type="none"/>
            </a:ln>
            <a:effectLst/>
          </p:spPr>
          <p:txBody>
            <a:bodyPr/>
            <a:lstStyle/>
            <a:p>
              <a:endParaRPr lang="zh-CN" altLang="en-US" sz="1404"/>
            </a:p>
          </p:txBody>
        </p:sp>
        <p:sp>
          <p:nvSpPr>
            <p:cNvPr id="106" name="îSľíḍé">
              <a:extLst>
                <a:ext uri="{FF2B5EF4-FFF2-40B4-BE49-F238E27FC236}">
                  <a16:creationId xmlns:a16="http://schemas.microsoft.com/office/drawing/2014/main" id="{26174BB1-29AE-4ADA-A828-B45D448E7B8C}"/>
                </a:ext>
              </a:extLst>
            </p:cNvPr>
            <p:cNvSpPr txBox="1"/>
            <p:nvPr/>
          </p:nvSpPr>
          <p:spPr>
            <a:xfrm>
              <a:off x="-1272024" y="4958771"/>
              <a:ext cx="902877" cy="317901"/>
            </a:xfrm>
            <a:prstGeom prst="rect">
              <a:avLst/>
            </a:prstGeom>
            <a:noFill/>
          </p:spPr>
          <p:txBody>
            <a:bodyPr wrap="none" lIns="90000" tIns="46800" rIns="90000" bIns="46800" rtlCol="0" anchor="ctr">
              <a:normAutofit/>
            </a:bodyPr>
            <a:lstStyle/>
            <a:p>
              <a:pPr algn="r"/>
              <a:r>
                <a:rPr lang="zh-CN" altLang="en-US" sz="1400" dirty="0"/>
                <a:t>寡核苷酸</a:t>
              </a:r>
              <a:endParaRPr sz="1400" dirty="0"/>
            </a:p>
          </p:txBody>
        </p:sp>
        <p:sp>
          <p:nvSpPr>
            <p:cNvPr id="107" name="íṥľíḍe">
              <a:extLst>
                <a:ext uri="{FF2B5EF4-FFF2-40B4-BE49-F238E27FC236}">
                  <a16:creationId xmlns:a16="http://schemas.microsoft.com/office/drawing/2014/main" id="{437CC1C6-9E8F-44D0-A348-AC4CDD30629A}"/>
                </a:ext>
              </a:extLst>
            </p:cNvPr>
            <p:cNvSpPr/>
            <p:nvPr/>
          </p:nvSpPr>
          <p:spPr>
            <a:xfrm>
              <a:off x="-2461377" y="5422376"/>
              <a:ext cx="2179253" cy="384131"/>
            </a:xfrm>
            <a:custGeom>
              <a:avLst/>
              <a:gdLst/>
              <a:ahLst/>
              <a:cxnLst/>
              <a:rect l="0" t="0" r="0" b="0"/>
              <a:pathLst>
                <a:path w="1459200" h="220400" fill="none">
                  <a:moveTo>
                    <a:pt x="0" y="220400"/>
                  </a:moveTo>
                  <a:lnTo>
                    <a:pt x="1459200" y="220400"/>
                  </a:lnTo>
                </a:path>
              </a:pathLst>
            </a:custGeom>
            <a:gradFill>
              <a:gsLst>
                <a:gs pos="0">
                  <a:srgbClr val="E7F5FB"/>
                </a:gs>
                <a:gs pos="50000">
                  <a:srgbClr val="CFEBF7"/>
                </a:gs>
                <a:gs pos="100000">
                  <a:srgbClr val="B7E2F3"/>
                </a:gs>
              </a:gsLst>
              <a:lin ang="5400000" scaled="0"/>
            </a:gradFill>
            <a:ln w="25400" cap="flat">
              <a:solidFill>
                <a:srgbClr val="2767A4"/>
              </a:solidFill>
              <a:bevel/>
              <a:headEnd type="diamond"/>
              <a:tailEnd type="none"/>
            </a:ln>
            <a:effectLst/>
          </p:spPr>
          <p:txBody>
            <a:bodyPr/>
            <a:lstStyle/>
            <a:p>
              <a:endParaRPr lang="zh-CN" altLang="en-US" sz="1404"/>
            </a:p>
          </p:txBody>
        </p:sp>
        <p:sp>
          <p:nvSpPr>
            <p:cNvPr id="108" name="íṡḷiḓè">
              <a:extLst>
                <a:ext uri="{FF2B5EF4-FFF2-40B4-BE49-F238E27FC236}">
                  <a16:creationId xmlns:a16="http://schemas.microsoft.com/office/drawing/2014/main" id="{86D02C12-A38F-4999-9849-907C7132C802}"/>
                </a:ext>
              </a:extLst>
            </p:cNvPr>
            <p:cNvSpPr txBox="1"/>
            <p:nvPr/>
          </p:nvSpPr>
          <p:spPr>
            <a:xfrm>
              <a:off x="-1272024" y="5462113"/>
              <a:ext cx="902877" cy="331148"/>
            </a:xfrm>
            <a:prstGeom prst="rect">
              <a:avLst/>
            </a:prstGeom>
            <a:noFill/>
          </p:spPr>
          <p:txBody>
            <a:bodyPr wrap="none" lIns="90000" tIns="46800" rIns="90000" bIns="46800" rtlCol="0" anchor="ctr">
              <a:normAutofit/>
            </a:bodyPr>
            <a:lstStyle/>
            <a:p>
              <a:pPr algn="r"/>
              <a:r>
                <a:rPr lang="zh-CN" altLang="en-US" sz="1400" dirty="0"/>
                <a:t>小分子</a:t>
              </a:r>
              <a:endParaRPr sz="1400" dirty="0"/>
            </a:p>
          </p:txBody>
        </p:sp>
        <p:sp>
          <p:nvSpPr>
            <p:cNvPr id="109" name="îšľíďé">
              <a:extLst>
                <a:ext uri="{FF2B5EF4-FFF2-40B4-BE49-F238E27FC236}">
                  <a16:creationId xmlns:a16="http://schemas.microsoft.com/office/drawing/2014/main" id="{0DC9ABBB-871A-47A7-8603-FFE2759A430B}"/>
                </a:ext>
              </a:extLst>
            </p:cNvPr>
            <p:cNvSpPr/>
            <p:nvPr/>
          </p:nvSpPr>
          <p:spPr>
            <a:xfrm>
              <a:off x="-1961965" y="5938969"/>
              <a:ext cx="1679842" cy="384131"/>
            </a:xfrm>
            <a:custGeom>
              <a:avLst/>
              <a:gdLst/>
              <a:ahLst/>
              <a:cxnLst/>
              <a:rect l="0" t="0" r="0" b="0"/>
              <a:pathLst>
                <a:path w="1124800" h="220400" fill="none">
                  <a:moveTo>
                    <a:pt x="0" y="220400"/>
                  </a:moveTo>
                  <a:lnTo>
                    <a:pt x="1124800" y="220400"/>
                  </a:lnTo>
                </a:path>
              </a:pathLst>
            </a:custGeom>
            <a:gradFill>
              <a:gsLst>
                <a:gs pos="0">
                  <a:srgbClr val="E7F5FB"/>
                </a:gs>
                <a:gs pos="50000">
                  <a:srgbClr val="CFEBF7"/>
                </a:gs>
                <a:gs pos="100000">
                  <a:srgbClr val="B7E2F3"/>
                </a:gs>
              </a:gsLst>
              <a:lin ang="5400000" scaled="0"/>
            </a:gradFill>
            <a:ln w="25400" cap="flat">
              <a:solidFill>
                <a:srgbClr val="2767A4"/>
              </a:solidFill>
              <a:bevel/>
              <a:headEnd type="diamond"/>
              <a:tailEnd type="none"/>
            </a:ln>
            <a:effectLst/>
          </p:spPr>
          <p:txBody>
            <a:bodyPr/>
            <a:lstStyle/>
            <a:p>
              <a:endParaRPr lang="zh-CN" altLang="en-US" sz="1404"/>
            </a:p>
          </p:txBody>
        </p:sp>
        <p:sp>
          <p:nvSpPr>
            <p:cNvPr id="110" name="îṡľïḓè">
              <a:extLst>
                <a:ext uri="{FF2B5EF4-FFF2-40B4-BE49-F238E27FC236}">
                  <a16:creationId xmlns:a16="http://schemas.microsoft.com/office/drawing/2014/main" id="{67A9B8E8-656A-4FC8-BDA3-156F576EA70E}"/>
                </a:ext>
              </a:extLst>
            </p:cNvPr>
            <p:cNvSpPr txBox="1"/>
            <p:nvPr/>
          </p:nvSpPr>
          <p:spPr>
            <a:xfrm>
              <a:off x="-1272024" y="5978708"/>
              <a:ext cx="902877" cy="331148"/>
            </a:xfrm>
            <a:prstGeom prst="rect">
              <a:avLst/>
            </a:prstGeom>
            <a:noFill/>
          </p:spPr>
          <p:txBody>
            <a:bodyPr wrap="none" lIns="90000" tIns="46800" rIns="90000" bIns="46800" rtlCol="0" anchor="ctr">
              <a:normAutofit/>
            </a:bodyPr>
            <a:lstStyle/>
            <a:p>
              <a:pPr algn="r"/>
              <a:r>
                <a:rPr lang="zh-CN" altLang="en-US" sz="1400" dirty="0"/>
                <a:t>抗体</a:t>
              </a:r>
              <a:endParaRPr sz="1400" dirty="0"/>
            </a:p>
          </p:txBody>
        </p:sp>
      </p:grpSp>
      <p:grpSp>
        <p:nvGrpSpPr>
          <p:cNvPr id="126" name="组合 125">
            <a:extLst>
              <a:ext uri="{FF2B5EF4-FFF2-40B4-BE49-F238E27FC236}">
                <a16:creationId xmlns:a16="http://schemas.microsoft.com/office/drawing/2014/main" id="{28808ADF-15EC-47AD-9CAE-5F51377C8CC6}"/>
              </a:ext>
            </a:extLst>
          </p:cNvPr>
          <p:cNvGrpSpPr/>
          <p:nvPr/>
        </p:nvGrpSpPr>
        <p:grpSpPr>
          <a:xfrm>
            <a:off x="7791064" y="4550822"/>
            <a:ext cx="3598037" cy="1159013"/>
            <a:chOff x="7591210" y="4941506"/>
            <a:chExt cx="3598037" cy="1159013"/>
          </a:xfrm>
        </p:grpSpPr>
        <p:sp>
          <p:nvSpPr>
            <p:cNvPr id="115" name="îşlíḍê">
              <a:extLst>
                <a:ext uri="{FF2B5EF4-FFF2-40B4-BE49-F238E27FC236}">
                  <a16:creationId xmlns:a16="http://schemas.microsoft.com/office/drawing/2014/main" id="{E91EFA99-C974-41A6-BC7C-2717ECF23EF3}"/>
                </a:ext>
              </a:extLst>
            </p:cNvPr>
            <p:cNvSpPr/>
            <p:nvPr/>
          </p:nvSpPr>
          <p:spPr>
            <a:xfrm>
              <a:off x="7591210" y="5199800"/>
              <a:ext cx="1566337" cy="900719"/>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2767A4"/>
            </a:solidFill>
            <a:ln w="7600" cap="flat">
              <a:noFill/>
              <a:bevel/>
            </a:ln>
            <a:effectLst/>
          </p:spPr>
          <p:txBody>
            <a:bodyPr/>
            <a:lstStyle/>
            <a:p>
              <a:endParaRPr lang="zh-CN" altLang="en-US" sz="1404"/>
            </a:p>
          </p:txBody>
        </p:sp>
        <p:sp>
          <p:nvSpPr>
            <p:cNvPr id="116" name="íSḷïḋé">
              <a:extLst>
                <a:ext uri="{FF2B5EF4-FFF2-40B4-BE49-F238E27FC236}">
                  <a16:creationId xmlns:a16="http://schemas.microsoft.com/office/drawing/2014/main" id="{D576356C-82F5-4AC6-ACBD-0CC028EE47C9}"/>
                </a:ext>
              </a:extLst>
            </p:cNvPr>
            <p:cNvSpPr txBox="1"/>
            <p:nvPr/>
          </p:nvSpPr>
          <p:spPr>
            <a:xfrm>
              <a:off x="7642285" y="5319013"/>
              <a:ext cx="1464185" cy="662294"/>
            </a:xfrm>
            <a:prstGeom prst="rect">
              <a:avLst/>
            </a:prstGeom>
            <a:solidFill>
              <a:srgbClr val="2767A4"/>
            </a:solidFill>
          </p:spPr>
          <p:txBody>
            <a:bodyPr wrap="none" lIns="90000" tIns="46800" rIns="90000" bIns="46800" rtlCol="0" anchor="ctr">
              <a:normAutofit/>
            </a:bodyPr>
            <a:lstStyle/>
            <a:p>
              <a:pPr algn="ctr"/>
              <a:r>
                <a:rPr lang="zh-CN" altLang="en-US" sz="2400" b="1" dirty="0">
                  <a:solidFill>
                    <a:schemeClr val="bg1"/>
                  </a:solidFill>
                </a:rPr>
                <a:t>机器人</a:t>
              </a:r>
              <a:endParaRPr sz="2400" b="1" dirty="0">
                <a:solidFill>
                  <a:schemeClr val="bg1"/>
                </a:solidFill>
              </a:endParaRPr>
            </a:p>
          </p:txBody>
        </p:sp>
        <p:sp>
          <p:nvSpPr>
            <p:cNvPr id="117" name="iṧļïḍê">
              <a:extLst>
                <a:ext uri="{FF2B5EF4-FFF2-40B4-BE49-F238E27FC236}">
                  <a16:creationId xmlns:a16="http://schemas.microsoft.com/office/drawing/2014/main" id="{16C07DA7-16D3-4976-A716-45926460D5CC}"/>
                </a:ext>
              </a:extLst>
            </p:cNvPr>
            <p:cNvSpPr/>
            <p:nvPr/>
          </p:nvSpPr>
          <p:spPr>
            <a:xfrm>
              <a:off x="9157549" y="5650160"/>
              <a:ext cx="227007" cy="324524"/>
            </a:xfrm>
            <a:custGeom>
              <a:avLst/>
              <a:gdLst/>
              <a:ahLst/>
              <a:cxnLst/>
              <a:rect l="0" t="0" r="0" b="0"/>
              <a:pathLst>
                <a:path w="152000" h="186200" fill="none">
                  <a:moveTo>
                    <a:pt x="0" y="0"/>
                  </a:moveTo>
                  <a:lnTo>
                    <a:pt x="60800" y="0"/>
                  </a:lnTo>
                  <a:lnTo>
                    <a:pt x="60800" y="-140600"/>
                  </a:lnTo>
                  <a:cubicBezTo>
                    <a:pt x="60800" y="-167960"/>
                    <a:pt x="79040" y="-186200"/>
                    <a:pt x="106400" y="-186200"/>
                  </a:cubicBezTo>
                  <a:lnTo>
                    <a:pt x="152000" y="-186200"/>
                  </a:lnTo>
                </a:path>
              </a:pathLst>
            </a:custGeom>
            <a:noFill/>
            <a:ln w="12700" cap="flat">
              <a:solidFill>
                <a:schemeClr val="tx2"/>
              </a:solidFill>
              <a:bevel/>
            </a:ln>
          </p:spPr>
          <p:txBody>
            <a:bodyPr/>
            <a:lstStyle/>
            <a:p>
              <a:endParaRPr lang="zh-CN" altLang="en-US" sz="1404"/>
            </a:p>
          </p:txBody>
        </p:sp>
        <p:sp>
          <p:nvSpPr>
            <p:cNvPr id="118" name="iṣḷîḑé">
              <a:extLst>
                <a:ext uri="{FF2B5EF4-FFF2-40B4-BE49-F238E27FC236}">
                  <a16:creationId xmlns:a16="http://schemas.microsoft.com/office/drawing/2014/main" id="{3274785D-8673-4EAB-B6E9-02620573FDB7}"/>
                </a:ext>
              </a:extLst>
            </p:cNvPr>
            <p:cNvSpPr/>
            <p:nvPr/>
          </p:nvSpPr>
          <p:spPr>
            <a:xfrm>
              <a:off x="9157549" y="5650160"/>
              <a:ext cx="227007" cy="192066"/>
            </a:xfrm>
            <a:custGeom>
              <a:avLst/>
              <a:gdLst/>
              <a:ahLst/>
              <a:cxnLst/>
              <a:rect l="0" t="0" r="0" b="0"/>
              <a:pathLst>
                <a:path w="152000" h="110200" fill="none">
                  <a:moveTo>
                    <a:pt x="0" y="0"/>
                  </a:moveTo>
                  <a:lnTo>
                    <a:pt x="60800" y="0"/>
                  </a:lnTo>
                  <a:lnTo>
                    <a:pt x="60800" y="64600"/>
                  </a:lnTo>
                  <a:cubicBezTo>
                    <a:pt x="60800" y="91960"/>
                    <a:pt x="79040" y="110200"/>
                    <a:pt x="106400" y="110200"/>
                  </a:cubicBezTo>
                  <a:lnTo>
                    <a:pt x="152000" y="110200"/>
                  </a:lnTo>
                </a:path>
              </a:pathLst>
            </a:custGeom>
            <a:noFill/>
            <a:ln w="12700" cap="flat">
              <a:solidFill>
                <a:schemeClr val="tx2"/>
              </a:solidFill>
              <a:bevel/>
            </a:ln>
          </p:spPr>
          <p:txBody>
            <a:bodyPr/>
            <a:lstStyle/>
            <a:p>
              <a:endParaRPr lang="zh-CN" altLang="en-US" sz="1404"/>
            </a:p>
          </p:txBody>
        </p:sp>
        <p:sp>
          <p:nvSpPr>
            <p:cNvPr id="120" name="ïśľîḍê">
              <a:extLst>
                <a:ext uri="{FF2B5EF4-FFF2-40B4-BE49-F238E27FC236}">
                  <a16:creationId xmlns:a16="http://schemas.microsoft.com/office/drawing/2014/main" id="{0A5BE04F-0A2E-4E65-9045-FC562404C963}"/>
                </a:ext>
              </a:extLst>
            </p:cNvPr>
            <p:cNvSpPr/>
            <p:nvPr/>
          </p:nvSpPr>
          <p:spPr>
            <a:xfrm>
              <a:off x="9384554" y="4941506"/>
              <a:ext cx="1112327" cy="384131"/>
            </a:xfrm>
            <a:custGeom>
              <a:avLst/>
              <a:gdLst/>
              <a:ahLst/>
              <a:cxnLst/>
              <a:rect l="0" t="0" r="0" b="0"/>
              <a:pathLst>
                <a:path w="744800" h="220400" fill="none">
                  <a:moveTo>
                    <a:pt x="0" y="220400"/>
                  </a:moveTo>
                  <a:lnTo>
                    <a:pt x="744800" y="220400"/>
                  </a:lnTo>
                </a:path>
              </a:pathLst>
            </a:custGeom>
            <a:gradFill>
              <a:gsLst>
                <a:gs pos="0">
                  <a:srgbClr val="E7F5FB"/>
                </a:gs>
                <a:gs pos="50000">
                  <a:srgbClr val="CFEBF7"/>
                </a:gs>
                <a:gs pos="100000">
                  <a:srgbClr val="B7E2F3"/>
                </a:gs>
              </a:gsLst>
              <a:lin ang="5400000" scaled="0"/>
            </a:gradFill>
            <a:ln w="25400" cap="flat">
              <a:solidFill>
                <a:srgbClr val="2767A4"/>
              </a:solidFill>
              <a:bevel/>
              <a:tailEnd type="diamond"/>
            </a:ln>
            <a:effectLst/>
          </p:spPr>
          <p:txBody>
            <a:bodyPr/>
            <a:lstStyle/>
            <a:p>
              <a:endParaRPr lang="zh-CN" altLang="en-US" sz="1404"/>
            </a:p>
          </p:txBody>
        </p:sp>
        <p:sp>
          <p:nvSpPr>
            <p:cNvPr id="122" name="ïSḷíḑé">
              <a:extLst>
                <a:ext uri="{FF2B5EF4-FFF2-40B4-BE49-F238E27FC236}">
                  <a16:creationId xmlns:a16="http://schemas.microsoft.com/office/drawing/2014/main" id="{AB8A1870-0E65-4150-83AC-4A0C95881E39}"/>
                </a:ext>
              </a:extLst>
            </p:cNvPr>
            <p:cNvSpPr/>
            <p:nvPr/>
          </p:nvSpPr>
          <p:spPr>
            <a:xfrm>
              <a:off x="9384554" y="5458096"/>
              <a:ext cx="1804693" cy="384131"/>
            </a:xfrm>
            <a:custGeom>
              <a:avLst/>
              <a:gdLst/>
              <a:ahLst/>
              <a:cxnLst/>
              <a:rect l="0" t="0" r="0" b="0"/>
              <a:pathLst>
                <a:path w="1208400" h="220400" fill="none">
                  <a:moveTo>
                    <a:pt x="0" y="220400"/>
                  </a:moveTo>
                  <a:lnTo>
                    <a:pt x="1208400" y="220400"/>
                  </a:lnTo>
                </a:path>
              </a:pathLst>
            </a:custGeom>
            <a:gradFill>
              <a:gsLst>
                <a:gs pos="0">
                  <a:srgbClr val="E7F5FB"/>
                </a:gs>
                <a:gs pos="50000">
                  <a:srgbClr val="CFEBF7"/>
                </a:gs>
                <a:gs pos="100000">
                  <a:srgbClr val="B7E2F3"/>
                </a:gs>
              </a:gsLst>
              <a:lin ang="5400000" scaled="0"/>
            </a:gradFill>
            <a:ln w="25400" cap="flat">
              <a:solidFill>
                <a:srgbClr val="2767A4"/>
              </a:solidFill>
              <a:bevel/>
              <a:tailEnd type="diamond"/>
            </a:ln>
            <a:effectLst/>
          </p:spPr>
          <p:txBody>
            <a:bodyPr/>
            <a:lstStyle/>
            <a:p>
              <a:endParaRPr lang="zh-CN" altLang="en-US" sz="1404"/>
            </a:p>
          </p:txBody>
        </p:sp>
        <p:sp>
          <p:nvSpPr>
            <p:cNvPr id="123" name="iṥľïḑê">
              <a:extLst>
                <a:ext uri="{FF2B5EF4-FFF2-40B4-BE49-F238E27FC236}">
                  <a16:creationId xmlns:a16="http://schemas.microsoft.com/office/drawing/2014/main" id="{D404AACB-0AC9-4368-8207-BA1460EF04BD}"/>
                </a:ext>
              </a:extLst>
            </p:cNvPr>
            <p:cNvSpPr txBox="1"/>
            <p:nvPr/>
          </p:nvSpPr>
          <p:spPr>
            <a:xfrm>
              <a:off x="9441310" y="5497834"/>
              <a:ext cx="902877" cy="331148"/>
            </a:xfrm>
            <a:prstGeom prst="rect">
              <a:avLst/>
            </a:prstGeom>
            <a:noFill/>
          </p:spPr>
          <p:txBody>
            <a:bodyPr wrap="none" lIns="90000" tIns="46800" rIns="90000" bIns="46800" rtlCol="0" anchor="ctr">
              <a:normAutofit/>
            </a:bodyPr>
            <a:lstStyle/>
            <a:p>
              <a:r>
                <a:rPr lang="zh-CN" altLang="en-US" sz="1400" dirty="0"/>
                <a:t>医疗器械</a:t>
              </a:r>
              <a:endParaRPr sz="1400" dirty="0"/>
            </a:p>
          </p:txBody>
        </p:sp>
      </p:grpSp>
      <p:sp>
        <p:nvSpPr>
          <p:cNvPr id="127" name="isḻiḑe">
            <a:extLst>
              <a:ext uri="{FF2B5EF4-FFF2-40B4-BE49-F238E27FC236}">
                <a16:creationId xmlns:a16="http://schemas.microsoft.com/office/drawing/2014/main" id="{BD28C4BA-6988-4245-B9CF-3897F9FBE38D}"/>
              </a:ext>
            </a:extLst>
          </p:cNvPr>
          <p:cNvSpPr/>
          <p:nvPr/>
        </p:nvSpPr>
        <p:spPr>
          <a:xfrm flipV="1">
            <a:off x="5848469" y="2192564"/>
            <a:ext cx="1051209" cy="1839003"/>
          </a:xfrm>
          <a:custGeom>
            <a:avLst/>
            <a:gdLst/>
            <a:ahLst/>
            <a:cxnLst/>
            <a:rect l="0" t="0" r="0" b="0"/>
            <a:pathLst>
              <a:path w="934800" h="334400" fill="none">
                <a:moveTo>
                  <a:pt x="0" y="0"/>
                </a:moveTo>
                <a:cubicBezTo>
                  <a:pt x="0" y="-150480"/>
                  <a:pt x="-514140" y="-334400"/>
                  <a:pt x="-934800" y="-334400"/>
                </a:cubicBezTo>
              </a:path>
            </a:pathLst>
          </a:custGeom>
          <a:noFill/>
          <a:ln w="12700" cap="flat">
            <a:solidFill>
              <a:schemeClr val="tx2"/>
            </a:solidFill>
            <a:prstDash val="dash"/>
            <a:bevel/>
          </a:ln>
        </p:spPr>
        <p:txBody>
          <a:bodyPr/>
          <a:lstStyle/>
          <a:p>
            <a:endParaRPr lang="zh-CN" altLang="en-US" sz="1404"/>
          </a:p>
        </p:txBody>
      </p:sp>
      <p:sp>
        <p:nvSpPr>
          <p:cNvPr id="129" name="îşlíḍê">
            <a:extLst>
              <a:ext uri="{FF2B5EF4-FFF2-40B4-BE49-F238E27FC236}">
                <a16:creationId xmlns:a16="http://schemas.microsoft.com/office/drawing/2014/main" id="{DB3A4E77-43F8-4687-A152-724AE5927A92}"/>
              </a:ext>
            </a:extLst>
          </p:cNvPr>
          <p:cNvSpPr/>
          <p:nvPr/>
        </p:nvSpPr>
        <p:spPr>
          <a:xfrm>
            <a:off x="5595673" y="5440912"/>
            <a:ext cx="1566337" cy="900721"/>
          </a:xfrm>
          <a:custGeom>
            <a:avLst/>
            <a:gdLst/>
            <a:ahLst/>
            <a:cxnLst/>
            <a:rect l="0" t="0" r="0" b="0"/>
            <a:pathLst>
              <a:path w="1048800" h="516800">
                <a:moveTo>
                  <a:pt x="76000" y="0"/>
                </a:moveTo>
                <a:lnTo>
                  <a:pt x="972800" y="0"/>
                </a:lnTo>
                <a:cubicBezTo>
                  <a:pt x="1014775" y="0"/>
                  <a:pt x="1048800" y="34025"/>
                  <a:pt x="1048800" y="76000"/>
                </a:cubicBezTo>
                <a:lnTo>
                  <a:pt x="1048800" y="440800"/>
                </a:lnTo>
                <a:cubicBezTo>
                  <a:pt x="1048800" y="482775"/>
                  <a:pt x="1014775" y="516800"/>
                  <a:pt x="972800" y="516800"/>
                </a:cubicBezTo>
                <a:lnTo>
                  <a:pt x="76000" y="516800"/>
                </a:lnTo>
                <a:cubicBezTo>
                  <a:pt x="34025" y="516800"/>
                  <a:pt x="0" y="482775"/>
                  <a:pt x="0" y="440800"/>
                </a:cubicBezTo>
                <a:lnTo>
                  <a:pt x="0" y="76000"/>
                </a:lnTo>
                <a:cubicBezTo>
                  <a:pt x="0" y="34025"/>
                  <a:pt x="34025" y="0"/>
                  <a:pt x="76000" y="0"/>
                </a:cubicBezTo>
                <a:close/>
              </a:path>
            </a:pathLst>
          </a:custGeom>
          <a:solidFill>
            <a:srgbClr val="EDB159"/>
          </a:solidFill>
          <a:ln w="7600" cap="flat">
            <a:solidFill>
              <a:srgbClr val="EDB159"/>
            </a:solidFill>
            <a:bevel/>
          </a:ln>
          <a:effectLst/>
        </p:spPr>
        <p:txBody>
          <a:bodyPr/>
          <a:lstStyle/>
          <a:p>
            <a:endParaRPr lang="zh-CN" altLang="en-US" sz="1404"/>
          </a:p>
        </p:txBody>
      </p:sp>
      <p:sp>
        <p:nvSpPr>
          <p:cNvPr id="130" name="íSḷïḋé">
            <a:extLst>
              <a:ext uri="{FF2B5EF4-FFF2-40B4-BE49-F238E27FC236}">
                <a16:creationId xmlns:a16="http://schemas.microsoft.com/office/drawing/2014/main" id="{2217BC7D-1C86-46BA-97A4-A83A2C24A149}"/>
              </a:ext>
            </a:extLst>
          </p:cNvPr>
          <p:cNvSpPr txBox="1"/>
          <p:nvPr/>
        </p:nvSpPr>
        <p:spPr>
          <a:xfrm>
            <a:off x="5646749" y="5566362"/>
            <a:ext cx="1464185" cy="662295"/>
          </a:xfrm>
          <a:prstGeom prst="rect">
            <a:avLst/>
          </a:prstGeom>
          <a:noFill/>
        </p:spPr>
        <p:txBody>
          <a:bodyPr wrap="none" lIns="90000" tIns="46800" rIns="90000" bIns="46800" rtlCol="0" anchor="ctr">
            <a:normAutofit/>
          </a:bodyPr>
          <a:lstStyle/>
          <a:p>
            <a:pPr algn="ctr"/>
            <a:r>
              <a:rPr lang="zh-CN" altLang="en-US" sz="2400" b="1" dirty="0">
                <a:solidFill>
                  <a:schemeClr val="bg1"/>
                </a:solidFill>
              </a:rPr>
              <a:t>脑科学</a:t>
            </a:r>
            <a:endParaRPr sz="2400" b="1" dirty="0">
              <a:solidFill>
                <a:schemeClr val="bg1"/>
              </a:solidFill>
            </a:endParaRPr>
          </a:p>
        </p:txBody>
      </p:sp>
      <p:sp>
        <p:nvSpPr>
          <p:cNvPr id="131" name="ïslïḋê">
            <a:extLst>
              <a:ext uri="{FF2B5EF4-FFF2-40B4-BE49-F238E27FC236}">
                <a16:creationId xmlns:a16="http://schemas.microsoft.com/office/drawing/2014/main" id="{C505C6ED-04A3-446D-AF63-28D2AFA1F06F}"/>
              </a:ext>
            </a:extLst>
          </p:cNvPr>
          <p:cNvSpPr/>
          <p:nvPr/>
        </p:nvSpPr>
        <p:spPr>
          <a:xfrm>
            <a:off x="6200541" y="4107335"/>
            <a:ext cx="1520937" cy="1025109"/>
          </a:xfrm>
          <a:custGeom>
            <a:avLst/>
            <a:gdLst/>
            <a:ahLst/>
            <a:cxnLst/>
            <a:rect l="0" t="0" r="0" b="0"/>
            <a:pathLst>
              <a:path w="934800" h="435100" fill="none">
                <a:moveTo>
                  <a:pt x="0" y="0"/>
                </a:moveTo>
                <a:cubicBezTo>
                  <a:pt x="0" y="195795"/>
                  <a:pt x="514140" y="435100"/>
                  <a:pt x="934800" y="435100"/>
                </a:cubicBezTo>
              </a:path>
            </a:pathLst>
          </a:custGeom>
          <a:noFill/>
          <a:ln w="12700" cap="flat">
            <a:solidFill>
              <a:schemeClr val="tx2"/>
            </a:solidFill>
            <a:prstDash val="dash"/>
            <a:bevel/>
          </a:ln>
        </p:spPr>
        <p:txBody>
          <a:bodyPr/>
          <a:lstStyle/>
          <a:p>
            <a:endParaRPr lang="zh-CN" altLang="en-US" sz="1404"/>
          </a:p>
        </p:txBody>
      </p:sp>
      <p:sp>
        <p:nvSpPr>
          <p:cNvPr id="132" name="ïslïḋê">
            <a:extLst>
              <a:ext uri="{FF2B5EF4-FFF2-40B4-BE49-F238E27FC236}">
                <a16:creationId xmlns:a16="http://schemas.microsoft.com/office/drawing/2014/main" id="{B317098E-CB6B-4BA1-9A10-1A0B99D6E040}"/>
              </a:ext>
            </a:extLst>
          </p:cNvPr>
          <p:cNvSpPr/>
          <p:nvPr/>
        </p:nvSpPr>
        <p:spPr>
          <a:xfrm>
            <a:off x="6027942" y="4061371"/>
            <a:ext cx="324711" cy="1345612"/>
          </a:xfrm>
          <a:custGeom>
            <a:avLst/>
            <a:gdLst/>
            <a:ahLst/>
            <a:cxnLst/>
            <a:rect l="0" t="0" r="0" b="0"/>
            <a:pathLst>
              <a:path w="934800" h="435100" fill="none">
                <a:moveTo>
                  <a:pt x="0" y="0"/>
                </a:moveTo>
                <a:cubicBezTo>
                  <a:pt x="0" y="195795"/>
                  <a:pt x="514140" y="435100"/>
                  <a:pt x="934800" y="435100"/>
                </a:cubicBezTo>
              </a:path>
            </a:pathLst>
          </a:custGeom>
          <a:noFill/>
          <a:ln w="12700" cap="flat">
            <a:solidFill>
              <a:schemeClr val="tx2"/>
            </a:solidFill>
            <a:prstDash val="dash"/>
            <a:bevel/>
          </a:ln>
        </p:spPr>
        <p:txBody>
          <a:bodyPr/>
          <a:lstStyle/>
          <a:p>
            <a:endParaRPr lang="zh-CN" altLang="en-US" sz="1404"/>
          </a:p>
        </p:txBody>
      </p:sp>
      <p:grpSp>
        <p:nvGrpSpPr>
          <p:cNvPr id="133" name="组合 132">
            <a:extLst>
              <a:ext uri="{FF2B5EF4-FFF2-40B4-BE49-F238E27FC236}">
                <a16:creationId xmlns:a16="http://schemas.microsoft.com/office/drawing/2014/main" id="{ECB38D53-A17F-49AC-8E26-D78F840BC221}"/>
              </a:ext>
            </a:extLst>
          </p:cNvPr>
          <p:cNvGrpSpPr/>
          <p:nvPr/>
        </p:nvGrpSpPr>
        <p:grpSpPr>
          <a:xfrm>
            <a:off x="3030236" y="2338299"/>
            <a:ext cx="1301723" cy="431392"/>
            <a:chOff x="5018913" y="1312312"/>
            <a:chExt cx="1243952" cy="238542"/>
          </a:xfrm>
        </p:grpSpPr>
        <p:sp>
          <p:nvSpPr>
            <p:cNvPr id="134" name="矩形 133">
              <a:extLst>
                <a:ext uri="{FF2B5EF4-FFF2-40B4-BE49-F238E27FC236}">
                  <a16:creationId xmlns:a16="http://schemas.microsoft.com/office/drawing/2014/main" id="{E62462D5-66DE-4371-8EEF-85FED66E0460}"/>
                </a:ext>
              </a:extLst>
            </p:cNvPr>
            <p:cNvSpPr/>
            <p:nvPr/>
          </p:nvSpPr>
          <p:spPr>
            <a:xfrm>
              <a:off x="5018913" y="1312312"/>
              <a:ext cx="1243952" cy="238542"/>
            </a:xfrm>
            <a:prstGeom prst="rect">
              <a:avLst/>
            </a:prstGeom>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zh-CN" altLang="en-US" sz="1404"/>
            </a:p>
          </p:txBody>
        </p:sp>
        <p:sp>
          <p:nvSpPr>
            <p:cNvPr id="135" name="文本框 134">
              <a:extLst>
                <a:ext uri="{FF2B5EF4-FFF2-40B4-BE49-F238E27FC236}">
                  <a16:creationId xmlns:a16="http://schemas.microsoft.com/office/drawing/2014/main" id="{1DC063D4-D555-49E8-867A-A9A8B2073EC3}"/>
                </a:ext>
              </a:extLst>
            </p:cNvPr>
            <p:cNvSpPr txBox="1"/>
            <p:nvPr/>
          </p:nvSpPr>
          <p:spPr>
            <a:xfrm>
              <a:off x="5018913" y="1312312"/>
              <a:ext cx="1243952" cy="2385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7940" tIns="6985" rIns="27940" bIns="6985" numCol="1" spcCol="1270" anchor="ctr" anchorCtr="0">
              <a:noAutofit/>
            </a:bodyPr>
            <a:lstStyle/>
            <a:p>
              <a:pPr algn="ctr" defTabSz="488926">
                <a:lnSpc>
                  <a:spcPct val="90000"/>
                </a:lnSpc>
                <a:spcBef>
                  <a:spcPct val="0"/>
                </a:spcBef>
                <a:spcAft>
                  <a:spcPct val="35000"/>
                </a:spcAft>
              </a:pPr>
              <a:r>
                <a:rPr lang="zh-CN" altLang="en-US" sz="1600" dirty="0">
                  <a:latin typeface="+mn-ea"/>
                </a:rPr>
                <a:t>方法学研究</a:t>
              </a:r>
            </a:p>
          </p:txBody>
        </p:sp>
      </p:grpSp>
    </p:spTree>
    <p:extLst>
      <p:ext uri="{BB962C8B-B14F-4D97-AF65-F5344CB8AC3E}">
        <p14:creationId xmlns:p14="http://schemas.microsoft.com/office/powerpoint/2010/main" val="3047045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770B9-AD93-4267-9BD6-DCCF774FDF3E}"/>
              </a:ext>
            </a:extLst>
          </p:cNvPr>
          <p:cNvSpPr>
            <a:spLocks noGrp="1"/>
          </p:cNvSpPr>
          <p:nvPr>
            <p:ph type="title"/>
          </p:nvPr>
        </p:nvSpPr>
        <p:spPr/>
        <p:txBody>
          <a:bodyPr/>
          <a:lstStyle/>
          <a:p>
            <a:r>
              <a:rPr lang="zh-CN" altLang="en-US" dirty="0"/>
              <a:t>我院发展的基础和条件</a:t>
            </a:r>
          </a:p>
        </p:txBody>
      </p:sp>
      <p:grpSp>
        <p:nvGrpSpPr>
          <p:cNvPr id="5" name="组合 4">
            <a:extLst>
              <a:ext uri="{FF2B5EF4-FFF2-40B4-BE49-F238E27FC236}">
                <a16:creationId xmlns:a16="http://schemas.microsoft.com/office/drawing/2014/main" id="{076A00FB-20DC-49A0-B8DB-559ED872124A}"/>
              </a:ext>
            </a:extLst>
          </p:cNvPr>
          <p:cNvGrpSpPr/>
          <p:nvPr/>
        </p:nvGrpSpPr>
        <p:grpSpPr>
          <a:xfrm>
            <a:off x="568155" y="1739092"/>
            <a:ext cx="10749436" cy="4621428"/>
            <a:chOff x="517354" y="1523190"/>
            <a:chExt cx="10749436" cy="4621429"/>
          </a:xfrm>
        </p:grpSpPr>
        <p:grpSp>
          <p:nvGrpSpPr>
            <p:cNvPr id="3" name="组合 2">
              <a:extLst>
                <a:ext uri="{FF2B5EF4-FFF2-40B4-BE49-F238E27FC236}">
                  <a16:creationId xmlns:a16="http://schemas.microsoft.com/office/drawing/2014/main" id="{D690B3E2-6158-4A37-AA45-3CDF1EB874F2}"/>
                </a:ext>
              </a:extLst>
            </p:cNvPr>
            <p:cNvGrpSpPr/>
            <p:nvPr/>
          </p:nvGrpSpPr>
          <p:grpSpPr>
            <a:xfrm>
              <a:off x="2668098" y="1523190"/>
              <a:ext cx="6983711" cy="4530063"/>
              <a:chOff x="2668098" y="1523190"/>
              <a:chExt cx="6983711" cy="4530063"/>
            </a:xfrm>
          </p:grpSpPr>
          <p:grpSp>
            <p:nvGrpSpPr>
              <p:cNvPr id="71" name="Group 76">
                <a:extLst>
                  <a:ext uri="{FF2B5EF4-FFF2-40B4-BE49-F238E27FC236}">
                    <a16:creationId xmlns:a16="http://schemas.microsoft.com/office/drawing/2014/main" id="{0F990254-722A-4009-A8CC-6FADF8D67778}"/>
                  </a:ext>
                </a:extLst>
              </p:cNvPr>
              <p:cNvGrpSpPr/>
              <p:nvPr/>
            </p:nvGrpSpPr>
            <p:grpSpPr>
              <a:xfrm>
                <a:off x="5093833" y="2905630"/>
                <a:ext cx="1970843" cy="2604093"/>
                <a:chOff x="9829438" y="5671231"/>
                <a:chExt cx="4196867" cy="5545360"/>
              </a:xfrm>
            </p:grpSpPr>
            <p:sp>
              <p:nvSpPr>
                <p:cNvPr id="72" name="Freeform 37">
                  <a:extLst>
                    <a:ext uri="{FF2B5EF4-FFF2-40B4-BE49-F238E27FC236}">
                      <a16:creationId xmlns:a16="http://schemas.microsoft.com/office/drawing/2014/main" id="{9A8F5F51-6605-4ED7-AC96-1F24F4C6FC55}"/>
                    </a:ext>
                  </a:extLst>
                </p:cNvPr>
                <p:cNvSpPr>
                  <a:spLocks noChangeArrowheads="1"/>
                </p:cNvSpPr>
                <p:nvPr/>
              </p:nvSpPr>
              <p:spPr bwMode="auto">
                <a:xfrm>
                  <a:off x="10222282" y="5671231"/>
                  <a:ext cx="3460286" cy="3453573"/>
                </a:xfrm>
                <a:custGeom>
                  <a:avLst/>
                  <a:gdLst>
                    <a:gd name="T0" fmla="*/ 3028 w 6055"/>
                    <a:gd name="T1" fmla="*/ 0 h 6044"/>
                    <a:gd name="T2" fmla="*/ 3028 w 6055"/>
                    <a:gd name="T3" fmla="*/ 0 h 6044"/>
                    <a:gd name="T4" fmla="*/ 0 w 6055"/>
                    <a:gd name="T5" fmla="*/ 3021 h 6044"/>
                    <a:gd name="T6" fmla="*/ 212 w 6055"/>
                    <a:gd name="T7" fmla="*/ 4128 h 6044"/>
                    <a:gd name="T8" fmla="*/ 285 w 6055"/>
                    <a:gd name="T9" fmla="*/ 4221 h 6044"/>
                    <a:gd name="T10" fmla="*/ 425 w 6055"/>
                    <a:gd name="T11" fmla="*/ 4418 h 6044"/>
                    <a:gd name="T12" fmla="*/ 425 w 6055"/>
                    <a:gd name="T13" fmla="*/ 4428 h 6044"/>
                    <a:gd name="T14" fmla="*/ 606 w 6055"/>
                    <a:gd name="T15" fmla="*/ 4630 h 6044"/>
                    <a:gd name="T16" fmla="*/ 560 w 6055"/>
                    <a:gd name="T17" fmla="*/ 4765 h 6044"/>
                    <a:gd name="T18" fmla="*/ 1838 w 6055"/>
                    <a:gd name="T19" fmla="*/ 5799 h 6044"/>
                    <a:gd name="T20" fmla="*/ 2096 w 6055"/>
                    <a:gd name="T21" fmla="*/ 5541 h 6044"/>
                    <a:gd name="T22" fmla="*/ 2960 w 6055"/>
                    <a:gd name="T23" fmla="*/ 6043 h 6044"/>
                    <a:gd name="T24" fmla="*/ 3012 w 6055"/>
                    <a:gd name="T25" fmla="*/ 6043 h 6044"/>
                    <a:gd name="T26" fmla="*/ 3876 w 6055"/>
                    <a:gd name="T27" fmla="*/ 5541 h 6044"/>
                    <a:gd name="T28" fmla="*/ 4160 w 6055"/>
                    <a:gd name="T29" fmla="*/ 5826 h 6044"/>
                    <a:gd name="T30" fmla="*/ 6054 w 6055"/>
                    <a:gd name="T31" fmla="*/ 3021 h 6044"/>
                    <a:gd name="T32" fmla="*/ 6054 w 6055"/>
                    <a:gd name="T33" fmla="*/ 3021 h 6044"/>
                    <a:gd name="T34" fmla="*/ 3028 w 6055"/>
                    <a:gd name="T35" fmla="*/ 0 h 6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5" h="6044">
                      <a:moveTo>
                        <a:pt x="3028" y="0"/>
                      </a:moveTo>
                      <a:lnTo>
                        <a:pt x="3028" y="0"/>
                      </a:lnTo>
                      <a:cubicBezTo>
                        <a:pt x="1357" y="0"/>
                        <a:pt x="0" y="1350"/>
                        <a:pt x="0" y="3021"/>
                      </a:cubicBezTo>
                      <a:cubicBezTo>
                        <a:pt x="0" y="3409"/>
                        <a:pt x="79" y="3787"/>
                        <a:pt x="212" y="4128"/>
                      </a:cubicBezTo>
                      <a:cubicBezTo>
                        <a:pt x="239" y="4155"/>
                        <a:pt x="264" y="4190"/>
                        <a:pt x="285" y="4221"/>
                      </a:cubicBezTo>
                      <a:cubicBezTo>
                        <a:pt x="368" y="4253"/>
                        <a:pt x="425" y="4330"/>
                        <a:pt x="425" y="4418"/>
                      </a:cubicBezTo>
                      <a:cubicBezTo>
                        <a:pt x="425" y="4423"/>
                        <a:pt x="425" y="4423"/>
                        <a:pt x="425" y="4428"/>
                      </a:cubicBezTo>
                      <a:cubicBezTo>
                        <a:pt x="528" y="4438"/>
                        <a:pt x="606" y="4527"/>
                        <a:pt x="606" y="4630"/>
                      </a:cubicBezTo>
                      <a:cubicBezTo>
                        <a:pt x="606" y="4682"/>
                        <a:pt x="585" y="4729"/>
                        <a:pt x="560" y="4765"/>
                      </a:cubicBezTo>
                      <a:cubicBezTo>
                        <a:pt x="875" y="5220"/>
                        <a:pt x="1320" y="5577"/>
                        <a:pt x="1838" y="5799"/>
                      </a:cubicBezTo>
                      <a:cubicBezTo>
                        <a:pt x="2096" y="5541"/>
                        <a:pt x="2096" y="5541"/>
                        <a:pt x="2096" y="5541"/>
                      </a:cubicBezTo>
                      <a:cubicBezTo>
                        <a:pt x="2960" y="6043"/>
                        <a:pt x="2960" y="6043"/>
                        <a:pt x="2960" y="6043"/>
                      </a:cubicBezTo>
                      <a:cubicBezTo>
                        <a:pt x="2976" y="6043"/>
                        <a:pt x="2997" y="6043"/>
                        <a:pt x="3012" y="6043"/>
                      </a:cubicBezTo>
                      <a:cubicBezTo>
                        <a:pt x="3876" y="5541"/>
                        <a:pt x="3876" y="5541"/>
                        <a:pt x="3876" y="5541"/>
                      </a:cubicBezTo>
                      <a:cubicBezTo>
                        <a:pt x="4160" y="5826"/>
                        <a:pt x="4160" y="5826"/>
                        <a:pt x="4160" y="5826"/>
                      </a:cubicBezTo>
                      <a:cubicBezTo>
                        <a:pt x="5268" y="5381"/>
                        <a:pt x="6054" y="4288"/>
                        <a:pt x="6054" y="3021"/>
                      </a:cubicBezTo>
                      <a:lnTo>
                        <a:pt x="6054" y="3021"/>
                      </a:lnTo>
                      <a:cubicBezTo>
                        <a:pt x="6054" y="1350"/>
                        <a:pt x="4699" y="0"/>
                        <a:pt x="3028" y="0"/>
                      </a:cubicBezTo>
                    </a:path>
                  </a:pathLst>
                </a:custGeom>
                <a:solidFill>
                  <a:schemeClr val="accent3">
                    <a:lumMod val="60000"/>
                    <a:lumOff val="40000"/>
                  </a:schemeClr>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3" name="Freeform 38">
                  <a:extLst>
                    <a:ext uri="{FF2B5EF4-FFF2-40B4-BE49-F238E27FC236}">
                      <a16:creationId xmlns:a16="http://schemas.microsoft.com/office/drawing/2014/main" id="{2BC7EEC9-1D49-4061-9AEB-434C1B2D658A}"/>
                    </a:ext>
                  </a:extLst>
                </p:cNvPr>
                <p:cNvSpPr>
                  <a:spLocks noChangeArrowheads="1"/>
                </p:cNvSpPr>
                <p:nvPr/>
              </p:nvSpPr>
              <p:spPr bwMode="auto">
                <a:xfrm>
                  <a:off x="10343406" y="8028172"/>
                  <a:ext cx="225886" cy="366636"/>
                </a:xfrm>
                <a:custGeom>
                  <a:avLst/>
                  <a:gdLst>
                    <a:gd name="T0" fmla="*/ 0 w 395"/>
                    <a:gd name="T1" fmla="*/ 0 h 638"/>
                    <a:gd name="T2" fmla="*/ 0 w 395"/>
                    <a:gd name="T3" fmla="*/ 0 h 638"/>
                    <a:gd name="T4" fmla="*/ 348 w 395"/>
                    <a:gd name="T5" fmla="*/ 637 h 638"/>
                    <a:gd name="T6" fmla="*/ 394 w 395"/>
                    <a:gd name="T7" fmla="*/ 502 h 638"/>
                    <a:gd name="T8" fmla="*/ 213 w 395"/>
                    <a:gd name="T9" fmla="*/ 300 h 638"/>
                    <a:gd name="T10" fmla="*/ 213 w 395"/>
                    <a:gd name="T11" fmla="*/ 290 h 638"/>
                    <a:gd name="T12" fmla="*/ 73 w 395"/>
                    <a:gd name="T13" fmla="*/ 93 h 638"/>
                    <a:gd name="T14" fmla="*/ 0 w 395"/>
                    <a:gd name="T15" fmla="*/ 0 h 6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638">
                      <a:moveTo>
                        <a:pt x="0" y="0"/>
                      </a:moveTo>
                      <a:lnTo>
                        <a:pt x="0" y="0"/>
                      </a:lnTo>
                      <a:cubicBezTo>
                        <a:pt x="89" y="228"/>
                        <a:pt x="208" y="441"/>
                        <a:pt x="348" y="637"/>
                      </a:cubicBezTo>
                      <a:cubicBezTo>
                        <a:pt x="373" y="601"/>
                        <a:pt x="394" y="554"/>
                        <a:pt x="394" y="502"/>
                      </a:cubicBezTo>
                      <a:cubicBezTo>
                        <a:pt x="394" y="399"/>
                        <a:pt x="316" y="310"/>
                        <a:pt x="213" y="300"/>
                      </a:cubicBezTo>
                      <a:cubicBezTo>
                        <a:pt x="213" y="295"/>
                        <a:pt x="213" y="295"/>
                        <a:pt x="213" y="290"/>
                      </a:cubicBezTo>
                      <a:cubicBezTo>
                        <a:pt x="213" y="202"/>
                        <a:pt x="156" y="125"/>
                        <a:pt x="73" y="93"/>
                      </a:cubicBezTo>
                      <a:cubicBezTo>
                        <a:pt x="52" y="62"/>
                        <a:pt x="27" y="27"/>
                        <a:pt x="0" y="0"/>
                      </a:cubicBezTo>
                    </a:path>
                  </a:pathLst>
                </a:custGeom>
                <a:solidFill>
                  <a:srgbClr val="F5F4E4"/>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4" name="Freeform 39">
                  <a:extLst>
                    <a:ext uri="{FF2B5EF4-FFF2-40B4-BE49-F238E27FC236}">
                      <a16:creationId xmlns:a16="http://schemas.microsoft.com/office/drawing/2014/main" id="{EFDB19F2-C565-4F45-898D-D85E2C9D53B4}"/>
                    </a:ext>
                  </a:extLst>
                </p:cNvPr>
                <p:cNvSpPr>
                  <a:spLocks noChangeArrowheads="1"/>
                </p:cNvSpPr>
                <p:nvPr/>
              </p:nvSpPr>
              <p:spPr bwMode="auto">
                <a:xfrm>
                  <a:off x="9878543" y="8836733"/>
                  <a:ext cx="4098657" cy="2366764"/>
                </a:xfrm>
                <a:custGeom>
                  <a:avLst/>
                  <a:gdLst>
                    <a:gd name="T0" fmla="*/ 7135 w 7173"/>
                    <a:gd name="T1" fmla="*/ 3482 h 4145"/>
                    <a:gd name="T2" fmla="*/ 7135 w 7173"/>
                    <a:gd name="T3" fmla="*/ 3482 h 4145"/>
                    <a:gd name="T4" fmla="*/ 6338 w 7173"/>
                    <a:gd name="T5" fmla="*/ 4144 h 4145"/>
                    <a:gd name="T6" fmla="*/ 833 w 7173"/>
                    <a:gd name="T7" fmla="*/ 4144 h 4145"/>
                    <a:gd name="T8" fmla="*/ 36 w 7173"/>
                    <a:gd name="T9" fmla="*/ 3482 h 4145"/>
                    <a:gd name="T10" fmla="*/ 275 w 7173"/>
                    <a:gd name="T11" fmla="*/ 1334 h 4145"/>
                    <a:gd name="T12" fmla="*/ 1097 w 7173"/>
                    <a:gd name="T13" fmla="*/ 647 h 4145"/>
                    <a:gd name="T14" fmla="*/ 2365 w 7173"/>
                    <a:gd name="T15" fmla="*/ 331 h 4145"/>
                    <a:gd name="T16" fmla="*/ 2696 w 7173"/>
                    <a:gd name="T17" fmla="*/ 0 h 4145"/>
                    <a:gd name="T18" fmla="*/ 3586 w 7173"/>
                    <a:gd name="T19" fmla="*/ 517 h 4145"/>
                    <a:gd name="T20" fmla="*/ 4476 w 7173"/>
                    <a:gd name="T21" fmla="*/ 0 h 4145"/>
                    <a:gd name="T22" fmla="*/ 4802 w 7173"/>
                    <a:gd name="T23" fmla="*/ 331 h 4145"/>
                    <a:gd name="T24" fmla="*/ 6075 w 7173"/>
                    <a:gd name="T25" fmla="*/ 647 h 4145"/>
                    <a:gd name="T26" fmla="*/ 6898 w 7173"/>
                    <a:gd name="T27" fmla="*/ 1334 h 4145"/>
                    <a:gd name="T28" fmla="*/ 7135 w 7173"/>
                    <a:gd name="T2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73" h="4145">
                      <a:moveTo>
                        <a:pt x="7135" y="3482"/>
                      </a:moveTo>
                      <a:lnTo>
                        <a:pt x="7135" y="3482"/>
                      </a:lnTo>
                      <a:cubicBezTo>
                        <a:pt x="7172" y="3844"/>
                        <a:pt x="6815" y="4144"/>
                        <a:pt x="6338" y="4144"/>
                      </a:cubicBezTo>
                      <a:cubicBezTo>
                        <a:pt x="833" y="4144"/>
                        <a:pt x="833" y="4144"/>
                        <a:pt x="833" y="4144"/>
                      </a:cubicBezTo>
                      <a:cubicBezTo>
                        <a:pt x="358" y="4144"/>
                        <a:pt x="0" y="3844"/>
                        <a:pt x="36" y="3482"/>
                      </a:cubicBezTo>
                      <a:cubicBezTo>
                        <a:pt x="275" y="1334"/>
                        <a:pt x="275" y="1334"/>
                        <a:pt x="275" y="1334"/>
                      </a:cubicBezTo>
                      <a:cubicBezTo>
                        <a:pt x="306" y="1024"/>
                        <a:pt x="683" y="739"/>
                        <a:pt x="1097" y="647"/>
                      </a:cubicBezTo>
                      <a:cubicBezTo>
                        <a:pt x="1330" y="589"/>
                        <a:pt x="1992" y="419"/>
                        <a:pt x="2365" y="331"/>
                      </a:cubicBezTo>
                      <a:cubicBezTo>
                        <a:pt x="2696" y="0"/>
                        <a:pt x="2696" y="0"/>
                        <a:pt x="2696" y="0"/>
                      </a:cubicBezTo>
                      <a:cubicBezTo>
                        <a:pt x="3586" y="517"/>
                        <a:pt x="3586" y="517"/>
                        <a:pt x="3586" y="517"/>
                      </a:cubicBezTo>
                      <a:cubicBezTo>
                        <a:pt x="4476" y="0"/>
                        <a:pt x="4476" y="0"/>
                        <a:pt x="4476" y="0"/>
                      </a:cubicBezTo>
                      <a:cubicBezTo>
                        <a:pt x="4802" y="331"/>
                        <a:pt x="4802" y="331"/>
                        <a:pt x="4802" y="331"/>
                      </a:cubicBezTo>
                      <a:cubicBezTo>
                        <a:pt x="4802" y="331"/>
                        <a:pt x="5842" y="589"/>
                        <a:pt x="6075" y="647"/>
                      </a:cubicBezTo>
                      <a:cubicBezTo>
                        <a:pt x="6489" y="739"/>
                        <a:pt x="6867" y="1024"/>
                        <a:pt x="6898" y="1334"/>
                      </a:cubicBezTo>
                      <a:cubicBezTo>
                        <a:pt x="7135" y="3482"/>
                        <a:pt x="7135" y="3482"/>
                        <a:pt x="7135" y="3482"/>
                      </a:cubicBezTo>
                    </a:path>
                  </a:pathLst>
                </a:custGeom>
                <a:solidFill>
                  <a:srgbClr val="FDFEF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5" name="Freeform 40">
                  <a:extLst>
                    <a:ext uri="{FF2B5EF4-FFF2-40B4-BE49-F238E27FC236}">
                      <a16:creationId xmlns:a16="http://schemas.microsoft.com/office/drawing/2014/main" id="{61446CFC-8282-423C-ACFF-1CACA4388BEC}"/>
                    </a:ext>
                  </a:extLst>
                </p:cNvPr>
                <p:cNvSpPr>
                  <a:spLocks noChangeArrowheads="1"/>
                </p:cNvSpPr>
                <p:nvPr/>
              </p:nvSpPr>
              <p:spPr bwMode="auto">
                <a:xfrm>
                  <a:off x="11927873" y="8836733"/>
                  <a:ext cx="2049329" cy="2366764"/>
                </a:xfrm>
                <a:custGeom>
                  <a:avLst/>
                  <a:gdLst>
                    <a:gd name="T0" fmla="*/ 3549 w 3587"/>
                    <a:gd name="T1" fmla="*/ 3482 h 4145"/>
                    <a:gd name="T2" fmla="*/ 3549 w 3587"/>
                    <a:gd name="T3" fmla="*/ 3482 h 4145"/>
                    <a:gd name="T4" fmla="*/ 3312 w 3587"/>
                    <a:gd name="T5" fmla="*/ 1334 h 4145"/>
                    <a:gd name="T6" fmla="*/ 2489 w 3587"/>
                    <a:gd name="T7" fmla="*/ 647 h 4145"/>
                    <a:gd name="T8" fmla="*/ 1216 w 3587"/>
                    <a:gd name="T9" fmla="*/ 331 h 4145"/>
                    <a:gd name="T10" fmla="*/ 890 w 3587"/>
                    <a:gd name="T11" fmla="*/ 0 h 4145"/>
                    <a:gd name="T12" fmla="*/ 0 w 3587"/>
                    <a:gd name="T13" fmla="*/ 517 h 4145"/>
                    <a:gd name="T14" fmla="*/ 5 w 3587"/>
                    <a:gd name="T15" fmla="*/ 4144 h 4145"/>
                    <a:gd name="T16" fmla="*/ 2752 w 3587"/>
                    <a:gd name="T17" fmla="*/ 4144 h 4145"/>
                    <a:gd name="T18" fmla="*/ 3549 w 3587"/>
                    <a:gd name="T1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7" h="4145">
                      <a:moveTo>
                        <a:pt x="3549" y="3482"/>
                      </a:moveTo>
                      <a:lnTo>
                        <a:pt x="3549" y="3482"/>
                      </a:lnTo>
                      <a:cubicBezTo>
                        <a:pt x="3312" y="1334"/>
                        <a:pt x="3312" y="1334"/>
                        <a:pt x="3312" y="1334"/>
                      </a:cubicBezTo>
                      <a:cubicBezTo>
                        <a:pt x="3281" y="1024"/>
                        <a:pt x="2903" y="739"/>
                        <a:pt x="2489" y="647"/>
                      </a:cubicBezTo>
                      <a:cubicBezTo>
                        <a:pt x="2209" y="579"/>
                        <a:pt x="1216" y="331"/>
                        <a:pt x="1216" y="331"/>
                      </a:cubicBezTo>
                      <a:cubicBezTo>
                        <a:pt x="890" y="0"/>
                        <a:pt x="890" y="0"/>
                        <a:pt x="890" y="0"/>
                      </a:cubicBezTo>
                      <a:cubicBezTo>
                        <a:pt x="0" y="517"/>
                        <a:pt x="0" y="517"/>
                        <a:pt x="0" y="517"/>
                      </a:cubicBezTo>
                      <a:cubicBezTo>
                        <a:pt x="5" y="4144"/>
                        <a:pt x="5" y="4144"/>
                        <a:pt x="5" y="4144"/>
                      </a:cubicBezTo>
                      <a:cubicBezTo>
                        <a:pt x="2752" y="4144"/>
                        <a:pt x="2752" y="4144"/>
                        <a:pt x="2752" y="4144"/>
                      </a:cubicBezTo>
                      <a:cubicBezTo>
                        <a:pt x="3229" y="4144"/>
                        <a:pt x="3586" y="3844"/>
                        <a:pt x="3549" y="3482"/>
                      </a:cubicBezTo>
                    </a:path>
                  </a:pathLst>
                </a:custGeom>
                <a:solidFill>
                  <a:srgbClr val="E2E1E0"/>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6" name="Freeform 41">
                  <a:extLst>
                    <a:ext uri="{FF2B5EF4-FFF2-40B4-BE49-F238E27FC236}">
                      <a16:creationId xmlns:a16="http://schemas.microsoft.com/office/drawing/2014/main" id="{9D4E933C-F8D9-484D-8D7A-8E8B997E3B7A}"/>
                    </a:ext>
                  </a:extLst>
                </p:cNvPr>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7" name="Freeform 42">
                  <a:extLst>
                    <a:ext uri="{FF2B5EF4-FFF2-40B4-BE49-F238E27FC236}">
                      <a16:creationId xmlns:a16="http://schemas.microsoft.com/office/drawing/2014/main" id="{FE0FDF79-E287-47E1-8D28-1E4FF6C6646B}"/>
                    </a:ext>
                  </a:extLst>
                </p:cNvPr>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round/>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8" name="Freeform 43">
                  <a:extLst>
                    <a:ext uri="{FF2B5EF4-FFF2-40B4-BE49-F238E27FC236}">
                      <a16:creationId xmlns:a16="http://schemas.microsoft.com/office/drawing/2014/main" id="{D5CF6B9F-6EBF-41A1-87A9-5F59E882A090}"/>
                    </a:ext>
                  </a:extLst>
                </p:cNvPr>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79" name="Freeform 44">
                  <a:extLst>
                    <a:ext uri="{FF2B5EF4-FFF2-40B4-BE49-F238E27FC236}">
                      <a16:creationId xmlns:a16="http://schemas.microsoft.com/office/drawing/2014/main" id="{00D1E1EC-D8AC-4AF1-B1E4-F74B0EB3E9B1}"/>
                    </a:ext>
                  </a:extLst>
                </p:cNvPr>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0" name="Freeform 45">
                  <a:extLst>
                    <a:ext uri="{FF2B5EF4-FFF2-40B4-BE49-F238E27FC236}">
                      <a16:creationId xmlns:a16="http://schemas.microsoft.com/office/drawing/2014/main" id="{E2E0EC41-B7FD-4FBE-8179-2EF32A697B05}"/>
                    </a:ext>
                  </a:extLst>
                </p:cNvPr>
                <p:cNvSpPr>
                  <a:spLocks noChangeArrowheads="1"/>
                </p:cNvSpPr>
                <p:nvPr/>
              </p:nvSpPr>
              <p:spPr bwMode="auto">
                <a:xfrm>
                  <a:off x="11927873" y="9023326"/>
                  <a:ext cx="697296" cy="556500"/>
                </a:xfrm>
                <a:custGeom>
                  <a:avLst/>
                  <a:gdLst>
                    <a:gd name="T0" fmla="*/ 1222 w 1223"/>
                    <a:gd name="T1" fmla="*/ 0 h 969"/>
                    <a:gd name="T2" fmla="*/ 1222 w 1223"/>
                    <a:gd name="T3" fmla="*/ 0 h 969"/>
                    <a:gd name="T4" fmla="*/ 0 w 1223"/>
                    <a:gd name="T5" fmla="*/ 186 h 969"/>
                    <a:gd name="T6" fmla="*/ 0 w 1223"/>
                    <a:gd name="T7" fmla="*/ 585 h 969"/>
                    <a:gd name="T8" fmla="*/ 383 w 1223"/>
                    <a:gd name="T9" fmla="*/ 968 h 969"/>
                    <a:gd name="T10" fmla="*/ 388 w 1223"/>
                    <a:gd name="T11" fmla="*/ 968 h 969"/>
                    <a:gd name="T12" fmla="*/ 1222 w 1223"/>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1223" h="969">
                      <a:moveTo>
                        <a:pt x="1222" y="0"/>
                      </a:moveTo>
                      <a:lnTo>
                        <a:pt x="1222" y="0"/>
                      </a:lnTo>
                      <a:cubicBezTo>
                        <a:pt x="0" y="186"/>
                        <a:pt x="0" y="186"/>
                        <a:pt x="0" y="186"/>
                      </a:cubicBezTo>
                      <a:cubicBezTo>
                        <a:pt x="0" y="585"/>
                        <a:pt x="0" y="585"/>
                        <a:pt x="0" y="585"/>
                      </a:cubicBezTo>
                      <a:cubicBezTo>
                        <a:pt x="383" y="968"/>
                        <a:pt x="383" y="968"/>
                        <a:pt x="383" y="968"/>
                      </a:cubicBezTo>
                      <a:cubicBezTo>
                        <a:pt x="388" y="968"/>
                        <a:pt x="388" y="968"/>
                        <a:pt x="388" y="968"/>
                      </a:cubicBezTo>
                      <a:cubicBezTo>
                        <a:pt x="1222" y="0"/>
                        <a:pt x="1222" y="0"/>
                        <a:pt x="1222" y="0"/>
                      </a:cubicBezTo>
                    </a:path>
                  </a:pathLst>
                </a:custGeom>
                <a:solidFill>
                  <a:srgbClr val="C0BEBD"/>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1" name="Freeform 46">
                  <a:extLst>
                    <a:ext uri="{FF2B5EF4-FFF2-40B4-BE49-F238E27FC236}">
                      <a16:creationId xmlns:a16="http://schemas.microsoft.com/office/drawing/2014/main" id="{68C23AD7-93CC-47CE-8F55-B7F9B407BB30}"/>
                    </a:ext>
                  </a:extLst>
                </p:cNvPr>
                <p:cNvSpPr>
                  <a:spLocks noChangeArrowheads="1"/>
                </p:cNvSpPr>
                <p:nvPr/>
              </p:nvSpPr>
              <p:spPr bwMode="auto">
                <a:xfrm>
                  <a:off x="11230578" y="8836733"/>
                  <a:ext cx="697295" cy="625245"/>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2" name="Freeform 47">
                  <a:extLst>
                    <a:ext uri="{FF2B5EF4-FFF2-40B4-BE49-F238E27FC236}">
                      <a16:creationId xmlns:a16="http://schemas.microsoft.com/office/drawing/2014/main" id="{5440D7C3-E28C-48B4-9399-161A69AF6FFF}"/>
                    </a:ext>
                  </a:extLst>
                </p:cNvPr>
                <p:cNvSpPr>
                  <a:spLocks noChangeArrowheads="1"/>
                </p:cNvSpPr>
                <p:nvPr/>
              </p:nvSpPr>
              <p:spPr bwMode="auto">
                <a:xfrm>
                  <a:off x="11927873" y="8836733"/>
                  <a:ext cx="694023" cy="625245"/>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3" name="Freeform 48">
                  <a:extLst>
                    <a:ext uri="{FF2B5EF4-FFF2-40B4-BE49-F238E27FC236}">
                      <a16:creationId xmlns:a16="http://schemas.microsoft.com/office/drawing/2014/main" id="{CDDB91C9-064C-4EC5-A659-C5478BE929D8}"/>
                    </a:ext>
                  </a:extLst>
                </p:cNvPr>
                <p:cNvSpPr>
                  <a:spLocks noChangeArrowheads="1"/>
                </p:cNvSpPr>
                <p:nvPr/>
              </p:nvSpPr>
              <p:spPr bwMode="auto">
                <a:xfrm>
                  <a:off x="11734725" y="9288481"/>
                  <a:ext cx="386295" cy="314258"/>
                </a:xfrm>
                <a:custGeom>
                  <a:avLst/>
                  <a:gdLst>
                    <a:gd name="T0" fmla="*/ 166 w 673"/>
                    <a:gd name="T1" fmla="*/ 549 h 550"/>
                    <a:gd name="T2" fmla="*/ 0 w 673"/>
                    <a:gd name="T3" fmla="*/ 275 h 550"/>
                    <a:gd name="T4" fmla="*/ 166 w 673"/>
                    <a:gd name="T5" fmla="*/ 0 h 550"/>
                    <a:gd name="T6" fmla="*/ 501 w 673"/>
                    <a:gd name="T7" fmla="*/ 0 h 550"/>
                    <a:gd name="T8" fmla="*/ 672 w 673"/>
                    <a:gd name="T9" fmla="*/ 275 h 550"/>
                    <a:gd name="T10" fmla="*/ 501 w 673"/>
                    <a:gd name="T11" fmla="*/ 549 h 550"/>
                    <a:gd name="T12" fmla="*/ 166 w 673"/>
                    <a:gd name="T13" fmla="*/ 549 h 550"/>
                  </a:gdLst>
                  <a:ahLst/>
                  <a:cxnLst>
                    <a:cxn ang="0">
                      <a:pos x="T0" y="T1"/>
                    </a:cxn>
                    <a:cxn ang="0">
                      <a:pos x="T2" y="T3"/>
                    </a:cxn>
                    <a:cxn ang="0">
                      <a:pos x="T4" y="T5"/>
                    </a:cxn>
                    <a:cxn ang="0">
                      <a:pos x="T6" y="T7"/>
                    </a:cxn>
                    <a:cxn ang="0">
                      <a:pos x="T8" y="T9"/>
                    </a:cxn>
                    <a:cxn ang="0">
                      <a:pos x="T10" y="T11"/>
                    </a:cxn>
                    <a:cxn ang="0">
                      <a:pos x="T12" y="T13"/>
                    </a:cxn>
                  </a:cxnLst>
                  <a:rect l="0" t="0" r="r" b="b"/>
                  <a:pathLst>
                    <a:path w="673" h="550">
                      <a:moveTo>
                        <a:pt x="166" y="549"/>
                      </a:moveTo>
                      <a:lnTo>
                        <a:pt x="0" y="275"/>
                      </a:lnTo>
                      <a:lnTo>
                        <a:pt x="166" y="0"/>
                      </a:lnTo>
                      <a:lnTo>
                        <a:pt x="501" y="0"/>
                      </a:lnTo>
                      <a:lnTo>
                        <a:pt x="672" y="275"/>
                      </a:lnTo>
                      <a:lnTo>
                        <a:pt x="501" y="549"/>
                      </a:lnTo>
                      <a:lnTo>
                        <a:pt x="166" y="549"/>
                      </a:lnTo>
                    </a:path>
                  </a:pathLst>
                </a:custGeom>
                <a:solidFill>
                  <a:srgbClr val="13131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4" name="Freeform 49">
                  <a:extLst>
                    <a:ext uri="{FF2B5EF4-FFF2-40B4-BE49-F238E27FC236}">
                      <a16:creationId xmlns:a16="http://schemas.microsoft.com/office/drawing/2014/main" id="{ABBADFED-12AA-407D-9084-BA9D2982DDE3}"/>
                    </a:ext>
                  </a:extLst>
                </p:cNvPr>
                <p:cNvSpPr>
                  <a:spLocks noChangeArrowheads="1"/>
                </p:cNvSpPr>
                <p:nvPr/>
              </p:nvSpPr>
              <p:spPr bwMode="auto">
                <a:xfrm>
                  <a:off x="11931146" y="9288481"/>
                  <a:ext cx="186600" cy="314258"/>
                </a:xfrm>
                <a:custGeom>
                  <a:avLst/>
                  <a:gdLst>
                    <a:gd name="T0" fmla="*/ 160 w 327"/>
                    <a:gd name="T1" fmla="*/ 0 h 550"/>
                    <a:gd name="T2" fmla="*/ 0 w 327"/>
                    <a:gd name="T3" fmla="*/ 0 h 550"/>
                    <a:gd name="T4" fmla="*/ 0 w 327"/>
                    <a:gd name="T5" fmla="*/ 549 h 550"/>
                    <a:gd name="T6" fmla="*/ 160 w 327"/>
                    <a:gd name="T7" fmla="*/ 549 h 550"/>
                    <a:gd name="T8" fmla="*/ 326 w 327"/>
                    <a:gd name="T9" fmla="*/ 275 h 550"/>
                    <a:gd name="T10" fmla="*/ 160 w 327"/>
                    <a:gd name="T11" fmla="*/ 0 h 550"/>
                  </a:gdLst>
                  <a:ahLst/>
                  <a:cxnLst>
                    <a:cxn ang="0">
                      <a:pos x="T0" y="T1"/>
                    </a:cxn>
                    <a:cxn ang="0">
                      <a:pos x="T2" y="T3"/>
                    </a:cxn>
                    <a:cxn ang="0">
                      <a:pos x="T4" y="T5"/>
                    </a:cxn>
                    <a:cxn ang="0">
                      <a:pos x="T6" y="T7"/>
                    </a:cxn>
                    <a:cxn ang="0">
                      <a:pos x="T8" y="T9"/>
                    </a:cxn>
                    <a:cxn ang="0">
                      <a:pos x="T10" y="T11"/>
                    </a:cxn>
                  </a:cxnLst>
                  <a:rect l="0" t="0" r="r" b="b"/>
                  <a:pathLst>
                    <a:path w="327" h="550">
                      <a:moveTo>
                        <a:pt x="160" y="0"/>
                      </a:moveTo>
                      <a:lnTo>
                        <a:pt x="0" y="0"/>
                      </a:lnTo>
                      <a:lnTo>
                        <a:pt x="0" y="549"/>
                      </a:lnTo>
                      <a:lnTo>
                        <a:pt x="160" y="549"/>
                      </a:lnTo>
                      <a:lnTo>
                        <a:pt x="326" y="275"/>
                      </a:lnTo>
                      <a:lnTo>
                        <a:pt x="160" y="0"/>
                      </a:lnTo>
                    </a:path>
                  </a:pathLst>
                </a:custGeom>
                <a:solidFill>
                  <a:srgbClr val="010101"/>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5" name="Freeform 50">
                  <a:extLst>
                    <a:ext uri="{FF2B5EF4-FFF2-40B4-BE49-F238E27FC236}">
                      <a16:creationId xmlns:a16="http://schemas.microsoft.com/office/drawing/2014/main" id="{C067FE6F-424D-4140-9ACE-CA8A70A11F23}"/>
                    </a:ext>
                  </a:extLst>
                </p:cNvPr>
                <p:cNvSpPr>
                  <a:spLocks noChangeArrowheads="1"/>
                </p:cNvSpPr>
                <p:nvPr/>
              </p:nvSpPr>
              <p:spPr bwMode="auto">
                <a:xfrm>
                  <a:off x="11744546" y="9602740"/>
                  <a:ext cx="363380" cy="1604031"/>
                </a:xfrm>
                <a:custGeom>
                  <a:avLst/>
                  <a:gdLst>
                    <a:gd name="T0" fmla="*/ 636 w 637"/>
                    <a:gd name="T1" fmla="*/ 2810 h 2811"/>
                    <a:gd name="T2" fmla="*/ 485 w 637"/>
                    <a:gd name="T3" fmla="*/ 0 h 2811"/>
                    <a:gd name="T4" fmla="*/ 150 w 637"/>
                    <a:gd name="T5" fmla="*/ 0 h 2811"/>
                    <a:gd name="T6" fmla="*/ 0 w 637"/>
                    <a:gd name="T7" fmla="*/ 2810 h 2811"/>
                    <a:gd name="T8" fmla="*/ 636 w 637"/>
                    <a:gd name="T9" fmla="*/ 2810 h 2811"/>
                  </a:gdLst>
                  <a:ahLst/>
                  <a:cxnLst>
                    <a:cxn ang="0">
                      <a:pos x="T0" y="T1"/>
                    </a:cxn>
                    <a:cxn ang="0">
                      <a:pos x="T2" y="T3"/>
                    </a:cxn>
                    <a:cxn ang="0">
                      <a:pos x="T4" y="T5"/>
                    </a:cxn>
                    <a:cxn ang="0">
                      <a:pos x="T6" y="T7"/>
                    </a:cxn>
                    <a:cxn ang="0">
                      <a:pos x="T8" y="T9"/>
                    </a:cxn>
                  </a:cxnLst>
                  <a:rect l="0" t="0" r="r" b="b"/>
                  <a:pathLst>
                    <a:path w="637" h="2811">
                      <a:moveTo>
                        <a:pt x="636" y="2810"/>
                      </a:moveTo>
                      <a:lnTo>
                        <a:pt x="485" y="0"/>
                      </a:lnTo>
                      <a:lnTo>
                        <a:pt x="150" y="0"/>
                      </a:lnTo>
                      <a:lnTo>
                        <a:pt x="0" y="2810"/>
                      </a:lnTo>
                      <a:lnTo>
                        <a:pt x="636" y="2810"/>
                      </a:lnTo>
                    </a:path>
                  </a:pathLst>
                </a:custGeom>
                <a:solidFill>
                  <a:srgbClr val="23232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6" name="Freeform 51">
                  <a:extLst>
                    <a:ext uri="{FF2B5EF4-FFF2-40B4-BE49-F238E27FC236}">
                      <a16:creationId xmlns:a16="http://schemas.microsoft.com/office/drawing/2014/main" id="{B8D6B6A8-89F5-4EB0-A072-17846AD21BDE}"/>
                    </a:ext>
                  </a:extLst>
                </p:cNvPr>
                <p:cNvSpPr>
                  <a:spLocks noChangeArrowheads="1"/>
                </p:cNvSpPr>
                <p:nvPr/>
              </p:nvSpPr>
              <p:spPr bwMode="auto">
                <a:xfrm>
                  <a:off x="11931146" y="9602740"/>
                  <a:ext cx="176780" cy="1604031"/>
                </a:xfrm>
                <a:custGeom>
                  <a:avLst/>
                  <a:gdLst>
                    <a:gd name="T0" fmla="*/ 0 w 312"/>
                    <a:gd name="T1" fmla="*/ 2810 h 2811"/>
                    <a:gd name="T2" fmla="*/ 311 w 312"/>
                    <a:gd name="T3" fmla="*/ 2810 h 2811"/>
                    <a:gd name="T4" fmla="*/ 160 w 312"/>
                    <a:gd name="T5" fmla="*/ 0 h 2811"/>
                    <a:gd name="T6" fmla="*/ 0 w 312"/>
                    <a:gd name="T7" fmla="*/ 0 h 2811"/>
                    <a:gd name="T8" fmla="*/ 0 w 312"/>
                    <a:gd name="T9" fmla="*/ 2810 h 2811"/>
                  </a:gdLst>
                  <a:ahLst/>
                  <a:cxnLst>
                    <a:cxn ang="0">
                      <a:pos x="T0" y="T1"/>
                    </a:cxn>
                    <a:cxn ang="0">
                      <a:pos x="T2" y="T3"/>
                    </a:cxn>
                    <a:cxn ang="0">
                      <a:pos x="T4" y="T5"/>
                    </a:cxn>
                    <a:cxn ang="0">
                      <a:pos x="T6" y="T7"/>
                    </a:cxn>
                    <a:cxn ang="0">
                      <a:pos x="T8" y="T9"/>
                    </a:cxn>
                  </a:cxnLst>
                  <a:rect l="0" t="0" r="r" b="b"/>
                  <a:pathLst>
                    <a:path w="312" h="2811">
                      <a:moveTo>
                        <a:pt x="0" y="2810"/>
                      </a:moveTo>
                      <a:lnTo>
                        <a:pt x="311" y="2810"/>
                      </a:lnTo>
                      <a:lnTo>
                        <a:pt x="160" y="0"/>
                      </a:lnTo>
                      <a:lnTo>
                        <a:pt x="0" y="0"/>
                      </a:lnTo>
                      <a:lnTo>
                        <a:pt x="0" y="2810"/>
                      </a:lnTo>
                    </a:path>
                  </a:pathLst>
                </a:custGeom>
                <a:solidFill>
                  <a:srgbClr val="13131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7" name="Freeform 52">
                  <a:extLst>
                    <a:ext uri="{FF2B5EF4-FFF2-40B4-BE49-F238E27FC236}">
                      <a16:creationId xmlns:a16="http://schemas.microsoft.com/office/drawing/2014/main" id="{9D33FAAB-775D-4B19-BBDC-D97F987B770D}"/>
                    </a:ext>
                  </a:extLst>
                </p:cNvPr>
                <p:cNvSpPr>
                  <a:spLocks noChangeArrowheads="1"/>
                </p:cNvSpPr>
                <p:nvPr/>
              </p:nvSpPr>
              <p:spPr bwMode="auto">
                <a:xfrm>
                  <a:off x="9829438" y="9013505"/>
                  <a:ext cx="2098432" cy="2203086"/>
                </a:xfrm>
                <a:custGeom>
                  <a:avLst/>
                  <a:gdLst>
                    <a:gd name="T0" fmla="*/ 3673 w 3674"/>
                    <a:gd name="T1" fmla="*/ 3855 h 3856"/>
                    <a:gd name="T2" fmla="*/ 3673 w 3674"/>
                    <a:gd name="T3" fmla="*/ 3855 h 3856"/>
                    <a:gd name="T4" fmla="*/ 3673 w 3674"/>
                    <a:gd name="T5" fmla="*/ 3855 h 3856"/>
                    <a:gd name="T6" fmla="*/ 3673 w 3674"/>
                    <a:gd name="T7" fmla="*/ 3757 h 3856"/>
                    <a:gd name="T8" fmla="*/ 3673 w 3674"/>
                    <a:gd name="T9" fmla="*/ 3767 h 3856"/>
                    <a:gd name="T10" fmla="*/ 2473 w 3674"/>
                    <a:gd name="T11" fmla="*/ 11 h 3856"/>
                    <a:gd name="T12" fmla="*/ 2452 w 3674"/>
                    <a:gd name="T13" fmla="*/ 0 h 3856"/>
                    <a:gd name="T14" fmla="*/ 2447 w 3674"/>
                    <a:gd name="T15" fmla="*/ 0 h 3856"/>
                    <a:gd name="T16" fmla="*/ 1831 w 3674"/>
                    <a:gd name="T17" fmla="*/ 156 h 3856"/>
                    <a:gd name="T18" fmla="*/ 1180 w 3674"/>
                    <a:gd name="T19" fmla="*/ 316 h 3856"/>
                    <a:gd name="T20" fmla="*/ 341 w 3674"/>
                    <a:gd name="T21" fmla="*/ 1020 h 3856"/>
                    <a:gd name="T22" fmla="*/ 0 w 3674"/>
                    <a:gd name="T23" fmla="*/ 3855 h 3856"/>
                    <a:gd name="T24" fmla="*/ 3673 w 3674"/>
                    <a:gd name="T25"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4" h="3856">
                      <a:moveTo>
                        <a:pt x="3673" y="3855"/>
                      </a:moveTo>
                      <a:lnTo>
                        <a:pt x="3673" y="3855"/>
                      </a:lnTo>
                      <a:lnTo>
                        <a:pt x="3673" y="3855"/>
                      </a:lnTo>
                      <a:cubicBezTo>
                        <a:pt x="3673" y="3757"/>
                        <a:pt x="3673" y="3757"/>
                        <a:pt x="3673" y="3757"/>
                      </a:cubicBezTo>
                      <a:cubicBezTo>
                        <a:pt x="3673" y="3767"/>
                        <a:pt x="3673" y="3767"/>
                        <a:pt x="3673" y="3767"/>
                      </a:cubicBezTo>
                      <a:cubicBezTo>
                        <a:pt x="2473" y="11"/>
                        <a:pt x="2473" y="11"/>
                        <a:pt x="2473" y="11"/>
                      </a:cubicBezTo>
                      <a:cubicBezTo>
                        <a:pt x="2468" y="6"/>
                        <a:pt x="2462" y="0"/>
                        <a:pt x="2452" y="0"/>
                      </a:cubicBezTo>
                      <a:cubicBezTo>
                        <a:pt x="2452" y="0"/>
                        <a:pt x="2452" y="0"/>
                        <a:pt x="2447" y="0"/>
                      </a:cubicBezTo>
                      <a:cubicBezTo>
                        <a:pt x="2281" y="42"/>
                        <a:pt x="2054" y="98"/>
                        <a:pt x="1831" y="156"/>
                      </a:cubicBezTo>
                      <a:cubicBezTo>
                        <a:pt x="1562" y="223"/>
                        <a:pt x="1309" y="285"/>
                        <a:pt x="1180" y="316"/>
                      </a:cubicBezTo>
                      <a:cubicBezTo>
                        <a:pt x="729" y="419"/>
                        <a:pt x="372" y="725"/>
                        <a:pt x="341" y="1020"/>
                      </a:cubicBezTo>
                      <a:cubicBezTo>
                        <a:pt x="0" y="3855"/>
                        <a:pt x="0" y="3855"/>
                        <a:pt x="0" y="3855"/>
                      </a:cubicBezTo>
                      <a:lnTo>
                        <a:pt x="3673" y="3855"/>
                      </a:lnTo>
                    </a:path>
                  </a:pathLst>
                </a:custGeom>
                <a:solidFill>
                  <a:schemeClr val="accent1"/>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88" name="Freeform 53">
                  <a:extLst>
                    <a:ext uri="{FF2B5EF4-FFF2-40B4-BE49-F238E27FC236}">
                      <a16:creationId xmlns:a16="http://schemas.microsoft.com/office/drawing/2014/main" id="{5E8F94DC-78AC-4EBF-820A-D6452E0BF712}"/>
                    </a:ext>
                  </a:extLst>
                </p:cNvPr>
                <p:cNvSpPr>
                  <a:spLocks noChangeArrowheads="1"/>
                </p:cNvSpPr>
                <p:nvPr/>
              </p:nvSpPr>
              <p:spPr bwMode="auto">
                <a:xfrm>
                  <a:off x="11931146" y="9013505"/>
                  <a:ext cx="2095159" cy="2203086"/>
                </a:xfrm>
                <a:custGeom>
                  <a:avLst/>
                  <a:gdLst>
                    <a:gd name="T0" fmla="*/ 3663 w 3664"/>
                    <a:gd name="T1" fmla="*/ 3855 h 3856"/>
                    <a:gd name="T2" fmla="*/ 3663 w 3664"/>
                    <a:gd name="T3" fmla="*/ 3855 h 3856"/>
                    <a:gd name="T4" fmla="*/ 3321 w 3664"/>
                    <a:gd name="T5" fmla="*/ 1024 h 3856"/>
                    <a:gd name="T6" fmla="*/ 2483 w 3664"/>
                    <a:gd name="T7" fmla="*/ 316 h 3856"/>
                    <a:gd name="T8" fmla="*/ 1211 w 3664"/>
                    <a:gd name="T9" fmla="*/ 0 h 3856"/>
                    <a:gd name="T10" fmla="*/ 1205 w 3664"/>
                    <a:gd name="T11" fmla="*/ 0 h 3856"/>
                    <a:gd name="T12" fmla="*/ 1190 w 3664"/>
                    <a:gd name="T13" fmla="*/ 11 h 3856"/>
                    <a:gd name="T14" fmla="*/ 0 w 3664"/>
                    <a:gd name="T15" fmla="*/ 3736 h 3856"/>
                    <a:gd name="T16" fmla="*/ 0 w 3664"/>
                    <a:gd name="T17" fmla="*/ 3855 h 3856"/>
                    <a:gd name="T18" fmla="*/ 0 w 3664"/>
                    <a:gd name="T19" fmla="*/ 3855 h 3856"/>
                    <a:gd name="T20" fmla="*/ 3663 w 3664"/>
                    <a:gd name="T21"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4" h="3856">
                      <a:moveTo>
                        <a:pt x="3663" y="3855"/>
                      </a:moveTo>
                      <a:lnTo>
                        <a:pt x="3663" y="3855"/>
                      </a:lnTo>
                      <a:cubicBezTo>
                        <a:pt x="3321" y="1024"/>
                        <a:pt x="3321" y="1024"/>
                        <a:pt x="3321" y="1024"/>
                      </a:cubicBezTo>
                      <a:cubicBezTo>
                        <a:pt x="3290" y="725"/>
                        <a:pt x="2933" y="419"/>
                        <a:pt x="2483" y="316"/>
                      </a:cubicBezTo>
                      <a:cubicBezTo>
                        <a:pt x="2250" y="259"/>
                        <a:pt x="1221" y="0"/>
                        <a:pt x="1211" y="0"/>
                      </a:cubicBezTo>
                      <a:cubicBezTo>
                        <a:pt x="1211" y="0"/>
                        <a:pt x="1211" y="0"/>
                        <a:pt x="1205" y="0"/>
                      </a:cubicBezTo>
                      <a:cubicBezTo>
                        <a:pt x="1200" y="0"/>
                        <a:pt x="1190" y="6"/>
                        <a:pt x="1190" y="11"/>
                      </a:cubicBezTo>
                      <a:cubicBezTo>
                        <a:pt x="0" y="3736"/>
                        <a:pt x="0" y="3736"/>
                        <a:pt x="0" y="3736"/>
                      </a:cubicBezTo>
                      <a:cubicBezTo>
                        <a:pt x="0" y="3855"/>
                        <a:pt x="0" y="3855"/>
                        <a:pt x="0" y="3855"/>
                      </a:cubicBezTo>
                      <a:lnTo>
                        <a:pt x="0" y="3855"/>
                      </a:lnTo>
                      <a:lnTo>
                        <a:pt x="3663" y="3855"/>
                      </a:lnTo>
                    </a:path>
                  </a:pathLst>
                </a:custGeom>
                <a:solidFill>
                  <a:schemeClr val="accent1"/>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grpSp>
              <p:nvGrpSpPr>
                <p:cNvPr id="89" name="Group 94">
                  <a:extLst>
                    <a:ext uri="{FF2B5EF4-FFF2-40B4-BE49-F238E27FC236}">
                      <a16:creationId xmlns:a16="http://schemas.microsoft.com/office/drawing/2014/main" id="{18F09157-2568-4869-96AC-510D9E7DCA0D}"/>
                    </a:ext>
                  </a:extLst>
                </p:cNvPr>
                <p:cNvGrpSpPr/>
                <p:nvPr/>
              </p:nvGrpSpPr>
              <p:grpSpPr>
                <a:xfrm>
                  <a:off x="10991597" y="9013505"/>
                  <a:ext cx="1866003" cy="2203086"/>
                  <a:chOff x="11003802" y="9090394"/>
                  <a:chExt cx="2412373" cy="2848155"/>
                </a:xfrm>
                <a:solidFill>
                  <a:schemeClr val="tx2"/>
                </a:solidFill>
              </p:grpSpPr>
              <p:sp>
                <p:nvSpPr>
                  <p:cNvPr id="114" name="Freeform 54">
                    <a:extLst>
                      <a:ext uri="{FF2B5EF4-FFF2-40B4-BE49-F238E27FC236}">
                        <a16:creationId xmlns:a16="http://schemas.microsoft.com/office/drawing/2014/main" id="{64F851A5-8C93-408C-9B33-F21384C7D27D}"/>
                      </a:ext>
                    </a:extLst>
                  </p:cNvPr>
                  <p:cNvSpPr>
                    <a:spLocks noChangeArrowheads="1"/>
                  </p:cNvSpPr>
                  <p:nvPr/>
                </p:nvSpPr>
                <p:spPr bwMode="auto">
                  <a:xfrm>
                    <a:off x="11003802" y="9090394"/>
                    <a:ext cx="1210419" cy="2848155"/>
                  </a:xfrm>
                  <a:custGeom>
                    <a:avLst/>
                    <a:gdLst>
                      <a:gd name="T0" fmla="*/ 1640 w 1641"/>
                      <a:gd name="T1" fmla="*/ 3767 h 3856"/>
                      <a:gd name="T2" fmla="*/ 1640 w 1641"/>
                      <a:gd name="T3" fmla="*/ 3767 h 3856"/>
                      <a:gd name="T4" fmla="*/ 440 w 1641"/>
                      <a:gd name="T5" fmla="*/ 11 h 3856"/>
                      <a:gd name="T6" fmla="*/ 419 w 1641"/>
                      <a:gd name="T7" fmla="*/ 0 h 3856"/>
                      <a:gd name="T8" fmla="*/ 414 w 1641"/>
                      <a:gd name="T9" fmla="*/ 0 h 3856"/>
                      <a:gd name="T10" fmla="*/ 83 w 1641"/>
                      <a:gd name="T11" fmla="*/ 83 h 3856"/>
                      <a:gd name="T12" fmla="*/ 0 w 1641"/>
                      <a:gd name="T13" fmla="*/ 658 h 3856"/>
                      <a:gd name="T14" fmla="*/ 275 w 1641"/>
                      <a:gd name="T15" fmla="*/ 932 h 3856"/>
                      <a:gd name="T16" fmla="*/ 57 w 1641"/>
                      <a:gd name="T17" fmla="*/ 1149 h 3856"/>
                      <a:gd name="T18" fmla="*/ 1262 w 1641"/>
                      <a:gd name="T19" fmla="*/ 3855 h 3856"/>
                      <a:gd name="T20" fmla="*/ 1640 w 1641"/>
                      <a:gd name="T21" fmla="*/ 3855 h 3856"/>
                      <a:gd name="T22" fmla="*/ 1640 w 1641"/>
                      <a:gd name="T23" fmla="*/ 3767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1" h="3856">
                        <a:moveTo>
                          <a:pt x="1640" y="3767"/>
                        </a:moveTo>
                        <a:lnTo>
                          <a:pt x="1640" y="3767"/>
                        </a:lnTo>
                        <a:cubicBezTo>
                          <a:pt x="440" y="11"/>
                          <a:pt x="440" y="11"/>
                          <a:pt x="440" y="11"/>
                        </a:cubicBezTo>
                        <a:cubicBezTo>
                          <a:pt x="435" y="6"/>
                          <a:pt x="429" y="0"/>
                          <a:pt x="419" y="0"/>
                        </a:cubicBezTo>
                        <a:cubicBezTo>
                          <a:pt x="419" y="0"/>
                          <a:pt x="419" y="0"/>
                          <a:pt x="414" y="0"/>
                        </a:cubicBezTo>
                        <a:cubicBezTo>
                          <a:pt x="321" y="21"/>
                          <a:pt x="207" y="52"/>
                          <a:pt x="83" y="83"/>
                        </a:cubicBezTo>
                        <a:cubicBezTo>
                          <a:pt x="0" y="658"/>
                          <a:pt x="0" y="658"/>
                          <a:pt x="0" y="658"/>
                        </a:cubicBezTo>
                        <a:cubicBezTo>
                          <a:pt x="275" y="932"/>
                          <a:pt x="275" y="932"/>
                          <a:pt x="275" y="932"/>
                        </a:cubicBezTo>
                        <a:cubicBezTo>
                          <a:pt x="57" y="1149"/>
                          <a:pt x="57" y="1149"/>
                          <a:pt x="57" y="1149"/>
                        </a:cubicBezTo>
                        <a:cubicBezTo>
                          <a:pt x="1262" y="3855"/>
                          <a:pt x="1262" y="3855"/>
                          <a:pt x="1262" y="3855"/>
                        </a:cubicBezTo>
                        <a:cubicBezTo>
                          <a:pt x="1640" y="3855"/>
                          <a:pt x="1640" y="3855"/>
                          <a:pt x="1640" y="3855"/>
                        </a:cubicBezTo>
                        <a:lnTo>
                          <a:pt x="1640" y="3767"/>
                        </a:lnTo>
                      </a:path>
                    </a:pathLst>
                  </a:custGeom>
                  <a:grpFill/>
                  <a:ln>
                    <a:noFill/>
                  </a:ln>
                  <a:effectLst/>
                  <a:extLst/>
                </p:spPr>
                <p:txBody>
                  <a:bodyPr wrap="none" anchor="ctr"/>
                  <a:lstStyle/>
                  <a:p>
                    <a:pPr>
                      <a:defRPr/>
                    </a:pPr>
                    <a:endParaRPr lang="en-US" sz="900" dirty="0">
                      <a:latin typeface="Calibri Light"/>
                    </a:endParaRPr>
                  </a:p>
                </p:txBody>
              </p:sp>
              <p:sp>
                <p:nvSpPr>
                  <p:cNvPr id="115" name="Freeform 55">
                    <a:extLst>
                      <a:ext uri="{FF2B5EF4-FFF2-40B4-BE49-F238E27FC236}">
                        <a16:creationId xmlns:a16="http://schemas.microsoft.com/office/drawing/2014/main" id="{629DD3FB-EDE4-4A92-993F-AE4CFFCBA723}"/>
                      </a:ext>
                    </a:extLst>
                  </p:cNvPr>
                  <p:cNvSpPr>
                    <a:spLocks noChangeArrowheads="1"/>
                  </p:cNvSpPr>
                  <p:nvPr/>
                </p:nvSpPr>
                <p:spPr bwMode="auto">
                  <a:xfrm>
                    <a:off x="12214221" y="9090394"/>
                    <a:ext cx="1201954" cy="2848155"/>
                  </a:xfrm>
                  <a:custGeom>
                    <a:avLst/>
                    <a:gdLst>
                      <a:gd name="T0" fmla="*/ 1351 w 1625"/>
                      <a:gd name="T1" fmla="*/ 932 h 3856"/>
                      <a:gd name="T2" fmla="*/ 1351 w 1625"/>
                      <a:gd name="T3" fmla="*/ 932 h 3856"/>
                      <a:gd name="T4" fmla="*/ 1624 w 1625"/>
                      <a:gd name="T5" fmla="*/ 658 h 3856"/>
                      <a:gd name="T6" fmla="*/ 1542 w 1625"/>
                      <a:gd name="T7" fmla="*/ 78 h 3856"/>
                      <a:gd name="T8" fmla="*/ 1222 w 1625"/>
                      <a:gd name="T9" fmla="*/ 0 h 3856"/>
                      <a:gd name="T10" fmla="*/ 1216 w 1625"/>
                      <a:gd name="T11" fmla="*/ 0 h 3856"/>
                      <a:gd name="T12" fmla="*/ 1201 w 1625"/>
                      <a:gd name="T13" fmla="*/ 16 h 3856"/>
                      <a:gd name="T14" fmla="*/ 0 w 1625"/>
                      <a:gd name="T15" fmla="*/ 3767 h 3856"/>
                      <a:gd name="T16" fmla="*/ 0 w 1625"/>
                      <a:gd name="T17" fmla="*/ 3855 h 3856"/>
                      <a:gd name="T18" fmla="*/ 378 w 1625"/>
                      <a:gd name="T19" fmla="*/ 3855 h 3856"/>
                      <a:gd name="T20" fmla="*/ 1578 w 1625"/>
                      <a:gd name="T21" fmla="*/ 1159 h 3856"/>
                      <a:gd name="T22" fmla="*/ 1351 w 1625"/>
                      <a:gd name="T23" fmla="*/ 932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5" h="3856">
                        <a:moveTo>
                          <a:pt x="1351" y="932"/>
                        </a:moveTo>
                        <a:lnTo>
                          <a:pt x="1351" y="932"/>
                        </a:lnTo>
                        <a:cubicBezTo>
                          <a:pt x="1624" y="658"/>
                          <a:pt x="1624" y="658"/>
                          <a:pt x="1624" y="658"/>
                        </a:cubicBezTo>
                        <a:cubicBezTo>
                          <a:pt x="1542" y="78"/>
                          <a:pt x="1542" y="78"/>
                          <a:pt x="1542" y="78"/>
                        </a:cubicBezTo>
                        <a:cubicBezTo>
                          <a:pt x="1361" y="31"/>
                          <a:pt x="1226" y="0"/>
                          <a:pt x="1222" y="0"/>
                        </a:cubicBezTo>
                        <a:cubicBezTo>
                          <a:pt x="1222" y="0"/>
                          <a:pt x="1222" y="0"/>
                          <a:pt x="1216" y="0"/>
                        </a:cubicBezTo>
                        <a:cubicBezTo>
                          <a:pt x="1211" y="0"/>
                          <a:pt x="1201" y="6"/>
                          <a:pt x="1201" y="16"/>
                        </a:cubicBezTo>
                        <a:cubicBezTo>
                          <a:pt x="0" y="3767"/>
                          <a:pt x="0" y="3767"/>
                          <a:pt x="0" y="3767"/>
                        </a:cubicBezTo>
                        <a:cubicBezTo>
                          <a:pt x="0" y="3855"/>
                          <a:pt x="0" y="3855"/>
                          <a:pt x="0" y="3855"/>
                        </a:cubicBezTo>
                        <a:cubicBezTo>
                          <a:pt x="378" y="3855"/>
                          <a:pt x="378" y="3855"/>
                          <a:pt x="378" y="3855"/>
                        </a:cubicBezTo>
                        <a:cubicBezTo>
                          <a:pt x="1578" y="1159"/>
                          <a:pt x="1578" y="1159"/>
                          <a:pt x="1578" y="1159"/>
                        </a:cubicBezTo>
                        <a:lnTo>
                          <a:pt x="1351" y="932"/>
                        </a:lnTo>
                      </a:path>
                    </a:pathLst>
                  </a:custGeom>
                  <a:grpFill/>
                  <a:ln>
                    <a:noFill/>
                  </a:ln>
                  <a:effectLst/>
                  <a:extLst/>
                </p:spPr>
                <p:txBody>
                  <a:bodyPr wrap="none" anchor="ctr"/>
                  <a:lstStyle/>
                  <a:p>
                    <a:pPr>
                      <a:defRPr/>
                    </a:pPr>
                    <a:endParaRPr lang="en-US" sz="900" dirty="0">
                      <a:latin typeface="Calibri Light"/>
                    </a:endParaRPr>
                  </a:p>
                </p:txBody>
              </p:sp>
            </p:grpSp>
            <p:sp>
              <p:nvSpPr>
                <p:cNvPr id="90" name="Freeform 56">
                  <a:extLst>
                    <a:ext uri="{FF2B5EF4-FFF2-40B4-BE49-F238E27FC236}">
                      <a16:creationId xmlns:a16="http://schemas.microsoft.com/office/drawing/2014/main" id="{9FCE3EF5-5CB6-4471-9CBB-AC03FB49EE01}"/>
                    </a:ext>
                  </a:extLst>
                </p:cNvPr>
                <p:cNvSpPr>
                  <a:spLocks noChangeArrowheads="1"/>
                </p:cNvSpPr>
                <p:nvPr/>
              </p:nvSpPr>
              <p:spPr bwMode="auto">
                <a:xfrm>
                  <a:off x="10523461" y="10489867"/>
                  <a:ext cx="294633" cy="726724"/>
                </a:xfrm>
                <a:custGeom>
                  <a:avLst/>
                  <a:gdLst>
                    <a:gd name="T0" fmla="*/ 99 w 514"/>
                    <a:gd name="T1" fmla="*/ 1273 h 1274"/>
                    <a:gd name="T2" fmla="*/ 0 w 514"/>
                    <a:gd name="T3" fmla="*/ 0 h 1274"/>
                    <a:gd name="T4" fmla="*/ 513 w 514"/>
                    <a:gd name="T5" fmla="*/ 1273 h 1274"/>
                    <a:gd name="T6" fmla="*/ 99 w 514"/>
                    <a:gd name="T7" fmla="*/ 1273 h 1274"/>
                  </a:gdLst>
                  <a:ahLst/>
                  <a:cxnLst>
                    <a:cxn ang="0">
                      <a:pos x="T0" y="T1"/>
                    </a:cxn>
                    <a:cxn ang="0">
                      <a:pos x="T2" y="T3"/>
                    </a:cxn>
                    <a:cxn ang="0">
                      <a:pos x="T4" y="T5"/>
                    </a:cxn>
                    <a:cxn ang="0">
                      <a:pos x="T6" y="T7"/>
                    </a:cxn>
                  </a:cxnLst>
                  <a:rect l="0" t="0" r="r" b="b"/>
                  <a:pathLst>
                    <a:path w="514" h="1274">
                      <a:moveTo>
                        <a:pt x="99" y="1273"/>
                      </a:moveTo>
                      <a:lnTo>
                        <a:pt x="0" y="0"/>
                      </a:lnTo>
                      <a:lnTo>
                        <a:pt x="513" y="1273"/>
                      </a:lnTo>
                      <a:lnTo>
                        <a:pt x="99" y="1273"/>
                      </a:lnTo>
                    </a:path>
                  </a:pathLst>
                </a:custGeom>
                <a:solidFill>
                  <a:srgbClr val="13131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1" name="Freeform 57">
                  <a:extLst>
                    <a:ext uri="{FF2B5EF4-FFF2-40B4-BE49-F238E27FC236}">
                      <a16:creationId xmlns:a16="http://schemas.microsoft.com/office/drawing/2014/main" id="{3A55FC34-2AA3-4608-B7E4-71ADE3FE6E7C}"/>
                    </a:ext>
                  </a:extLst>
                </p:cNvPr>
                <p:cNvSpPr>
                  <a:spLocks noChangeArrowheads="1"/>
                </p:cNvSpPr>
                <p:nvPr/>
              </p:nvSpPr>
              <p:spPr bwMode="auto">
                <a:xfrm>
                  <a:off x="13004916" y="10489867"/>
                  <a:ext cx="297905" cy="726724"/>
                </a:xfrm>
                <a:custGeom>
                  <a:avLst/>
                  <a:gdLst>
                    <a:gd name="T0" fmla="*/ 420 w 519"/>
                    <a:gd name="T1" fmla="*/ 1273 h 1274"/>
                    <a:gd name="T2" fmla="*/ 518 w 519"/>
                    <a:gd name="T3" fmla="*/ 0 h 1274"/>
                    <a:gd name="T4" fmla="*/ 0 w 519"/>
                    <a:gd name="T5" fmla="*/ 1273 h 1274"/>
                    <a:gd name="T6" fmla="*/ 420 w 519"/>
                    <a:gd name="T7" fmla="*/ 1273 h 1274"/>
                  </a:gdLst>
                  <a:ahLst/>
                  <a:cxnLst>
                    <a:cxn ang="0">
                      <a:pos x="T0" y="T1"/>
                    </a:cxn>
                    <a:cxn ang="0">
                      <a:pos x="T2" y="T3"/>
                    </a:cxn>
                    <a:cxn ang="0">
                      <a:pos x="T4" y="T5"/>
                    </a:cxn>
                    <a:cxn ang="0">
                      <a:pos x="T6" y="T7"/>
                    </a:cxn>
                  </a:cxnLst>
                  <a:rect l="0" t="0" r="r" b="b"/>
                  <a:pathLst>
                    <a:path w="519" h="1274">
                      <a:moveTo>
                        <a:pt x="420" y="1273"/>
                      </a:moveTo>
                      <a:lnTo>
                        <a:pt x="518" y="0"/>
                      </a:lnTo>
                      <a:lnTo>
                        <a:pt x="0" y="1273"/>
                      </a:lnTo>
                      <a:lnTo>
                        <a:pt x="420" y="1273"/>
                      </a:lnTo>
                    </a:path>
                  </a:pathLst>
                </a:custGeom>
                <a:solidFill>
                  <a:srgbClr val="010101"/>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2" name="Freeform 58">
                  <a:extLst>
                    <a:ext uri="{FF2B5EF4-FFF2-40B4-BE49-F238E27FC236}">
                      <a16:creationId xmlns:a16="http://schemas.microsoft.com/office/drawing/2014/main" id="{31AA39D7-645E-4F6D-95E0-00325A5A4269}"/>
                    </a:ext>
                  </a:extLst>
                </p:cNvPr>
                <p:cNvSpPr>
                  <a:spLocks noChangeArrowheads="1"/>
                </p:cNvSpPr>
                <p:nvPr/>
              </p:nvSpPr>
              <p:spPr bwMode="auto">
                <a:xfrm>
                  <a:off x="12428747" y="10696099"/>
                  <a:ext cx="697295" cy="121122"/>
                </a:xfrm>
                <a:custGeom>
                  <a:avLst/>
                  <a:gdLst>
                    <a:gd name="T0" fmla="*/ 1221 w 1222"/>
                    <a:gd name="T1" fmla="*/ 207 h 208"/>
                    <a:gd name="T2" fmla="*/ 0 w 1222"/>
                    <a:gd name="T3" fmla="*/ 207 h 208"/>
                    <a:gd name="T4" fmla="*/ 0 w 1222"/>
                    <a:gd name="T5" fmla="*/ 0 h 208"/>
                    <a:gd name="T6" fmla="*/ 1221 w 1222"/>
                    <a:gd name="T7" fmla="*/ 0 h 208"/>
                    <a:gd name="T8" fmla="*/ 1221 w 1222"/>
                    <a:gd name="T9" fmla="*/ 207 h 208"/>
                  </a:gdLst>
                  <a:ahLst/>
                  <a:cxnLst>
                    <a:cxn ang="0">
                      <a:pos x="T0" y="T1"/>
                    </a:cxn>
                    <a:cxn ang="0">
                      <a:pos x="T2" y="T3"/>
                    </a:cxn>
                    <a:cxn ang="0">
                      <a:pos x="T4" y="T5"/>
                    </a:cxn>
                    <a:cxn ang="0">
                      <a:pos x="T6" y="T7"/>
                    </a:cxn>
                    <a:cxn ang="0">
                      <a:pos x="T8" y="T9"/>
                    </a:cxn>
                  </a:cxnLst>
                  <a:rect l="0" t="0" r="r" b="b"/>
                  <a:pathLst>
                    <a:path w="1222" h="208">
                      <a:moveTo>
                        <a:pt x="1221" y="207"/>
                      </a:moveTo>
                      <a:lnTo>
                        <a:pt x="0" y="207"/>
                      </a:lnTo>
                      <a:lnTo>
                        <a:pt x="0" y="0"/>
                      </a:lnTo>
                      <a:lnTo>
                        <a:pt x="1221" y="0"/>
                      </a:lnTo>
                      <a:lnTo>
                        <a:pt x="1221" y="207"/>
                      </a:lnTo>
                    </a:path>
                  </a:pathLst>
                </a:custGeom>
                <a:solidFill>
                  <a:srgbClr val="010101"/>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3" name="Freeform 59">
                  <a:extLst>
                    <a:ext uri="{FF2B5EF4-FFF2-40B4-BE49-F238E27FC236}">
                      <a16:creationId xmlns:a16="http://schemas.microsoft.com/office/drawing/2014/main" id="{5676E55D-B38C-41BB-B102-3560B43AAE6B}"/>
                    </a:ext>
                  </a:extLst>
                </p:cNvPr>
                <p:cNvSpPr>
                  <a:spLocks noChangeArrowheads="1"/>
                </p:cNvSpPr>
                <p:nvPr/>
              </p:nvSpPr>
              <p:spPr bwMode="auto">
                <a:xfrm>
                  <a:off x="11417176" y="8836733"/>
                  <a:ext cx="1018118" cy="294618"/>
                </a:xfrm>
                <a:custGeom>
                  <a:avLst/>
                  <a:gdLst>
                    <a:gd name="T0" fmla="*/ 890 w 1781"/>
                    <a:gd name="T1" fmla="*/ 517 h 518"/>
                    <a:gd name="T2" fmla="*/ 0 w 1781"/>
                    <a:gd name="T3" fmla="*/ 0 h 518"/>
                    <a:gd name="T4" fmla="*/ 1780 w 1781"/>
                    <a:gd name="T5" fmla="*/ 0 h 518"/>
                    <a:gd name="T6" fmla="*/ 890 w 1781"/>
                    <a:gd name="T7" fmla="*/ 517 h 518"/>
                  </a:gdLst>
                  <a:ahLst/>
                  <a:cxnLst>
                    <a:cxn ang="0">
                      <a:pos x="T0" y="T1"/>
                    </a:cxn>
                    <a:cxn ang="0">
                      <a:pos x="T2" y="T3"/>
                    </a:cxn>
                    <a:cxn ang="0">
                      <a:pos x="T4" y="T5"/>
                    </a:cxn>
                    <a:cxn ang="0">
                      <a:pos x="T6" y="T7"/>
                    </a:cxn>
                  </a:cxnLst>
                  <a:rect l="0" t="0" r="r" b="b"/>
                  <a:pathLst>
                    <a:path w="1781" h="518">
                      <a:moveTo>
                        <a:pt x="890" y="517"/>
                      </a:moveTo>
                      <a:lnTo>
                        <a:pt x="0" y="0"/>
                      </a:lnTo>
                      <a:lnTo>
                        <a:pt x="1780" y="0"/>
                      </a:lnTo>
                      <a:lnTo>
                        <a:pt x="890" y="517"/>
                      </a:lnTo>
                    </a:path>
                  </a:pathLst>
                </a:custGeom>
                <a:solidFill>
                  <a:srgbClr val="B3B3B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4" name="Freeform 60">
                  <a:extLst>
                    <a:ext uri="{FF2B5EF4-FFF2-40B4-BE49-F238E27FC236}">
                      <a16:creationId xmlns:a16="http://schemas.microsoft.com/office/drawing/2014/main" id="{506FDD35-C81E-4911-B505-5EE2169DF176}"/>
                    </a:ext>
                  </a:extLst>
                </p:cNvPr>
                <p:cNvSpPr>
                  <a:spLocks noChangeArrowheads="1"/>
                </p:cNvSpPr>
                <p:nvPr/>
              </p:nvSpPr>
              <p:spPr bwMode="auto">
                <a:xfrm>
                  <a:off x="11034156" y="6519074"/>
                  <a:ext cx="1793981" cy="2186718"/>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5" name="Freeform 61">
                  <a:extLst>
                    <a:ext uri="{FF2B5EF4-FFF2-40B4-BE49-F238E27FC236}">
                      <a16:creationId xmlns:a16="http://schemas.microsoft.com/office/drawing/2014/main" id="{0EEDDA52-5358-443B-9EBA-06ED45956FA9}"/>
                    </a:ext>
                  </a:extLst>
                </p:cNvPr>
                <p:cNvSpPr>
                  <a:spLocks noChangeArrowheads="1"/>
                </p:cNvSpPr>
                <p:nvPr/>
              </p:nvSpPr>
              <p:spPr bwMode="auto">
                <a:xfrm>
                  <a:off x="11034156" y="6519074"/>
                  <a:ext cx="896990" cy="2186718"/>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6" name="Freeform 62">
                  <a:extLst>
                    <a:ext uri="{FF2B5EF4-FFF2-40B4-BE49-F238E27FC236}">
                      <a16:creationId xmlns:a16="http://schemas.microsoft.com/office/drawing/2014/main" id="{AA0EFFBA-1F58-4545-AB3A-394C0D8D1912}"/>
                    </a:ext>
                  </a:extLst>
                </p:cNvPr>
                <p:cNvSpPr>
                  <a:spLocks noChangeArrowheads="1"/>
                </p:cNvSpPr>
                <p:nvPr/>
              </p:nvSpPr>
              <p:spPr bwMode="auto">
                <a:xfrm>
                  <a:off x="11263315" y="6672931"/>
                  <a:ext cx="1338938" cy="654705"/>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7" name="Freeform 63">
                  <a:extLst>
                    <a:ext uri="{FF2B5EF4-FFF2-40B4-BE49-F238E27FC236}">
                      <a16:creationId xmlns:a16="http://schemas.microsoft.com/office/drawing/2014/main" id="{7F9986AD-FCEF-4363-9E7C-9CC94B9A0CEB}"/>
                    </a:ext>
                  </a:extLst>
                </p:cNvPr>
                <p:cNvSpPr>
                  <a:spLocks noChangeArrowheads="1"/>
                </p:cNvSpPr>
                <p:nvPr/>
              </p:nvSpPr>
              <p:spPr bwMode="auto">
                <a:xfrm>
                  <a:off x="11263315" y="6672931"/>
                  <a:ext cx="667831" cy="654705"/>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8" name="Freeform 64">
                  <a:extLst>
                    <a:ext uri="{FF2B5EF4-FFF2-40B4-BE49-F238E27FC236}">
                      <a16:creationId xmlns:a16="http://schemas.microsoft.com/office/drawing/2014/main" id="{10B17A21-A6FC-46D3-AAE9-123BE17743EA}"/>
                    </a:ext>
                  </a:extLst>
                </p:cNvPr>
                <p:cNvSpPr>
                  <a:spLocks noChangeArrowheads="1"/>
                </p:cNvSpPr>
                <p:nvPr/>
              </p:nvSpPr>
              <p:spPr bwMode="auto">
                <a:xfrm>
                  <a:off x="11384439" y="7334184"/>
                  <a:ext cx="1096686" cy="1371608"/>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99" name="Freeform 65">
                  <a:extLst>
                    <a:ext uri="{FF2B5EF4-FFF2-40B4-BE49-F238E27FC236}">
                      <a16:creationId xmlns:a16="http://schemas.microsoft.com/office/drawing/2014/main" id="{08AE180F-A4CC-4D78-B7D6-7EC65B316DCB}"/>
                    </a:ext>
                  </a:extLst>
                </p:cNvPr>
                <p:cNvSpPr>
                  <a:spLocks noChangeArrowheads="1"/>
                </p:cNvSpPr>
                <p:nvPr/>
              </p:nvSpPr>
              <p:spPr bwMode="auto">
                <a:xfrm>
                  <a:off x="11034156" y="6519074"/>
                  <a:ext cx="1793981" cy="2186718"/>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0" name="Freeform 66">
                  <a:extLst>
                    <a:ext uri="{FF2B5EF4-FFF2-40B4-BE49-F238E27FC236}">
                      <a16:creationId xmlns:a16="http://schemas.microsoft.com/office/drawing/2014/main" id="{1A7AC0FB-63C1-4955-BC85-24B926A26B7A}"/>
                    </a:ext>
                  </a:extLst>
                </p:cNvPr>
                <p:cNvSpPr>
                  <a:spLocks noChangeArrowheads="1"/>
                </p:cNvSpPr>
                <p:nvPr/>
              </p:nvSpPr>
              <p:spPr bwMode="auto">
                <a:xfrm>
                  <a:off x="11692165" y="8663238"/>
                  <a:ext cx="471411" cy="389549"/>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1" name="Freeform 67">
                  <a:extLst>
                    <a:ext uri="{FF2B5EF4-FFF2-40B4-BE49-F238E27FC236}">
                      <a16:creationId xmlns:a16="http://schemas.microsoft.com/office/drawing/2014/main" id="{3F6620DE-31C8-41FA-AA11-D6C641330521}"/>
                    </a:ext>
                  </a:extLst>
                </p:cNvPr>
                <p:cNvSpPr>
                  <a:spLocks noChangeArrowheads="1"/>
                </p:cNvSpPr>
                <p:nvPr/>
              </p:nvSpPr>
              <p:spPr bwMode="auto">
                <a:xfrm>
                  <a:off x="11724903" y="8673057"/>
                  <a:ext cx="405938" cy="91658"/>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2" name="Freeform 68">
                  <a:extLst>
                    <a:ext uri="{FF2B5EF4-FFF2-40B4-BE49-F238E27FC236}">
                      <a16:creationId xmlns:a16="http://schemas.microsoft.com/office/drawing/2014/main" id="{D8702ED2-C465-4B19-9DE8-601F4A92074F}"/>
                    </a:ext>
                  </a:extLst>
                </p:cNvPr>
                <p:cNvSpPr>
                  <a:spLocks noChangeArrowheads="1"/>
                </p:cNvSpPr>
                <p:nvPr/>
              </p:nvSpPr>
              <p:spPr bwMode="auto">
                <a:xfrm>
                  <a:off x="11724903" y="8758169"/>
                  <a:ext cx="405938" cy="88386"/>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3" name="Freeform 69">
                  <a:extLst>
                    <a:ext uri="{FF2B5EF4-FFF2-40B4-BE49-F238E27FC236}">
                      <a16:creationId xmlns:a16="http://schemas.microsoft.com/office/drawing/2014/main" id="{3E7F6CCF-59E9-41C3-BF71-0B88B1AFFB0A}"/>
                    </a:ext>
                  </a:extLst>
                </p:cNvPr>
                <p:cNvSpPr>
                  <a:spLocks noChangeArrowheads="1"/>
                </p:cNvSpPr>
                <p:nvPr/>
              </p:nvSpPr>
              <p:spPr bwMode="auto">
                <a:xfrm>
                  <a:off x="11724903" y="8836733"/>
                  <a:ext cx="405938" cy="88386"/>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4" name="Freeform 70">
                  <a:extLst>
                    <a:ext uri="{FF2B5EF4-FFF2-40B4-BE49-F238E27FC236}">
                      <a16:creationId xmlns:a16="http://schemas.microsoft.com/office/drawing/2014/main" id="{B01159F2-46E9-4FF6-966F-D9E12B2D7D84}"/>
                    </a:ext>
                  </a:extLst>
                </p:cNvPr>
                <p:cNvSpPr>
                  <a:spLocks noChangeArrowheads="1"/>
                </p:cNvSpPr>
                <p:nvPr/>
              </p:nvSpPr>
              <p:spPr bwMode="auto">
                <a:xfrm>
                  <a:off x="10307397" y="5726880"/>
                  <a:ext cx="3273689" cy="2998554"/>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4"/>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5" name="Freeform 71">
                  <a:extLst>
                    <a:ext uri="{FF2B5EF4-FFF2-40B4-BE49-F238E27FC236}">
                      <a16:creationId xmlns:a16="http://schemas.microsoft.com/office/drawing/2014/main" id="{8B239B49-99A2-4389-A166-047467536AB6}"/>
                    </a:ext>
                  </a:extLst>
                </p:cNvPr>
                <p:cNvSpPr>
                  <a:spLocks noChangeArrowheads="1"/>
                </p:cNvSpPr>
                <p:nvPr/>
              </p:nvSpPr>
              <p:spPr bwMode="auto">
                <a:xfrm>
                  <a:off x="10307397" y="5723608"/>
                  <a:ext cx="3273689" cy="3005101"/>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6" name="Freeform 72">
                  <a:extLst>
                    <a:ext uri="{FF2B5EF4-FFF2-40B4-BE49-F238E27FC236}">
                      <a16:creationId xmlns:a16="http://schemas.microsoft.com/office/drawing/2014/main" id="{563118B8-2DE7-4109-ADCD-6C38F7F75ECB}"/>
                    </a:ext>
                  </a:extLst>
                </p:cNvPr>
                <p:cNvSpPr>
                  <a:spLocks noChangeArrowheads="1"/>
                </p:cNvSpPr>
                <p:nvPr/>
              </p:nvSpPr>
              <p:spPr bwMode="auto">
                <a:xfrm>
                  <a:off x="10768986" y="10535697"/>
                  <a:ext cx="595811" cy="419012"/>
                </a:xfrm>
                <a:custGeom>
                  <a:avLst/>
                  <a:gdLst>
                    <a:gd name="T0" fmla="*/ 943 w 1042"/>
                    <a:gd name="T1" fmla="*/ 0 h 731"/>
                    <a:gd name="T2" fmla="*/ 943 w 1042"/>
                    <a:gd name="T3" fmla="*/ 0 h 731"/>
                    <a:gd name="T4" fmla="*/ 100 w 1042"/>
                    <a:gd name="T5" fmla="*/ 0 h 731"/>
                    <a:gd name="T6" fmla="*/ 0 w 1042"/>
                    <a:gd name="T7" fmla="*/ 98 h 731"/>
                    <a:gd name="T8" fmla="*/ 0 w 1042"/>
                    <a:gd name="T9" fmla="*/ 631 h 731"/>
                    <a:gd name="T10" fmla="*/ 100 w 1042"/>
                    <a:gd name="T11" fmla="*/ 730 h 731"/>
                    <a:gd name="T12" fmla="*/ 943 w 1042"/>
                    <a:gd name="T13" fmla="*/ 730 h 731"/>
                    <a:gd name="T14" fmla="*/ 1041 w 1042"/>
                    <a:gd name="T15" fmla="*/ 631 h 731"/>
                    <a:gd name="T16" fmla="*/ 1041 w 1042"/>
                    <a:gd name="T17" fmla="*/ 98 h 731"/>
                    <a:gd name="T18" fmla="*/ 943 w 1042"/>
                    <a:gd name="T19" fmla="*/ 0 h 731"/>
                    <a:gd name="T20" fmla="*/ 622 w 1042"/>
                    <a:gd name="T21" fmla="*/ 103 h 731"/>
                    <a:gd name="T22" fmla="*/ 622 w 1042"/>
                    <a:gd name="T23" fmla="*/ 103 h 731"/>
                    <a:gd name="T24" fmla="*/ 431 w 1042"/>
                    <a:gd name="T25" fmla="*/ 103 h 731"/>
                    <a:gd name="T26" fmla="*/ 394 w 1042"/>
                    <a:gd name="T27" fmla="*/ 68 h 731"/>
                    <a:gd name="T28" fmla="*/ 431 w 1042"/>
                    <a:gd name="T29" fmla="*/ 26 h 731"/>
                    <a:gd name="T30" fmla="*/ 622 w 1042"/>
                    <a:gd name="T31" fmla="*/ 26 h 731"/>
                    <a:gd name="T32" fmla="*/ 658 w 1042"/>
                    <a:gd name="T33" fmla="*/ 68 h 731"/>
                    <a:gd name="T34" fmla="*/ 622 w 1042"/>
                    <a:gd name="T35" fmla="*/ 103 h 731"/>
                    <a:gd name="T36" fmla="*/ 943 w 1042"/>
                    <a:gd name="T3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2" h="731">
                      <a:moveTo>
                        <a:pt x="943" y="0"/>
                      </a:moveTo>
                      <a:lnTo>
                        <a:pt x="943" y="0"/>
                      </a:lnTo>
                      <a:cubicBezTo>
                        <a:pt x="100" y="0"/>
                        <a:pt x="100" y="0"/>
                        <a:pt x="100" y="0"/>
                      </a:cubicBezTo>
                      <a:cubicBezTo>
                        <a:pt x="48" y="0"/>
                        <a:pt x="0" y="47"/>
                        <a:pt x="0" y="98"/>
                      </a:cubicBezTo>
                      <a:cubicBezTo>
                        <a:pt x="0" y="631"/>
                        <a:pt x="0" y="631"/>
                        <a:pt x="0" y="631"/>
                      </a:cubicBezTo>
                      <a:cubicBezTo>
                        <a:pt x="0" y="682"/>
                        <a:pt x="48" y="730"/>
                        <a:pt x="100" y="730"/>
                      </a:cubicBezTo>
                      <a:cubicBezTo>
                        <a:pt x="943" y="730"/>
                        <a:pt x="943" y="730"/>
                        <a:pt x="943" y="730"/>
                      </a:cubicBezTo>
                      <a:cubicBezTo>
                        <a:pt x="995" y="730"/>
                        <a:pt x="1041" y="682"/>
                        <a:pt x="1041" y="631"/>
                      </a:cubicBezTo>
                      <a:cubicBezTo>
                        <a:pt x="1041" y="98"/>
                        <a:pt x="1041" y="98"/>
                        <a:pt x="1041" y="98"/>
                      </a:cubicBezTo>
                      <a:cubicBezTo>
                        <a:pt x="1041" y="47"/>
                        <a:pt x="995" y="0"/>
                        <a:pt x="943" y="0"/>
                      </a:cubicBezTo>
                      <a:lnTo>
                        <a:pt x="622" y="103"/>
                      </a:lnTo>
                      <a:lnTo>
                        <a:pt x="622" y="103"/>
                      </a:lnTo>
                      <a:cubicBezTo>
                        <a:pt x="431" y="103"/>
                        <a:pt x="431" y="103"/>
                        <a:pt x="431" y="103"/>
                      </a:cubicBezTo>
                      <a:cubicBezTo>
                        <a:pt x="410" y="103"/>
                        <a:pt x="394" y="88"/>
                        <a:pt x="394" y="68"/>
                      </a:cubicBezTo>
                      <a:cubicBezTo>
                        <a:pt x="394" y="47"/>
                        <a:pt x="410" y="26"/>
                        <a:pt x="431" y="26"/>
                      </a:cubicBezTo>
                      <a:cubicBezTo>
                        <a:pt x="622" y="26"/>
                        <a:pt x="622" y="26"/>
                        <a:pt x="622" y="26"/>
                      </a:cubicBezTo>
                      <a:cubicBezTo>
                        <a:pt x="643" y="26"/>
                        <a:pt x="658" y="47"/>
                        <a:pt x="658" y="68"/>
                      </a:cubicBezTo>
                      <a:cubicBezTo>
                        <a:pt x="658" y="88"/>
                        <a:pt x="643" y="103"/>
                        <a:pt x="622" y="103"/>
                      </a:cubicBezTo>
                      <a:lnTo>
                        <a:pt x="943" y="0"/>
                      </a:lnTo>
                    </a:path>
                  </a:pathLst>
                </a:custGeom>
                <a:solidFill>
                  <a:srgbClr val="5C678A"/>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7" name="Freeform 73">
                  <a:extLst>
                    <a:ext uri="{FF2B5EF4-FFF2-40B4-BE49-F238E27FC236}">
                      <a16:creationId xmlns:a16="http://schemas.microsoft.com/office/drawing/2014/main" id="{93E1BECD-11F2-443D-8DE4-24C08F37F6A6}"/>
                    </a:ext>
                  </a:extLst>
                </p:cNvPr>
                <p:cNvSpPr>
                  <a:spLocks noChangeArrowheads="1"/>
                </p:cNvSpPr>
                <p:nvPr/>
              </p:nvSpPr>
              <p:spPr bwMode="auto">
                <a:xfrm>
                  <a:off x="10785357" y="10610987"/>
                  <a:ext cx="563075" cy="327352"/>
                </a:xfrm>
                <a:custGeom>
                  <a:avLst/>
                  <a:gdLst>
                    <a:gd name="T0" fmla="*/ 0 w 989"/>
                    <a:gd name="T1" fmla="*/ 0 h 575"/>
                    <a:gd name="T2" fmla="*/ 0 w 989"/>
                    <a:gd name="T3" fmla="*/ 0 h 575"/>
                    <a:gd name="T4" fmla="*/ 0 w 989"/>
                    <a:gd name="T5" fmla="*/ 502 h 575"/>
                    <a:gd name="T6" fmla="*/ 73 w 989"/>
                    <a:gd name="T7" fmla="*/ 574 h 575"/>
                    <a:gd name="T8" fmla="*/ 916 w 989"/>
                    <a:gd name="T9" fmla="*/ 574 h 575"/>
                    <a:gd name="T10" fmla="*/ 988 w 989"/>
                    <a:gd name="T11" fmla="*/ 502 h 575"/>
                    <a:gd name="T12" fmla="*/ 988 w 989"/>
                    <a:gd name="T13" fmla="*/ 0 h 575"/>
                    <a:gd name="T14" fmla="*/ 0 w 989"/>
                    <a:gd name="T15" fmla="*/ 0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575">
                      <a:moveTo>
                        <a:pt x="0" y="0"/>
                      </a:moveTo>
                      <a:lnTo>
                        <a:pt x="0" y="0"/>
                      </a:lnTo>
                      <a:cubicBezTo>
                        <a:pt x="0" y="502"/>
                        <a:pt x="0" y="502"/>
                        <a:pt x="0" y="502"/>
                      </a:cubicBezTo>
                      <a:cubicBezTo>
                        <a:pt x="0" y="543"/>
                        <a:pt x="31" y="574"/>
                        <a:pt x="73" y="574"/>
                      </a:cubicBezTo>
                      <a:cubicBezTo>
                        <a:pt x="916" y="574"/>
                        <a:pt x="916" y="574"/>
                        <a:pt x="916" y="574"/>
                      </a:cubicBezTo>
                      <a:cubicBezTo>
                        <a:pt x="957" y="574"/>
                        <a:pt x="988" y="543"/>
                        <a:pt x="988" y="502"/>
                      </a:cubicBezTo>
                      <a:cubicBezTo>
                        <a:pt x="988" y="0"/>
                        <a:pt x="988" y="0"/>
                        <a:pt x="988" y="0"/>
                      </a:cubicBezTo>
                      <a:lnTo>
                        <a:pt x="0" y="0"/>
                      </a:lnTo>
                    </a:path>
                  </a:pathLst>
                </a:custGeom>
                <a:solidFill>
                  <a:srgbClr val="FDFEFF"/>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8" name="Freeform 74">
                  <a:extLst>
                    <a:ext uri="{FF2B5EF4-FFF2-40B4-BE49-F238E27FC236}">
                      <a16:creationId xmlns:a16="http://schemas.microsoft.com/office/drawing/2014/main" id="{57FCDDD1-1D99-43E2-81FB-0FAC15288EDF}"/>
                    </a:ext>
                  </a:extLst>
                </p:cNvPr>
                <p:cNvSpPr>
                  <a:spLocks noChangeArrowheads="1"/>
                </p:cNvSpPr>
                <p:nvPr/>
              </p:nvSpPr>
              <p:spPr bwMode="auto">
                <a:xfrm>
                  <a:off x="10804998" y="10660091"/>
                  <a:ext cx="186600" cy="219326"/>
                </a:xfrm>
                <a:custGeom>
                  <a:avLst/>
                  <a:gdLst>
                    <a:gd name="T0" fmla="*/ 331 w 332"/>
                    <a:gd name="T1" fmla="*/ 383 h 384"/>
                    <a:gd name="T2" fmla="*/ 0 w 332"/>
                    <a:gd name="T3" fmla="*/ 383 h 384"/>
                    <a:gd name="T4" fmla="*/ 0 w 332"/>
                    <a:gd name="T5" fmla="*/ 0 h 384"/>
                    <a:gd name="T6" fmla="*/ 331 w 332"/>
                    <a:gd name="T7" fmla="*/ 0 h 384"/>
                    <a:gd name="T8" fmla="*/ 331 w 332"/>
                    <a:gd name="T9" fmla="*/ 383 h 384"/>
                  </a:gdLst>
                  <a:ahLst/>
                  <a:cxnLst>
                    <a:cxn ang="0">
                      <a:pos x="T0" y="T1"/>
                    </a:cxn>
                    <a:cxn ang="0">
                      <a:pos x="T2" y="T3"/>
                    </a:cxn>
                    <a:cxn ang="0">
                      <a:pos x="T4" y="T5"/>
                    </a:cxn>
                    <a:cxn ang="0">
                      <a:pos x="T6" y="T7"/>
                    </a:cxn>
                    <a:cxn ang="0">
                      <a:pos x="T8" y="T9"/>
                    </a:cxn>
                  </a:cxnLst>
                  <a:rect l="0" t="0" r="r" b="b"/>
                  <a:pathLst>
                    <a:path w="332" h="384">
                      <a:moveTo>
                        <a:pt x="331" y="383"/>
                      </a:moveTo>
                      <a:lnTo>
                        <a:pt x="0" y="383"/>
                      </a:lnTo>
                      <a:lnTo>
                        <a:pt x="0" y="0"/>
                      </a:lnTo>
                      <a:lnTo>
                        <a:pt x="331" y="0"/>
                      </a:lnTo>
                      <a:lnTo>
                        <a:pt x="331" y="383"/>
                      </a:lnTo>
                    </a:path>
                  </a:pathLst>
                </a:custGeom>
                <a:solidFill>
                  <a:srgbClr val="131313"/>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09" name="Freeform 75">
                  <a:extLst>
                    <a:ext uri="{FF2B5EF4-FFF2-40B4-BE49-F238E27FC236}">
                      <a16:creationId xmlns:a16="http://schemas.microsoft.com/office/drawing/2014/main" id="{4586E140-164F-4711-AB62-8E46B134E34E}"/>
                    </a:ext>
                  </a:extLst>
                </p:cNvPr>
                <p:cNvSpPr>
                  <a:spLocks noChangeArrowheads="1"/>
                </p:cNvSpPr>
                <p:nvPr/>
              </p:nvSpPr>
              <p:spPr bwMode="auto">
                <a:xfrm>
                  <a:off x="11024334" y="10663364"/>
                  <a:ext cx="297907" cy="58924"/>
                </a:xfrm>
                <a:custGeom>
                  <a:avLst/>
                  <a:gdLst>
                    <a:gd name="T0" fmla="*/ 522 w 523"/>
                    <a:gd name="T1" fmla="*/ 104 h 105"/>
                    <a:gd name="T2" fmla="*/ 0 w 523"/>
                    <a:gd name="T3" fmla="*/ 104 h 105"/>
                    <a:gd name="T4" fmla="*/ 0 w 523"/>
                    <a:gd name="T5" fmla="*/ 0 h 105"/>
                    <a:gd name="T6" fmla="*/ 522 w 523"/>
                    <a:gd name="T7" fmla="*/ 0 h 105"/>
                    <a:gd name="T8" fmla="*/ 522 w 523"/>
                    <a:gd name="T9" fmla="*/ 104 h 105"/>
                  </a:gdLst>
                  <a:ahLst/>
                  <a:cxnLst>
                    <a:cxn ang="0">
                      <a:pos x="T0" y="T1"/>
                    </a:cxn>
                    <a:cxn ang="0">
                      <a:pos x="T2" y="T3"/>
                    </a:cxn>
                    <a:cxn ang="0">
                      <a:pos x="T4" y="T5"/>
                    </a:cxn>
                    <a:cxn ang="0">
                      <a:pos x="T6" y="T7"/>
                    </a:cxn>
                    <a:cxn ang="0">
                      <a:pos x="T8" y="T9"/>
                    </a:cxn>
                  </a:cxnLst>
                  <a:rect l="0" t="0" r="r" b="b"/>
                  <a:pathLst>
                    <a:path w="523" h="105">
                      <a:moveTo>
                        <a:pt x="522" y="104"/>
                      </a:moveTo>
                      <a:lnTo>
                        <a:pt x="0" y="104"/>
                      </a:lnTo>
                      <a:lnTo>
                        <a:pt x="0" y="0"/>
                      </a:lnTo>
                      <a:lnTo>
                        <a:pt x="522" y="0"/>
                      </a:lnTo>
                      <a:lnTo>
                        <a:pt x="522" y="104"/>
                      </a:lnTo>
                    </a:path>
                  </a:pathLst>
                </a:custGeom>
                <a:solidFill>
                  <a:srgbClr val="2E354E"/>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10" name="Freeform 76">
                  <a:extLst>
                    <a:ext uri="{FF2B5EF4-FFF2-40B4-BE49-F238E27FC236}">
                      <a16:creationId xmlns:a16="http://schemas.microsoft.com/office/drawing/2014/main" id="{336BB6CE-6C03-41D6-8D33-DC786D52FA63}"/>
                    </a:ext>
                  </a:extLst>
                </p:cNvPr>
                <p:cNvSpPr>
                  <a:spLocks noChangeArrowheads="1"/>
                </p:cNvSpPr>
                <p:nvPr/>
              </p:nvSpPr>
              <p:spPr bwMode="auto">
                <a:xfrm>
                  <a:off x="11057071" y="10735380"/>
                  <a:ext cx="229159" cy="39282"/>
                </a:xfrm>
                <a:custGeom>
                  <a:avLst/>
                  <a:gdLst>
                    <a:gd name="T0" fmla="*/ 398 w 399"/>
                    <a:gd name="T1" fmla="*/ 67 h 68"/>
                    <a:gd name="T2" fmla="*/ 0 w 399"/>
                    <a:gd name="T3" fmla="*/ 67 h 68"/>
                    <a:gd name="T4" fmla="*/ 0 w 399"/>
                    <a:gd name="T5" fmla="*/ 0 h 68"/>
                    <a:gd name="T6" fmla="*/ 398 w 399"/>
                    <a:gd name="T7" fmla="*/ 0 h 68"/>
                    <a:gd name="T8" fmla="*/ 398 w 399"/>
                    <a:gd name="T9" fmla="*/ 67 h 68"/>
                  </a:gdLst>
                  <a:ahLst/>
                  <a:cxnLst>
                    <a:cxn ang="0">
                      <a:pos x="T0" y="T1"/>
                    </a:cxn>
                    <a:cxn ang="0">
                      <a:pos x="T2" y="T3"/>
                    </a:cxn>
                    <a:cxn ang="0">
                      <a:pos x="T4" y="T5"/>
                    </a:cxn>
                    <a:cxn ang="0">
                      <a:pos x="T6" y="T7"/>
                    </a:cxn>
                    <a:cxn ang="0">
                      <a:pos x="T8" y="T9"/>
                    </a:cxn>
                  </a:cxnLst>
                  <a:rect l="0" t="0" r="r" b="b"/>
                  <a:pathLst>
                    <a:path w="399" h="68">
                      <a:moveTo>
                        <a:pt x="398" y="67"/>
                      </a:moveTo>
                      <a:lnTo>
                        <a:pt x="0" y="67"/>
                      </a:lnTo>
                      <a:lnTo>
                        <a:pt x="0" y="0"/>
                      </a:lnTo>
                      <a:lnTo>
                        <a:pt x="398" y="0"/>
                      </a:lnTo>
                      <a:lnTo>
                        <a:pt x="398" y="67"/>
                      </a:lnTo>
                    </a:path>
                  </a:pathLst>
                </a:custGeom>
                <a:solidFill>
                  <a:srgbClr val="2E354E"/>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11" name="Freeform 77">
                  <a:extLst>
                    <a:ext uri="{FF2B5EF4-FFF2-40B4-BE49-F238E27FC236}">
                      <a16:creationId xmlns:a16="http://schemas.microsoft.com/office/drawing/2014/main" id="{B886898B-0F28-4988-9494-D9144D3BEC90}"/>
                    </a:ext>
                  </a:extLst>
                </p:cNvPr>
                <p:cNvSpPr>
                  <a:spLocks noChangeArrowheads="1"/>
                </p:cNvSpPr>
                <p:nvPr/>
              </p:nvSpPr>
              <p:spPr bwMode="auto">
                <a:xfrm>
                  <a:off x="11024334" y="10892510"/>
                  <a:ext cx="297907" cy="32736"/>
                </a:xfrm>
                <a:custGeom>
                  <a:avLst/>
                  <a:gdLst>
                    <a:gd name="T0" fmla="*/ 522 w 523"/>
                    <a:gd name="T1" fmla="*/ 61 h 62"/>
                    <a:gd name="T2" fmla="*/ 0 w 523"/>
                    <a:gd name="T3" fmla="*/ 61 h 62"/>
                    <a:gd name="T4" fmla="*/ 0 w 523"/>
                    <a:gd name="T5" fmla="*/ 0 h 62"/>
                    <a:gd name="T6" fmla="*/ 522 w 523"/>
                    <a:gd name="T7" fmla="*/ 0 h 62"/>
                    <a:gd name="T8" fmla="*/ 522 w 523"/>
                    <a:gd name="T9" fmla="*/ 61 h 62"/>
                  </a:gdLst>
                  <a:ahLst/>
                  <a:cxnLst>
                    <a:cxn ang="0">
                      <a:pos x="T0" y="T1"/>
                    </a:cxn>
                    <a:cxn ang="0">
                      <a:pos x="T2" y="T3"/>
                    </a:cxn>
                    <a:cxn ang="0">
                      <a:pos x="T4" y="T5"/>
                    </a:cxn>
                    <a:cxn ang="0">
                      <a:pos x="T6" y="T7"/>
                    </a:cxn>
                    <a:cxn ang="0">
                      <a:pos x="T8" y="T9"/>
                    </a:cxn>
                  </a:cxnLst>
                  <a:rect l="0" t="0" r="r" b="b"/>
                  <a:pathLst>
                    <a:path w="523" h="62">
                      <a:moveTo>
                        <a:pt x="522" y="61"/>
                      </a:moveTo>
                      <a:lnTo>
                        <a:pt x="0" y="61"/>
                      </a:lnTo>
                      <a:lnTo>
                        <a:pt x="0" y="0"/>
                      </a:lnTo>
                      <a:lnTo>
                        <a:pt x="522" y="0"/>
                      </a:lnTo>
                      <a:lnTo>
                        <a:pt x="522" y="61"/>
                      </a:lnTo>
                    </a:path>
                  </a:pathLst>
                </a:custGeom>
                <a:solidFill>
                  <a:srgbClr val="2E354E"/>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12" name="Freeform 78">
                  <a:extLst>
                    <a:ext uri="{FF2B5EF4-FFF2-40B4-BE49-F238E27FC236}">
                      <a16:creationId xmlns:a16="http://schemas.microsoft.com/office/drawing/2014/main" id="{E854719E-281F-4341-95F6-E6165BA4EB6B}"/>
                    </a:ext>
                  </a:extLst>
                </p:cNvPr>
                <p:cNvSpPr>
                  <a:spLocks noChangeArrowheads="1"/>
                </p:cNvSpPr>
                <p:nvPr/>
              </p:nvSpPr>
              <p:spPr bwMode="auto">
                <a:xfrm>
                  <a:off x="11034156" y="10476773"/>
                  <a:ext cx="65474" cy="111300"/>
                </a:xfrm>
                <a:custGeom>
                  <a:avLst/>
                  <a:gdLst>
                    <a:gd name="T0" fmla="*/ 115 w 116"/>
                    <a:gd name="T1" fmla="*/ 191 h 192"/>
                    <a:gd name="T2" fmla="*/ 0 w 116"/>
                    <a:gd name="T3" fmla="*/ 191 h 192"/>
                    <a:gd name="T4" fmla="*/ 0 w 116"/>
                    <a:gd name="T5" fmla="*/ 0 h 192"/>
                    <a:gd name="T6" fmla="*/ 115 w 116"/>
                    <a:gd name="T7" fmla="*/ 0 h 192"/>
                    <a:gd name="T8" fmla="*/ 115 w 116"/>
                    <a:gd name="T9" fmla="*/ 191 h 192"/>
                  </a:gdLst>
                  <a:ahLst/>
                  <a:cxnLst>
                    <a:cxn ang="0">
                      <a:pos x="T0" y="T1"/>
                    </a:cxn>
                    <a:cxn ang="0">
                      <a:pos x="T2" y="T3"/>
                    </a:cxn>
                    <a:cxn ang="0">
                      <a:pos x="T4" y="T5"/>
                    </a:cxn>
                    <a:cxn ang="0">
                      <a:pos x="T6" y="T7"/>
                    </a:cxn>
                    <a:cxn ang="0">
                      <a:pos x="T8" y="T9"/>
                    </a:cxn>
                  </a:cxnLst>
                  <a:rect l="0" t="0" r="r" b="b"/>
                  <a:pathLst>
                    <a:path w="116" h="192">
                      <a:moveTo>
                        <a:pt x="115" y="191"/>
                      </a:moveTo>
                      <a:lnTo>
                        <a:pt x="0" y="191"/>
                      </a:lnTo>
                      <a:lnTo>
                        <a:pt x="0" y="0"/>
                      </a:lnTo>
                      <a:lnTo>
                        <a:pt x="115" y="0"/>
                      </a:lnTo>
                      <a:lnTo>
                        <a:pt x="115" y="191"/>
                      </a:lnTo>
                    </a:path>
                  </a:pathLst>
                </a:custGeom>
                <a:solidFill>
                  <a:srgbClr val="7B7B79"/>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13" name="Freeform 79">
                  <a:extLst>
                    <a:ext uri="{FF2B5EF4-FFF2-40B4-BE49-F238E27FC236}">
                      <a16:creationId xmlns:a16="http://schemas.microsoft.com/office/drawing/2014/main" id="{9A4F7E07-3D82-4799-ABEC-E5A0EC7ECADF}"/>
                    </a:ext>
                  </a:extLst>
                </p:cNvPr>
                <p:cNvSpPr>
                  <a:spLocks noChangeArrowheads="1"/>
                </p:cNvSpPr>
                <p:nvPr/>
              </p:nvSpPr>
              <p:spPr bwMode="auto">
                <a:xfrm>
                  <a:off x="11034156" y="10476773"/>
                  <a:ext cx="65474" cy="55649"/>
                </a:xfrm>
                <a:custGeom>
                  <a:avLst/>
                  <a:gdLst>
                    <a:gd name="T0" fmla="*/ 115 w 116"/>
                    <a:gd name="T1" fmla="*/ 92 h 93"/>
                    <a:gd name="T2" fmla="*/ 0 w 116"/>
                    <a:gd name="T3" fmla="*/ 92 h 93"/>
                    <a:gd name="T4" fmla="*/ 0 w 116"/>
                    <a:gd name="T5" fmla="*/ 0 h 93"/>
                    <a:gd name="T6" fmla="*/ 115 w 116"/>
                    <a:gd name="T7" fmla="*/ 0 h 93"/>
                    <a:gd name="T8" fmla="*/ 115 w 116"/>
                    <a:gd name="T9" fmla="*/ 92 h 93"/>
                  </a:gdLst>
                  <a:ahLst/>
                  <a:cxnLst>
                    <a:cxn ang="0">
                      <a:pos x="T0" y="T1"/>
                    </a:cxn>
                    <a:cxn ang="0">
                      <a:pos x="T2" y="T3"/>
                    </a:cxn>
                    <a:cxn ang="0">
                      <a:pos x="T4" y="T5"/>
                    </a:cxn>
                    <a:cxn ang="0">
                      <a:pos x="T6" y="T7"/>
                    </a:cxn>
                    <a:cxn ang="0">
                      <a:pos x="T8" y="T9"/>
                    </a:cxn>
                  </a:cxnLst>
                  <a:rect l="0" t="0" r="r" b="b"/>
                  <a:pathLst>
                    <a:path w="116" h="93">
                      <a:moveTo>
                        <a:pt x="115" y="92"/>
                      </a:moveTo>
                      <a:lnTo>
                        <a:pt x="0" y="92"/>
                      </a:lnTo>
                      <a:lnTo>
                        <a:pt x="0" y="0"/>
                      </a:lnTo>
                      <a:lnTo>
                        <a:pt x="115" y="0"/>
                      </a:lnTo>
                      <a:lnTo>
                        <a:pt x="115" y="92"/>
                      </a:lnTo>
                    </a:path>
                  </a:pathLst>
                </a:custGeom>
                <a:solidFill>
                  <a:srgbClr val="676766"/>
                </a:solid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grpSp>
          <p:sp>
            <p:nvSpPr>
              <p:cNvPr id="116" name="Freeform 70">
                <a:extLst>
                  <a:ext uri="{FF2B5EF4-FFF2-40B4-BE49-F238E27FC236}">
                    <a16:creationId xmlns:a16="http://schemas.microsoft.com/office/drawing/2014/main" id="{67812FA6-D6A7-4625-8803-A94A06CE2533}"/>
                  </a:ext>
                </a:extLst>
              </p:cNvPr>
              <p:cNvSpPr>
                <a:spLocks noEditPoints="1"/>
              </p:cNvSpPr>
              <p:nvPr/>
            </p:nvSpPr>
            <p:spPr bwMode="auto">
              <a:xfrm rot="21347663">
                <a:off x="4219592" y="4973737"/>
                <a:ext cx="3757438" cy="1079516"/>
              </a:xfrm>
              <a:custGeom>
                <a:avLst/>
                <a:gdLst>
                  <a:gd name="T0" fmla="*/ 1771 w 1771"/>
                  <a:gd name="T1" fmla="*/ 141 h 517"/>
                  <a:gd name="T2" fmla="*/ 1725 w 1771"/>
                  <a:gd name="T3" fmla="*/ 162 h 517"/>
                  <a:gd name="T4" fmla="*/ 1670 w 1771"/>
                  <a:gd name="T5" fmla="*/ 242 h 517"/>
                  <a:gd name="T6" fmla="*/ 1691 w 1771"/>
                  <a:gd name="T7" fmla="*/ 195 h 517"/>
                  <a:gd name="T8" fmla="*/ 1670 w 1771"/>
                  <a:gd name="T9" fmla="*/ 242 h 517"/>
                  <a:gd name="T10" fmla="*/ 1633 w 1771"/>
                  <a:gd name="T11" fmla="*/ 272 h 517"/>
                  <a:gd name="T12" fmla="*/ 1583 w 1771"/>
                  <a:gd name="T13" fmla="*/ 285 h 517"/>
                  <a:gd name="T14" fmla="*/ 1516 w 1771"/>
                  <a:gd name="T15" fmla="*/ 354 h 517"/>
                  <a:gd name="T16" fmla="*/ 1545 w 1771"/>
                  <a:gd name="T17" fmla="*/ 312 h 517"/>
                  <a:gd name="T18" fmla="*/ 1516 w 1771"/>
                  <a:gd name="T19" fmla="*/ 354 h 517"/>
                  <a:gd name="T20" fmla="*/ 1474 w 1771"/>
                  <a:gd name="T21" fmla="*/ 378 h 517"/>
                  <a:gd name="T22" fmla="*/ 1423 w 1771"/>
                  <a:gd name="T23" fmla="*/ 382 h 517"/>
                  <a:gd name="T24" fmla="*/ 1345 w 1771"/>
                  <a:gd name="T25" fmla="*/ 439 h 517"/>
                  <a:gd name="T26" fmla="*/ 1381 w 1771"/>
                  <a:gd name="T27" fmla="*/ 402 h 517"/>
                  <a:gd name="T28" fmla="*/ 1345 w 1771"/>
                  <a:gd name="T29" fmla="*/ 439 h 517"/>
                  <a:gd name="T30" fmla="*/ 1300 w 1771"/>
                  <a:gd name="T31" fmla="*/ 455 h 517"/>
                  <a:gd name="T32" fmla="*/ 1249 w 1771"/>
                  <a:gd name="T33" fmla="*/ 451 h 517"/>
                  <a:gd name="T34" fmla="*/ 1162 w 1771"/>
                  <a:gd name="T35" fmla="*/ 493 h 517"/>
                  <a:gd name="T36" fmla="*/ 1204 w 1771"/>
                  <a:gd name="T37" fmla="*/ 463 h 517"/>
                  <a:gd name="T38" fmla="*/ 1162 w 1771"/>
                  <a:gd name="T39" fmla="*/ 493 h 517"/>
                  <a:gd name="T40" fmla="*/ 1115 w 1771"/>
                  <a:gd name="T41" fmla="*/ 502 h 517"/>
                  <a:gd name="T42" fmla="*/ 1066 w 1771"/>
                  <a:gd name="T43" fmla="*/ 489 h 517"/>
                  <a:gd name="T44" fmla="*/ 973 w 1771"/>
                  <a:gd name="T45" fmla="*/ 516 h 517"/>
                  <a:gd name="T46" fmla="*/ 1019 w 1771"/>
                  <a:gd name="T47" fmla="*/ 494 h 517"/>
                  <a:gd name="T48" fmla="*/ 973 w 1771"/>
                  <a:gd name="T49" fmla="*/ 516 h 517"/>
                  <a:gd name="T50" fmla="*/ 925 w 1771"/>
                  <a:gd name="T51" fmla="*/ 517 h 517"/>
                  <a:gd name="T52" fmla="*/ 878 w 1771"/>
                  <a:gd name="T53" fmla="*/ 495 h 517"/>
                  <a:gd name="T54" fmla="*/ 782 w 1771"/>
                  <a:gd name="T55" fmla="*/ 506 h 517"/>
                  <a:gd name="T56" fmla="*/ 832 w 1771"/>
                  <a:gd name="T57" fmla="*/ 492 h 517"/>
                  <a:gd name="T58" fmla="*/ 782 w 1771"/>
                  <a:gd name="T59" fmla="*/ 506 h 517"/>
                  <a:gd name="T60" fmla="*/ 735 w 1771"/>
                  <a:gd name="T61" fmla="*/ 499 h 517"/>
                  <a:gd name="T62" fmla="*/ 693 w 1771"/>
                  <a:gd name="T63" fmla="*/ 470 h 517"/>
                  <a:gd name="T64" fmla="*/ 596 w 1771"/>
                  <a:gd name="T65" fmla="*/ 464 h 517"/>
                  <a:gd name="T66" fmla="*/ 647 w 1771"/>
                  <a:gd name="T67" fmla="*/ 458 h 517"/>
                  <a:gd name="T68" fmla="*/ 596 w 1771"/>
                  <a:gd name="T69" fmla="*/ 464 h 517"/>
                  <a:gd name="T70" fmla="*/ 551 w 1771"/>
                  <a:gd name="T71" fmla="*/ 448 h 517"/>
                  <a:gd name="T72" fmla="*/ 514 w 1771"/>
                  <a:gd name="T73" fmla="*/ 413 h 517"/>
                  <a:gd name="T74" fmla="*/ 420 w 1771"/>
                  <a:gd name="T75" fmla="*/ 391 h 517"/>
                  <a:gd name="T76" fmla="*/ 463 w 1771"/>
                  <a:gd name="T77" fmla="*/ 412 h 517"/>
                  <a:gd name="T78" fmla="*/ 433 w 1771"/>
                  <a:gd name="T79" fmla="*/ 375 h 517"/>
                  <a:gd name="T80" fmla="*/ 420 w 1771"/>
                  <a:gd name="T81" fmla="*/ 391 h 517"/>
                  <a:gd name="T82" fmla="*/ 378 w 1771"/>
                  <a:gd name="T83" fmla="*/ 368 h 517"/>
                  <a:gd name="T84" fmla="*/ 348 w 1771"/>
                  <a:gd name="T85" fmla="*/ 326 h 517"/>
                  <a:gd name="T86" fmla="*/ 259 w 1771"/>
                  <a:gd name="T87" fmla="*/ 289 h 517"/>
                  <a:gd name="T88" fmla="*/ 309 w 1771"/>
                  <a:gd name="T89" fmla="*/ 300 h 517"/>
                  <a:gd name="T90" fmla="*/ 259 w 1771"/>
                  <a:gd name="T91" fmla="*/ 289 h 517"/>
                  <a:gd name="T92" fmla="*/ 222 w 1771"/>
                  <a:gd name="T93" fmla="*/ 259 h 517"/>
                  <a:gd name="T94" fmla="*/ 199 w 1771"/>
                  <a:gd name="T95" fmla="*/ 213 h 517"/>
                  <a:gd name="T96" fmla="*/ 118 w 1771"/>
                  <a:gd name="T97" fmla="*/ 161 h 517"/>
                  <a:gd name="T98" fmla="*/ 165 w 1771"/>
                  <a:gd name="T99" fmla="*/ 181 h 517"/>
                  <a:gd name="T100" fmla="*/ 118 w 1771"/>
                  <a:gd name="T101" fmla="*/ 161 h 517"/>
                  <a:gd name="T102" fmla="*/ 86 w 1771"/>
                  <a:gd name="T103" fmla="*/ 125 h 517"/>
                  <a:gd name="T104" fmla="*/ 71 w 1771"/>
                  <a:gd name="T105" fmla="*/ 76 h 517"/>
                  <a:gd name="T106" fmla="*/ 0 w 1771"/>
                  <a:gd name="T107" fmla="*/ 11 h 517"/>
                  <a:gd name="T108" fmla="*/ 43 w 1771"/>
                  <a:gd name="T109" fmla="*/ 38 h 517"/>
                  <a:gd name="T110" fmla="*/ 0 w 1771"/>
                  <a:gd name="T111" fmla="*/ 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1" h="517">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solidFill>
                <a:schemeClr val="tx2"/>
              </a:solidFill>
              <a:ln>
                <a:noFill/>
              </a:ln>
              <a:extLst/>
            </p:spPr>
            <p:txBody>
              <a:bodyPr vert="horz" wrap="square" lIns="60960" tIns="30480" rIns="60960" bIns="30480" numCol="1" anchor="t" anchorCtr="0" compatLnSpc="1">
                <a:prstTxWarp prst="textNoShape">
                  <a:avLst/>
                </a:prstTxWarp>
              </a:bodyPr>
              <a:lstStyle/>
              <a:p>
                <a:endParaRPr lang="en-US" sz="3200" dirty="0">
                  <a:solidFill>
                    <a:schemeClr val="tx2"/>
                  </a:solidFill>
                  <a:latin typeface="Calibri Light"/>
                </a:endParaRPr>
              </a:p>
            </p:txBody>
          </p:sp>
          <p:sp>
            <p:nvSpPr>
              <p:cNvPr id="117" name="Freeform 74">
                <a:extLst>
                  <a:ext uri="{FF2B5EF4-FFF2-40B4-BE49-F238E27FC236}">
                    <a16:creationId xmlns:a16="http://schemas.microsoft.com/office/drawing/2014/main" id="{2F813B39-D3D6-4137-908D-EDB8D6C9662C}"/>
                  </a:ext>
                </a:extLst>
              </p:cNvPr>
              <p:cNvSpPr>
                <a:spLocks noEditPoints="1"/>
              </p:cNvSpPr>
              <p:nvPr/>
            </p:nvSpPr>
            <p:spPr bwMode="auto">
              <a:xfrm>
                <a:off x="7512389" y="2292914"/>
                <a:ext cx="873957" cy="1589617"/>
              </a:xfrm>
              <a:custGeom>
                <a:avLst/>
                <a:gdLst>
                  <a:gd name="T0" fmla="*/ 50 w 467"/>
                  <a:gd name="T1" fmla="*/ 29 h 849"/>
                  <a:gd name="T2" fmla="*/ 12 w 467"/>
                  <a:gd name="T3" fmla="*/ 0 h 849"/>
                  <a:gd name="T4" fmla="*/ 0 w 467"/>
                  <a:gd name="T5" fmla="*/ 16 h 849"/>
                  <a:gd name="T6" fmla="*/ 37 w 467"/>
                  <a:gd name="T7" fmla="*/ 45 h 849"/>
                  <a:gd name="T8" fmla="*/ 50 w 467"/>
                  <a:gd name="T9" fmla="*/ 29 h 849"/>
                  <a:gd name="T10" fmla="*/ 50 w 467"/>
                  <a:gd name="T11" fmla="*/ 29 h 849"/>
                  <a:gd name="T12" fmla="*/ 121 w 467"/>
                  <a:gd name="T13" fmla="*/ 91 h 849"/>
                  <a:gd name="T14" fmla="*/ 86 w 467"/>
                  <a:gd name="T15" fmla="*/ 59 h 849"/>
                  <a:gd name="T16" fmla="*/ 73 w 467"/>
                  <a:gd name="T17" fmla="*/ 74 h 849"/>
                  <a:gd name="T18" fmla="*/ 107 w 467"/>
                  <a:gd name="T19" fmla="*/ 106 h 849"/>
                  <a:gd name="T20" fmla="*/ 121 w 467"/>
                  <a:gd name="T21" fmla="*/ 91 h 849"/>
                  <a:gd name="T22" fmla="*/ 187 w 467"/>
                  <a:gd name="T23" fmla="*/ 159 h 849"/>
                  <a:gd name="T24" fmla="*/ 155 w 467"/>
                  <a:gd name="T25" fmla="*/ 124 h 849"/>
                  <a:gd name="T26" fmla="*/ 140 w 467"/>
                  <a:gd name="T27" fmla="*/ 138 h 849"/>
                  <a:gd name="T28" fmla="*/ 172 w 467"/>
                  <a:gd name="T29" fmla="*/ 172 h 849"/>
                  <a:gd name="T30" fmla="*/ 187 w 467"/>
                  <a:gd name="T31" fmla="*/ 159 h 849"/>
                  <a:gd name="T32" fmla="*/ 187 w 467"/>
                  <a:gd name="T33" fmla="*/ 159 h 849"/>
                  <a:gd name="T34" fmla="*/ 246 w 467"/>
                  <a:gd name="T35" fmla="*/ 233 h 849"/>
                  <a:gd name="T36" fmla="*/ 217 w 467"/>
                  <a:gd name="T37" fmla="*/ 195 h 849"/>
                  <a:gd name="T38" fmla="*/ 202 w 467"/>
                  <a:gd name="T39" fmla="*/ 208 h 849"/>
                  <a:gd name="T40" fmla="*/ 230 w 467"/>
                  <a:gd name="T41" fmla="*/ 245 h 849"/>
                  <a:gd name="T42" fmla="*/ 246 w 467"/>
                  <a:gd name="T43" fmla="*/ 233 h 849"/>
                  <a:gd name="T44" fmla="*/ 300 w 467"/>
                  <a:gd name="T45" fmla="*/ 311 h 849"/>
                  <a:gd name="T46" fmla="*/ 274 w 467"/>
                  <a:gd name="T47" fmla="*/ 271 h 849"/>
                  <a:gd name="T48" fmla="*/ 257 w 467"/>
                  <a:gd name="T49" fmla="*/ 282 h 849"/>
                  <a:gd name="T50" fmla="*/ 283 w 467"/>
                  <a:gd name="T51" fmla="*/ 321 h 849"/>
                  <a:gd name="T52" fmla="*/ 300 w 467"/>
                  <a:gd name="T53" fmla="*/ 311 h 849"/>
                  <a:gd name="T54" fmla="*/ 346 w 467"/>
                  <a:gd name="T55" fmla="*/ 393 h 849"/>
                  <a:gd name="T56" fmla="*/ 324 w 467"/>
                  <a:gd name="T57" fmla="*/ 352 h 849"/>
                  <a:gd name="T58" fmla="*/ 306 w 467"/>
                  <a:gd name="T59" fmla="*/ 361 h 849"/>
                  <a:gd name="T60" fmla="*/ 328 w 467"/>
                  <a:gd name="T61" fmla="*/ 402 h 849"/>
                  <a:gd name="T62" fmla="*/ 346 w 467"/>
                  <a:gd name="T63" fmla="*/ 393 h 849"/>
                  <a:gd name="T64" fmla="*/ 385 w 467"/>
                  <a:gd name="T65" fmla="*/ 480 h 849"/>
                  <a:gd name="T66" fmla="*/ 367 w 467"/>
                  <a:gd name="T67" fmla="*/ 436 h 849"/>
                  <a:gd name="T68" fmla="*/ 348 w 467"/>
                  <a:gd name="T69" fmla="*/ 444 h 849"/>
                  <a:gd name="T70" fmla="*/ 367 w 467"/>
                  <a:gd name="T71" fmla="*/ 487 h 849"/>
                  <a:gd name="T72" fmla="*/ 385 w 467"/>
                  <a:gd name="T73" fmla="*/ 480 h 849"/>
                  <a:gd name="T74" fmla="*/ 417 w 467"/>
                  <a:gd name="T75" fmla="*/ 569 h 849"/>
                  <a:gd name="T76" fmla="*/ 402 w 467"/>
                  <a:gd name="T77" fmla="*/ 524 h 849"/>
                  <a:gd name="T78" fmla="*/ 384 w 467"/>
                  <a:gd name="T79" fmla="*/ 531 h 849"/>
                  <a:gd name="T80" fmla="*/ 398 w 467"/>
                  <a:gd name="T81" fmla="*/ 575 h 849"/>
                  <a:gd name="T82" fmla="*/ 417 w 467"/>
                  <a:gd name="T83" fmla="*/ 569 h 849"/>
                  <a:gd name="T84" fmla="*/ 442 w 467"/>
                  <a:gd name="T85" fmla="*/ 660 h 849"/>
                  <a:gd name="T86" fmla="*/ 431 w 467"/>
                  <a:gd name="T87" fmla="*/ 614 h 849"/>
                  <a:gd name="T88" fmla="*/ 411 w 467"/>
                  <a:gd name="T89" fmla="*/ 619 h 849"/>
                  <a:gd name="T90" fmla="*/ 422 w 467"/>
                  <a:gd name="T91" fmla="*/ 665 h 849"/>
                  <a:gd name="T92" fmla="*/ 442 w 467"/>
                  <a:gd name="T93" fmla="*/ 660 h 849"/>
                  <a:gd name="T94" fmla="*/ 458 w 467"/>
                  <a:gd name="T95" fmla="*/ 753 h 849"/>
                  <a:gd name="T96" fmla="*/ 451 w 467"/>
                  <a:gd name="T97" fmla="*/ 707 h 849"/>
                  <a:gd name="T98" fmla="*/ 431 w 467"/>
                  <a:gd name="T99" fmla="*/ 710 h 849"/>
                  <a:gd name="T100" fmla="*/ 438 w 467"/>
                  <a:gd name="T101" fmla="*/ 756 h 849"/>
                  <a:gd name="T102" fmla="*/ 458 w 467"/>
                  <a:gd name="T103" fmla="*/ 753 h 849"/>
                  <a:gd name="T104" fmla="*/ 467 w 467"/>
                  <a:gd name="T105" fmla="*/ 848 h 849"/>
                  <a:gd name="T106" fmla="*/ 464 w 467"/>
                  <a:gd name="T107" fmla="*/ 801 h 849"/>
                  <a:gd name="T108" fmla="*/ 444 w 467"/>
                  <a:gd name="T109" fmla="*/ 802 h 849"/>
                  <a:gd name="T110" fmla="*/ 447 w 467"/>
                  <a:gd name="T111" fmla="*/ 849 h 849"/>
                  <a:gd name="T112" fmla="*/ 467 w 467"/>
                  <a:gd name="T113" fmla="*/ 84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7" h="849">
                    <a:moveTo>
                      <a:pt x="50" y="29"/>
                    </a:moveTo>
                    <a:cubicBezTo>
                      <a:pt x="37" y="19"/>
                      <a:pt x="25" y="10"/>
                      <a:pt x="12" y="0"/>
                    </a:cubicBezTo>
                    <a:cubicBezTo>
                      <a:pt x="0" y="16"/>
                      <a:pt x="0" y="16"/>
                      <a:pt x="0" y="16"/>
                    </a:cubicBezTo>
                    <a:cubicBezTo>
                      <a:pt x="13" y="25"/>
                      <a:pt x="25" y="35"/>
                      <a:pt x="37" y="45"/>
                    </a:cubicBezTo>
                    <a:cubicBezTo>
                      <a:pt x="50" y="29"/>
                      <a:pt x="50" y="29"/>
                      <a:pt x="50" y="29"/>
                    </a:cubicBezTo>
                    <a:cubicBezTo>
                      <a:pt x="50" y="29"/>
                      <a:pt x="50" y="29"/>
                      <a:pt x="50" y="29"/>
                    </a:cubicBezTo>
                    <a:moveTo>
                      <a:pt x="121" y="91"/>
                    </a:moveTo>
                    <a:cubicBezTo>
                      <a:pt x="110" y="80"/>
                      <a:pt x="98" y="70"/>
                      <a:pt x="86" y="59"/>
                    </a:cubicBezTo>
                    <a:cubicBezTo>
                      <a:pt x="73" y="74"/>
                      <a:pt x="73" y="74"/>
                      <a:pt x="73" y="74"/>
                    </a:cubicBezTo>
                    <a:cubicBezTo>
                      <a:pt x="84" y="85"/>
                      <a:pt x="96" y="95"/>
                      <a:pt x="107" y="106"/>
                    </a:cubicBezTo>
                    <a:cubicBezTo>
                      <a:pt x="121" y="91"/>
                      <a:pt x="121" y="91"/>
                      <a:pt x="121" y="91"/>
                    </a:cubicBezTo>
                    <a:moveTo>
                      <a:pt x="187" y="159"/>
                    </a:moveTo>
                    <a:cubicBezTo>
                      <a:pt x="176" y="147"/>
                      <a:pt x="166" y="136"/>
                      <a:pt x="155" y="124"/>
                    </a:cubicBezTo>
                    <a:cubicBezTo>
                      <a:pt x="140" y="138"/>
                      <a:pt x="140" y="138"/>
                      <a:pt x="140" y="138"/>
                    </a:cubicBezTo>
                    <a:cubicBezTo>
                      <a:pt x="151" y="150"/>
                      <a:pt x="161" y="161"/>
                      <a:pt x="172" y="172"/>
                    </a:cubicBezTo>
                    <a:cubicBezTo>
                      <a:pt x="187" y="159"/>
                      <a:pt x="187" y="159"/>
                      <a:pt x="187" y="159"/>
                    </a:cubicBezTo>
                    <a:cubicBezTo>
                      <a:pt x="187" y="159"/>
                      <a:pt x="187" y="159"/>
                      <a:pt x="187" y="159"/>
                    </a:cubicBezTo>
                    <a:moveTo>
                      <a:pt x="246" y="233"/>
                    </a:moveTo>
                    <a:cubicBezTo>
                      <a:pt x="237" y="220"/>
                      <a:pt x="227" y="208"/>
                      <a:pt x="217" y="195"/>
                    </a:cubicBezTo>
                    <a:cubicBezTo>
                      <a:pt x="202" y="208"/>
                      <a:pt x="202" y="208"/>
                      <a:pt x="202" y="208"/>
                    </a:cubicBezTo>
                    <a:cubicBezTo>
                      <a:pt x="212" y="220"/>
                      <a:pt x="221" y="232"/>
                      <a:pt x="230" y="245"/>
                    </a:cubicBezTo>
                    <a:cubicBezTo>
                      <a:pt x="246" y="233"/>
                      <a:pt x="246" y="233"/>
                      <a:pt x="246" y="233"/>
                    </a:cubicBezTo>
                    <a:moveTo>
                      <a:pt x="300" y="311"/>
                    </a:moveTo>
                    <a:cubicBezTo>
                      <a:pt x="291" y="297"/>
                      <a:pt x="283" y="284"/>
                      <a:pt x="274" y="271"/>
                    </a:cubicBezTo>
                    <a:cubicBezTo>
                      <a:pt x="257" y="282"/>
                      <a:pt x="257" y="282"/>
                      <a:pt x="257" y="282"/>
                    </a:cubicBezTo>
                    <a:cubicBezTo>
                      <a:pt x="266" y="295"/>
                      <a:pt x="275" y="308"/>
                      <a:pt x="283" y="321"/>
                    </a:cubicBezTo>
                    <a:cubicBezTo>
                      <a:pt x="300" y="311"/>
                      <a:pt x="300" y="311"/>
                      <a:pt x="300" y="311"/>
                    </a:cubicBezTo>
                    <a:moveTo>
                      <a:pt x="346" y="393"/>
                    </a:moveTo>
                    <a:cubicBezTo>
                      <a:pt x="339" y="379"/>
                      <a:pt x="332" y="365"/>
                      <a:pt x="324" y="352"/>
                    </a:cubicBezTo>
                    <a:cubicBezTo>
                      <a:pt x="306" y="361"/>
                      <a:pt x="306" y="361"/>
                      <a:pt x="306" y="361"/>
                    </a:cubicBezTo>
                    <a:cubicBezTo>
                      <a:pt x="314" y="375"/>
                      <a:pt x="321" y="389"/>
                      <a:pt x="328" y="402"/>
                    </a:cubicBezTo>
                    <a:cubicBezTo>
                      <a:pt x="346" y="393"/>
                      <a:pt x="346" y="393"/>
                      <a:pt x="346" y="393"/>
                    </a:cubicBezTo>
                    <a:moveTo>
                      <a:pt x="385" y="480"/>
                    </a:moveTo>
                    <a:cubicBezTo>
                      <a:pt x="380" y="465"/>
                      <a:pt x="373" y="450"/>
                      <a:pt x="367" y="436"/>
                    </a:cubicBezTo>
                    <a:cubicBezTo>
                      <a:pt x="348" y="444"/>
                      <a:pt x="348" y="444"/>
                      <a:pt x="348" y="444"/>
                    </a:cubicBezTo>
                    <a:cubicBezTo>
                      <a:pt x="355" y="458"/>
                      <a:pt x="361" y="473"/>
                      <a:pt x="367" y="487"/>
                    </a:cubicBezTo>
                    <a:cubicBezTo>
                      <a:pt x="385" y="480"/>
                      <a:pt x="385" y="480"/>
                      <a:pt x="385" y="480"/>
                    </a:cubicBezTo>
                    <a:moveTo>
                      <a:pt x="417" y="569"/>
                    </a:moveTo>
                    <a:cubicBezTo>
                      <a:pt x="413" y="554"/>
                      <a:pt x="408" y="539"/>
                      <a:pt x="402" y="524"/>
                    </a:cubicBezTo>
                    <a:cubicBezTo>
                      <a:pt x="384" y="531"/>
                      <a:pt x="384" y="531"/>
                      <a:pt x="384" y="531"/>
                    </a:cubicBezTo>
                    <a:cubicBezTo>
                      <a:pt x="389" y="545"/>
                      <a:pt x="394" y="560"/>
                      <a:pt x="398" y="575"/>
                    </a:cubicBezTo>
                    <a:cubicBezTo>
                      <a:pt x="417" y="569"/>
                      <a:pt x="417" y="569"/>
                      <a:pt x="417" y="569"/>
                    </a:cubicBezTo>
                    <a:moveTo>
                      <a:pt x="442" y="660"/>
                    </a:moveTo>
                    <a:cubicBezTo>
                      <a:pt x="438" y="645"/>
                      <a:pt x="435" y="629"/>
                      <a:pt x="431" y="614"/>
                    </a:cubicBezTo>
                    <a:cubicBezTo>
                      <a:pt x="411" y="619"/>
                      <a:pt x="411" y="619"/>
                      <a:pt x="411" y="619"/>
                    </a:cubicBezTo>
                    <a:cubicBezTo>
                      <a:pt x="415" y="634"/>
                      <a:pt x="419" y="649"/>
                      <a:pt x="422" y="665"/>
                    </a:cubicBezTo>
                    <a:cubicBezTo>
                      <a:pt x="442" y="660"/>
                      <a:pt x="442" y="660"/>
                      <a:pt x="442" y="660"/>
                    </a:cubicBezTo>
                    <a:moveTo>
                      <a:pt x="458" y="753"/>
                    </a:moveTo>
                    <a:cubicBezTo>
                      <a:pt x="456" y="738"/>
                      <a:pt x="454" y="722"/>
                      <a:pt x="451" y="707"/>
                    </a:cubicBezTo>
                    <a:cubicBezTo>
                      <a:pt x="431" y="710"/>
                      <a:pt x="431" y="710"/>
                      <a:pt x="431" y="710"/>
                    </a:cubicBezTo>
                    <a:cubicBezTo>
                      <a:pt x="434" y="725"/>
                      <a:pt x="436" y="741"/>
                      <a:pt x="438" y="756"/>
                    </a:cubicBezTo>
                    <a:cubicBezTo>
                      <a:pt x="458" y="753"/>
                      <a:pt x="458" y="753"/>
                      <a:pt x="458" y="753"/>
                    </a:cubicBezTo>
                    <a:moveTo>
                      <a:pt x="467" y="848"/>
                    </a:moveTo>
                    <a:cubicBezTo>
                      <a:pt x="466" y="832"/>
                      <a:pt x="465" y="816"/>
                      <a:pt x="464" y="801"/>
                    </a:cubicBezTo>
                    <a:cubicBezTo>
                      <a:pt x="444" y="802"/>
                      <a:pt x="444" y="802"/>
                      <a:pt x="444" y="802"/>
                    </a:cubicBezTo>
                    <a:cubicBezTo>
                      <a:pt x="445" y="818"/>
                      <a:pt x="446" y="833"/>
                      <a:pt x="447" y="849"/>
                    </a:cubicBezTo>
                    <a:cubicBezTo>
                      <a:pt x="467" y="848"/>
                      <a:pt x="467" y="848"/>
                      <a:pt x="467" y="848"/>
                    </a:cubicBezTo>
                  </a:path>
                </a:pathLst>
              </a:custGeom>
              <a:solidFill>
                <a:schemeClr val="tx2"/>
              </a:solidFill>
              <a:ln>
                <a:noFill/>
              </a:ln>
              <a:extLst/>
            </p:spPr>
            <p:txBody>
              <a:bodyPr vert="horz" wrap="square" lIns="60960" tIns="30480" rIns="60960" bIns="30480" numCol="1" anchor="t" anchorCtr="0" compatLnSpc="1">
                <a:prstTxWarp prst="textNoShape">
                  <a:avLst/>
                </a:prstTxWarp>
              </a:bodyPr>
              <a:lstStyle/>
              <a:p>
                <a:endParaRPr lang="en-US" sz="3200" dirty="0">
                  <a:solidFill>
                    <a:schemeClr val="tx2"/>
                  </a:solidFill>
                  <a:latin typeface="Calibri Light"/>
                </a:endParaRPr>
              </a:p>
            </p:txBody>
          </p:sp>
          <p:sp>
            <p:nvSpPr>
              <p:cNvPr id="118" name="Freeform 77">
                <a:extLst>
                  <a:ext uri="{FF2B5EF4-FFF2-40B4-BE49-F238E27FC236}">
                    <a16:creationId xmlns:a16="http://schemas.microsoft.com/office/drawing/2014/main" id="{CDEE5D74-C642-4431-B64C-579D21A9CF32}"/>
                  </a:ext>
                </a:extLst>
              </p:cNvPr>
              <p:cNvSpPr>
                <a:spLocks/>
              </p:cNvSpPr>
              <p:nvPr/>
            </p:nvSpPr>
            <p:spPr bwMode="auto">
              <a:xfrm>
                <a:off x="3324518" y="3996884"/>
                <a:ext cx="1508791" cy="850900"/>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4"/>
              </a:solidFill>
              <a:ln>
                <a:noFill/>
              </a:ln>
              <a:extLst/>
            </p:spPr>
            <p:txBody>
              <a:bodyPr vert="horz" wrap="square" lIns="60960" tIns="30480" rIns="60960" bIns="30480" numCol="1" anchor="t" anchorCtr="0" compatLnSpc="1">
                <a:prstTxWarp prst="textNoShape">
                  <a:avLst/>
                </a:prstTxWarp>
              </a:bodyPr>
              <a:lstStyle/>
              <a:p>
                <a:endParaRPr lang="en-US" sz="3200" dirty="0">
                  <a:solidFill>
                    <a:schemeClr val="tx2"/>
                  </a:solidFill>
                  <a:latin typeface="Calibri Light"/>
                </a:endParaRPr>
              </a:p>
            </p:txBody>
          </p:sp>
          <p:sp>
            <p:nvSpPr>
              <p:cNvPr id="119" name="Freeform 78">
                <a:extLst>
                  <a:ext uri="{FF2B5EF4-FFF2-40B4-BE49-F238E27FC236}">
                    <a16:creationId xmlns:a16="http://schemas.microsoft.com/office/drawing/2014/main" id="{A299188C-4CF3-4B63-99A5-9CCC00C65B8B}"/>
                  </a:ext>
                </a:extLst>
              </p:cNvPr>
              <p:cNvSpPr>
                <a:spLocks/>
              </p:cNvSpPr>
              <p:nvPr/>
            </p:nvSpPr>
            <p:spPr bwMode="auto">
              <a:xfrm>
                <a:off x="5119134" y="1523190"/>
                <a:ext cx="1938362" cy="1092200"/>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2"/>
              </a:solidFill>
              <a:ln>
                <a:noFill/>
              </a:ln>
              <a:extLst/>
            </p:spPr>
            <p:txBody>
              <a:bodyPr vert="horz" wrap="square" lIns="60960" tIns="30480" rIns="60960" bIns="30480" numCol="1" anchor="t" anchorCtr="0" compatLnSpc="1">
                <a:prstTxWarp prst="textNoShape">
                  <a:avLst/>
                </a:prstTxWarp>
              </a:bodyPr>
              <a:lstStyle/>
              <a:p>
                <a:endParaRPr lang="en-US" sz="3200" dirty="0">
                  <a:solidFill>
                    <a:schemeClr val="tx2"/>
                  </a:solidFill>
                  <a:latin typeface="Calibri Light"/>
                </a:endParaRPr>
              </a:p>
            </p:txBody>
          </p:sp>
          <p:sp>
            <p:nvSpPr>
              <p:cNvPr id="120" name="Freeform 77">
                <a:extLst>
                  <a:ext uri="{FF2B5EF4-FFF2-40B4-BE49-F238E27FC236}">
                    <a16:creationId xmlns:a16="http://schemas.microsoft.com/office/drawing/2014/main" id="{1E243F07-A152-4B23-A463-DC2CD21FED2D}"/>
                  </a:ext>
                </a:extLst>
              </p:cNvPr>
              <p:cNvSpPr>
                <a:spLocks/>
              </p:cNvSpPr>
              <p:nvPr/>
            </p:nvSpPr>
            <p:spPr bwMode="auto">
              <a:xfrm>
                <a:off x="7460950" y="4015695"/>
                <a:ext cx="1508791" cy="850900"/>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3"/>
              </a:solidFill>
              <a:ln>
                <a:noFill/>
              </a:ln>
              <a:extLst/>
            </p:spPr>
            <p:txBody>
              <a:bodyPr vert="horz" wrap="square" lIns="60960" tIns="30480" rIns="60960" bIns="30480" numCol="1" anchor="t" anchorCtr="0" compatLnSpc="1">
                <a:prstTxWarp prst="textNoShape">
                  <a:avLst/>
                </a:prstTxWarp>
              </a:bodyPr>
              <a:lstStyle/>
              <a:p>
                <a:endParaRPr lang="en-US" sz="3200" dirty="0">
                  <a:solidFill>
                    <a:schemeClr val="tx2"/>
                  </a:solidFill>
                  <a:latin typeface="Calibri Light"/>
                </a:endParaRPr>
              </a:p>
            </p:txBody>
          </p:sp>
          <p:grpSp>
            <p:nvGrpSpPr>
              <p:cNvPr id="121" name="Group 126">
                <a:extLst>
                  <a:ext uri="{FF2B5EF4-FFF2-40B4-BE49-F238E27FC236}">
                    <a16:creationId xmlns:a16="http://schemas.microsoft.com/office/drawing/2014/main" id="{B4055E78-4050-492E-9BAA-484DF9F23A84}"/>
                  </a:ext>
                </a:extLst>
              </p:cNvPr>
              <p:cNvGrpSpPr/>
              <p:nvPr/>
            </p:nvGrpSpPr>
            <p:grpSpPr>
              <a:xfrm>
                <a:off x="4719886" y="2700666"/>
                <a:ext cx="2736803" cy="1615487"/>
                <a:chOff x="9436597" y="5579572"/>
                <a:chExt cx="5473605" cy="3230973"/>
              </a:xfrm>
              <a:solidFill>
                <a:schemeClr val="accent4"/>
              </a:solidFill>
            </p:grpSpPr>
            <p:sp>
              <p:nvSpPr>
                <p:cNvPr id="122" name="Freeform 5">
                  <a:extLst>
                    <a:ext uri="{FF2B5EF4-FFF2-40B4-BE49-F238E27FC236}">
                      <a16:creationId xmlns:a16="http://schemas.microsoft.com/office/drawing/2014/main" id="{D65D4661-0C3A-4073-92FA-6787DB078B8F}"/>
                    </a:ext>
                  </a:extLst>
                </p:cNvPr>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grp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23" name="Freeform 7">
                  <a:extLst>
                    <a:ext uri="{FF2B5EF4-FFF2-40B4-BE49-F238E27FC236}">
                      <a16:creationId xmlns:a16="http://schemas.microsoft.com/office/drawing/2014/main" id="{E295AC0E-6376-424D-9DB0-1F8809820DAC}"/>
                    </a:ext>
                  </a:extLst>
                </p:cNvPr>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grp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24" name="Freeform 9">
                  <a:extLst>
                    <a:ext uri="{FF2B5EF4-FFF2-40B4-BE49-F238E27FC236}">
                      <a16:creationId xmlns:a16="http://schemas.microsoft.com/office/drawing/2014/main" id="{FA0C5017-5297-41D5-B101-578604328DC2}"/>
                    </a:ext>
                  </a:extLst>
                </p:cNvPr>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grp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25" name="Freeform 11">
                  <a:extLst>
                    <a:ext uri="{FF2B5EF4-FFF2-40B4-BE49-F238E27FC236}">
                      <a16:creationId xmlns:a16="http://schemas.microsoft.com/office/drawing/2014/main" id="{74687305-C7F0-425D-B82A-2310E9A9CBB1}"/>
                    </a:ext>
                  </a:extLst>
                </p:cNvPr>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grp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round/>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sp>
              <p:nvSpPr>
                <p:cNvPr id="126" name="Freeform 12">
                  <a:extLst>
                    <a:ext uri="{FF2B5EF4-FFF2-40B4-BE49-F238E27FC236}">
                      <a16:creationId xmlns:a16="http://schemas.microsoft.com/office/drawing/2014/main" id="{5918B033-B7BF-4BDF-BF62-6241C5CF73AA}"/>
                    </a:ext>
                  </a:extLst>
                </p:cNvPr>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grpFill/>
                <a:ln>
                  <a:noFill/>
                </a:ln>
                <a:effectLst/>
                <a:extLst>
                  <a:ext uri="{91240B29-F687-4f45-9708-019B960494DF}">
                    <a14:hiddenLine xmlns:a14="http://schemas.microsoft.com/office/drawing/2010/main" xmlns:p14="http://schemas.microsoft.com/office/powerpoint/2010/main" xmlns:a16="http://schemas.microsoft.com/office/drawing/2014/main" xmlns="" w="9525" cap="flat">
                      <a:solidFill>
                        <a:srgbClr val="808080"/>
                      </a:solidFill>
                      <a:bevel/>
                      <a:headEnd/>
                      <a:tailEnd/>
                    </a14:hiddenLine>
                  </a:ext>
                  <a:ext uri="{AF507438-7753-43e0-B8FC-AC1667EBCBE1}">
                    <a14:hiddenEffects xmlns:a14="http://schemas.microsoft.com/office/drawing/2010/main" xmlns:p14="http://schemas.microsoft.com/office/powerpoint/2010/main" xmlns:a16="http://schemas.microsoft.com/office/drawing/2014/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dirty="0">
                    <a:latin typeface="Calibri Light"/>
                  </a:endParaRPr>
                </a:p>
              </p:txBody>
            </p:sp>
          </p:grpSp>
          <p:sp>
            <p:nvSpPr>
              <p:cNvPr id="127" name="TextBox 132">
                <a:extLst>
                  <a:ext uri="{FF2B5EF4-FFF2-40B4-BE49-F238E27FC236}">
                    <a16:creationId xmlns:a16="http://schemas.microsoft.com/office/drawing/2014/main" id="{03B73872-37E3-4F88-9D7A-9B44C09DFB3D}"/>
                  </a:ext>
                </a:extLst>
              </p:cNvPr>
              <p:cNvSpPr txBox="1"/>
              <p:nvPr/>
            </p:nvSpPr>
            <p:spPr>
              <a:xfrm>
                <a:off x="4698703" y="1910678"/>
                <a:ext cx="2807347" cy="415886"/>
              </a:xfrm>
              <a:prstGeom prst="rect">
                <a:avLst/>
              </a:prstGeom>
              <a:noFill/>
            </p:spPr>
            <p:txBody>
              <a:bodyPr wrap="square" lIns="0" tIns="60963" rIns="0" bIns="0">
                <a:spAutoFit/>
              </a:bodyPr>
              <a:lstStyle/>
              <a:p>
                <a:pPr algn="ctr" defTabSz="609462">
                  <a:lnSpc>
                    <a:spcPct val="120000"/>
                  </a:lnSpc>
                  <a:defRPr/>
                </a:pPr>
                <a:r>
                  <a:rPr lang="zh-CN" altLang="en-US" sz="2100" b="1" dirty="0">
                    <a:solidFill>
                      <a:schemeClr val="bg1"/>
                    </a:solidFill>
                    <a:latin typeface="Lato Regular"/>
                    <a:cs typeface="Lato Regular"/>
                  </a:rPr>
                  <a:t>大数据</a:t>
                </a:r>
                <a:endParaRPr lang="en-US" altLang="zh-CN" sz="2100" b="1" dirty="0">
                  <a:solidFill>
                    <a:schemeClr val="bg1"/>
                  </a:solidFill>
                  <a:latin typeface="Lato Regular"/>
                  <a:cs typeface="Lato Regular"/>
                </a:endParaRPr>
              </a:p>
            </p:txBody>
          </p:sp>
          <p:sp>
            <p:nvSpPr>
              <p:cNvPr id="128" name="TextBox 133">
                <a:extLst>
                  <a:ext uri="{FF2B5EF4-FFF2-40B4-BE49-F238E27FC236}">
                    <a16:creationId xmlns:a16="http://schemas.microsoft.com/office/drawing/2014/main" id="{D0603927-95E7-41E5-A5EC-BC150DB8D553}"/>
                  </a:ext>
                </a:extLst>
              </p:cNvPr>
              <p:cNvSpPr txBox="1"/>
              <p:nvPr/>
            </p:nvSpPr>
            <p:spPr>
              <a:xfrm>
                <a:off x="6844462" y="4306133"/>
                <a:ext cx="2807347" cy="415886"/>
              </a:xfrm>
              <a:prstGeom prst="rect">
                <a:avLst/>
              </a:prstGeom>
              <a:noFill/>
            </p:spPr>
            <p:txBody>
              <a:bodyPr wrap="square" lIns="0" tIns="60963" rIns="0" bIns="0">
                <a:spAutoFit/>
              </a:bodyPr>
              <a:lstStyle/>
              <a:p>
                <a:pPr algn="ctr" defTabSz="609462">
                  <a:lnSpc>
                    <a:spcPct val="120000"/>
                  </a:lnSpc>
                  <a:defRPr/>
                </a:pPr>
                <a:r>
                  <a:rPr lang="zh-CN" altLang="en-US" sz="2100" b="1">
                    <a:solidFill>
                      <a:schemeClr val="bg1"/>
                    </a:solidFill>
                    <a:latin typeface="Lato Regular"/>
                    <a:cs typeface="Lato Regular"/>
                  </a:rPr>
                  <a:t>人工智能</a:t>
                </a:r>
                <a:endParaRPr lang="en-US" sz="2100" b="1" dirty="0">
                  <a:solidFill>
                    <a:schemeClr val="bg1"/>
                  </a:solidFill>
                  <a:latin typeface="Lato Regular"/>
                  <a:cs typeface="Lato Regular"/>
                </a:endParaRPr>
              </a:p>
            </p:txBody>
          </p:sp>
          <p:sp>
            <p:nvSpPr>
              <p:cNvPr id="129" name="TextBox 134">
                <a:extLst>
                  <a:ext uri="{FF2B5EF4-FFF2-40B4-BE49-F238E27FC236}">
                    <a16:creationId xmlns:a16="http://schemas.microsoft.com/office/drawing/2014/main" id="{21BA3926-5BD1-43D9-AF18-82049786202B}"/>
                  </a:ext>
                </a:extLst>
              </p:cNvPr>
              <p:cNvSpPr txBox="1"/>
              <p:nvPr/>
            </p:nvSpPr>
            <p:spPr>
              <a:xfrm>
                <a:off x="2668098" y="4296512"/>
                <a:ext cx="2807347" cy="415886"/>
              </a:xfrm>
              <a:prstGeom prst="rect">
                <a:avLst/>
              </a:prstGeom>
              <a:noFill/>
            </p:spPr>
            <p:txBody>
              <a:bodyPr wrap="square" lIns="0" tIns="60963" rIns="0" bIns="0">
                <a:spAutoFit/>
              </a:bodyPr>
              <a:lstStyle/>
              <a:p>
                <a:pPr algn="ctr" defTabSz="609462">
                  <a:lnSpc>
                    <a:spcPct val="120000"/>
                  </a:lnSpc>
                  <a:defRPr/>
                </a:pPr>
                <a:r>
                  <a:rPr lang="zh-CN" altLang="en-US" sz="2100" b="1" dirty="0">
                    <a:solidFill>
                      <a:schemeClr val="bg1"/>
                    </a:solidFill>
                    <a:latin typeface="Lato Regular"/>
                    <a:cs typeface="Lato Regular"/>
                  </a:rPr>
                  <a:t>生命科学</a:t>
                </a:r>
                <a:endParaRPr lang="en-US" sz="2100" b="1" dirty="0">
                  <a:solidFill>
                    <a:schemeClr val="bg1"/>
                  </a:solidFill>
                  <a:latin typeface="Lato Regular"/>
                  <a:cs typeface="Lato Regular"/>
                </a:endParaRPr>
              </a:p>
            </p:txBody>
          </p:sp>
        </p:grpSp>
        <p:grpSp>
          <p:nvGrpSpPr>
            <p:cNvPr id="4" name="组合 3">
              <a:extLst>
                <a:ext uri="{FF2B5EF4-FFF2-40B4-BE49-F238E27FC236}">
                  <a16:creationId xmlns:a16="http://schemas.microsoft.com/office/drawing/2014/main" id="{E783E7BE-0952-44FC-81DC-7C651D79FEAA}"/>
                </a:ext>
              </a:extLst>
            </p:cNvPr>
            <p:cNvGrpSpPr/>
            <p:nvPr/>
          </p:nvGrpSpPr>
          <p:grpSpPr>
            <a:xfrm>
              <a:off x="517354" y="1535921"/>
              <a:ext cx="10749436" cy="4608698"/>
              <a:chOff x="517354" y="1535921"/>
              <a:chExt cx="10749436" cy="4608698"/>
            </a:xfrm>
          </p:grpSpPr>
          <p:grpSp>
            <p:nvGrpSpPr>
              <p:cNvPr id="136" name="Group 141">
                <a:extLst>
                  <a:ext uri="{FF2B5EF4-FFF2-40B4-BE49-F238E27FC236}">
                    <a16:creationId xmlns:a16="http://schemas.microsoft.com/office/drawing/2014/main" id="{1AF18E58-D90F-43CE-BC83-4FA56952E155}"/>
                  </a:ext>
                </a:extLst>
              </p:cNvPr>
              <p:cNvGrpSpPr/>
              <p:nvPr/>
            </p:nvGrpSpPr>
            <p:grpSpPr>
              <a:xfrm>
                <a:off x="1669758" y="1535921"/>
                <a:ext cx="3583005" cy="1115224"/>
                <a:chOff x="3719640" y="3921811"/>
                <a:chExt cx="6123468" cy="632173"/>
              </a:xfrm>
            </p:grpSpPr>
            <p:sp>
              <p:nvSpPr>
                <p:cNvPr id="137" name="TextBox 142">
                  <a:extLst>
                    <a:ext uri="{FF2B5EF4-FFF2-40B4-BE49-F238E27FC236}">
                      <a16:creationId xmlns:a16="http://schemas.microsoft.com/office/drawing/2014/main" id="{9718CC8E-591C-490D-BA1B-0AB2E3F06AC1}"/>
                    </a:ext>
                  </a:extLst>
                </p:cNvPr>
                <p:cNvSpPr txBox="1"/>
                <p:nvPr/>
              </p:nvSpPr>
              <p:spPr>
                <a:xfrm>
                  <a:off x="4228414" y="4158709"/>
                  <a:ext cx="5614694" cy="395275"/>
                </a:xfrm>
                <a:prstGeom prst="rect">
                  <a:avLst/>
                </a:prstGeom>
                <a:noFill/>
              </p:spPr>
              <p:txBody>
                <a:bodyPr wrap="square" lIns="0" tIns="60963" rIns="0" bIns="0">
                  <a:spAutoFit/>
                </a:bodyPr>
                <a:lstStyle/>
                <a:p>
                  <a:pPr>
                    <a:lnSpc>
                      <a:spcPct val="110000"/>
                    </a:lnSpc>
                  </a:pPr>
                  <a:r>
                    <a:rPr lang="zh-CN" altLang="en-US" sz="2000" dirty="0">
                      <a:latin typeface="楷体" panose="02010609060101010101" pitchFamily="49" charset="-122"/>
                      <a:ea typeface="楷体" panose="02010609060101010101" pitchFamily="49" charset="-122"/>
                      <a:cs typeface="Calibri Light"/>
                    </a:rPr>
                    <a:t>清洗数据，保证其结构性、完整性</a:t>
                  </a:r>
                  <a:endParaRPr lang="en-US" sz="2000" dirty="0">
                    <a:latin typeface="楷体" panose="02010609060101010101" pitchFamily="49" charset="-122"/>
                    <a:ea typeface="楷体" panose="02010609060101010101" pitchFamily="49" charset="-122"/>
                    <a:cs typeface="Calibri Light"/>
                  </a:endParaRPr>
                </a:p>
              </p:txBody>
            </p:sp>
            <p:sp>
              <p:nvSpPr>
                <p:cNvPr id="138" name="TextBox 143">
                  <a:extLst>
                    <a:ext uri="{FF2B5EF4-FFF2-40B4-BE49-F238E27FC236}">
                      <a16:creationId xmlns:a16="http://schemas.microsoft.com/office/drawing/2014/main" id="{1214A220-9A65-4623-A465-BC3235A29E89}"/>
                    </a:ext>
                  </a:extLst>
                </p:cNvPr>
                <p:cNvSpPr txBox="1"/>
                <p:nvPr/>
              </p:nvSpPr>
              <p:spPr>
                <a:xfrm>
                  <a:off x="3719640" y="3921811"/>
                  <a:ext cx="4634938" cy="235524"/>
                </a:xfrm>
                <a:prstGeom prst="rect">
                  <a:avLst/>
                </a:prstGeom>
                <a:noFill/>
              </p:spPr>
              <p:txBody>
                <a:bodyPr wrap="square" lIns="45711" tIns="22856" rIns="45711" bIns="22856" rtlCol="0">
                  <a:spAutoFit/>
                </a:bodyPr>
                <a:lstStyle/>
                <a:p>
                  <a:r>
                    <a:rPr lang="zh-CN" altLang="en-US" sz="2400" b="1" dirty="0">
                      <a:latin typeface="黑体" panose="02010609060101010101" pitchFamily="49" charset="-122"/>
                      <a:ea typeface="黑体" panose="02010609060101010101" pitchFamily="49" charset="-122"/>
                    </a:rPr>
                    <a:t>选择有效数据</a:t>
                  </a:r>
                  <a:endParaRPr lang="id-ID" sz="2400" b="1" dirty="0">
                    <a:latin typeface="黑体" panose="02010609060101010101" pitchFamily="49" charset="-122"/>
                    <a:ea typeface="黑体" panose="02010609060101010101" pitchFamily="49" charset="-122"/>
                  </a:endParaRPr>
                </a:p>
              </p:txBody>
            </p:sp>
          </p:grpSp>
          <p:grpSp>
            <p:nvGrpSpPr>
              <p:cNvPr id="140" name="Group 135">
                <a:extLst>
                  <a:ext uri="{FF2B5EF4-FFF2-40B4-BE49-F238E27FC236}">
                    <a16:creationId xmlns:a16="http://schemas.microsoft.com/office/drawing/2014/main" id="{F67E6CFF-D744-4DB6-9A0A-C9678B75DE33}"/>
                  </a:ext>
                </a:extLst>
              </p:cNvPr>
              <p:cNvGrpSpPr/>
              <p:nvPr/>
            </p:nvGrpSpPr>
            <p:grpSpPr>
              <a:xfrm>
                <a:off x="8655569" y="2731847"/>
                <a:ext cx="2611221" cy="1211871"/>
                <a:chOff x="3799623" y="3909008"/>
                <a:chExt cx="5726098" cy="1076941"/>
              </a:xfrm>
            </p:grpSpPr>
            <p:sp>
              <p:nvSpPr>
                <p:cNvPr id="141" name="TextBox 136">
                  <a:extLst>
                    <a:ext uri="{FF2B5EF4-FFF2-40B4-BE49-F238E27FC236}">
                      <a16:creationId xmlns:a16="http://schemas.microsoft.com/office/drawing/2014/main" id="{6BA7C40B-10DD-45A9-878D-1D7D4818FC1E}"/>
                    </a:ext>
                  </a:extLst>
                </p:cNvPr>
                <p:cNvSpPr txBox="1"/>
                <p:nvPr/>
              </p:nvSpPr>
              <p:spPr>
                <a:xfrm>
                  <a:off x="3799623" y="4366278"/>
                  <a:ext cx="5614693" cy="619671"/>
                </a:xfrm>
                <a:prstGeom prst="rect">
                  <a:avLst/>
                </a:prstGeom>
                <a:noFill/>
              </p:spPr>
              <p:txBody>
                <a:bodyPr wrap="square" lIns="0" tIns="60963" rIns="0" bIns="0">
                  <a:spAutoFit/>
                </a:bodyPr>
                <a:lstStyle/>
                <a:p>
                  <a:pPr algn="r">
                    <a:lnSpc>
                      <a:spcPct val="110000"/>
                    </a:lnSpc>
                  </a:pPr>
                  <a:r>
                    <a:rPr lang="zh-CN" altLang="en-US" sz="2000" dirty="0">
                      <a:latin typeface="楷体" panose="02010609060101010101" pitchFamily="49" charset="-122"/>
                      <a:ea typeface="楷体" panose="02010609060101010101" pitchFamily="49" charset="-122"/>
                      <a:cs typeface="Calibri Light"/>
                    </a:rPr>
                    <a:t>梳理繁杂数据中的关联性和相似性</a:t>
                  </a:r>
                  <a:endParaRPr lang="en-US" sz="2000" dirty="0">
                    <a:latin typeface="楷体" panose="02010609060101010101" pitchFamily="49" charset="-122"/>
                    <a:ea typeface="楷体" panose="02010609060101010101" pitchFamily="49" charset="-122"/>
                    <a:cs typeface="Calibri Light"/>
                  </a:endParaRPr>
                </a:p>
              </p:txBody>
            </p:sp>
            <p:sp>
              <p:nvSpPr>
                <p:cNvPr id="142" name="TextBox 137">
                  <a:extLst>
                    <a:ext uri="{FF2B5EF4-FFF2-40B4-BE49-F238E27FC236}">
                      <a16:creationId xmlns:a16="http://schemas.microsoft.com/office/drawing/2014/main" id="{9F01F7FB-9ECC-48B7-B5BB-9C36E1C9DCCE}"/>
                    </a:ext>
                  </a:extLst>
                </p:cNvPr>
                <p:cNvSpPr txBox="1"/>
                <p:nvPr/>
              </p:nvSpPr>
              <p:spPr>
                <a:xfrm>
                  <a:off x="4545001" y="3909008"/>
                  <a:ext cx="4980720" cy="369229"/>
                </a:xfrm>
                <a:prstGeom prst="rect">
                  <a:avLst/>
                </a:prstGeom>
                <a:noFill/>
              </p:spPr>
              <p:txBody>
                <a:bodyPr wrap="square" lIns="45711" tIns="22856" rIns="45711" bIns="22856" rtlCol="0">
                  <a:spAutoFit/>
                </a:bodyPr>
                <a:lstStyle/>
                <a:p>
                  <a:pPr algn="r"/>
                  <a:r>
                    <a:rPr lang="zh-CN" altLang="en-US" sz="2400" b="1" dirty="0">
                      <a:latin typeface="黑体" panose="02010609060101010101" pitchFamily="49" charset="-122"/>
                      <a:ea typeface="黑体" panose="02010609060101010101" pitchFamily="49" charset="-122"/>
                      <a:cs typeface="Lato Regular"/>
                    </a:rPr>
                    <a:t>深度学习算法等</a:t>
                  </a:r>
                  <a:endParaRPr lang="id-ID" sz="2400" b="1" dirty="0">
                    <a:latin typeface="黑体" panose="02010609060101010101" pitchFamily="49" charset="-122"/>
                    <a:ea typeface="黑体" panose="02010609060101010101" pitchFamily="49" charset="-122"/>
                    <a:cs typeface="Lato Regular"/>
                  </a:endParaRPr>
                </a:p>
              </p:txBody>
            </p:sp>
          </p:grpSp>
          <p:grpSp>
            <p:nvGrpSpPr>
              <p:cNvPr id="143" name="Group 135">
                <a:extLst>
                  <a:ext uri="{FF2B5EF4-FFF2-40B4-BE49-F238E27FC236}">
                    <a16:creationId xmlns:a16="http://schemas.microsoft.com/office/drawing/2014/main" id="{280A5828-A3DD-4CA1-AE60-AD1C294439EB}"/>
                  </a:ext>
                </a:extLst>
              </p:cNvPr>
              <p:cNvGrpSpPr/>
              <p:nvPr/>
            </p:nvGrpSpPr>
            <p:grpSpPr>
              <a:xfrm>
                <a:off x="517354" y="4950306"/>
                <a:ext cx="3271439" cy="1194313"/>
                <a:chOff x="3823794" y="3909008"/>
                <a:chExt cx="5701927" cy="1061338"/>
              </a:xfrm>
            </p:grpSpPr>
            <p:sp>
              <p:nvSpPr>
                <p:cNvPr id="144" name="TextBox 136">
                  <a:extLst>
                    <a:ext uri="{FF2B5EF4-FFF2-40B4-BE49-F238E27FC236}">
                      <a16:creationId xmlns:a16="http://schemas.microsoft.com/office/drawing/2014/main" id="{0FC82368-B5E0-47A3-AC37-4E11627E0969}"/>
                    </a:ext>
                  </a:extLst>
                </p:cNvPr>
                <p:cNvSpPr txBox="1"/>
                <p:nvPr/>
              </p:nvSpPr>
              <p:spPr>
                <a:xfrm>
                  <a:off x="3823794" y="4350675"/>
                  <a:ext cx="5614695" cy="619671"/>
                </a:xfrm>
                <a:prstGeom prst="rect">
                  <a:avLst/>
                </a:prstGeom>
                <a:noFill/>
              </p:spPr>
              <p:txBody>
                <a:bodyPr wrap="square" lIns="0" tIns="60963" rIns="0" bIns="0">
                  <a:spAutoFit/>
                </a:bodyPr>
                <a:lstStyle/>
                <a:p>
                  <a:pPr algn="r">
                    <a:lnSpc>
                      <a:spcPct val="110000"/>
                    </a:lnSpc>
                  </a:pPr>
                  <a:r>
                    <a:rPr lang="zh-CN" altLang="en-US" sz="2000" dirty="0">
                      <a:latin typeface="楷体" panose="02010609060101010101" pitchFamily="49" charset="-122"/>
                      <a:ea typeface="楷体" panose="02010609060101010101" pitchFamily="49" charset="-122"/>
                      <a:cs typeface="Calibri Light"/>
                    </a:rPr>
                    <a:t>从生物背景中抽象出数学模型，选用适合的算法工具</a:t>
                  </a:r>
                  <a:endParaRPr lang="en-US" sz="2000" dirty="0">
                    <a:latin typeface="楷体" panose="02010609060101010101" pitchFamily="49" charset="-122"/>
                    <a:ea typeface="楷体" panose="02010609060101010101" pitchFamily="49" charset="-122"/>
                    <a:cs typeface="Calibri Light"/>
                  </a:endParaRPr>
                </a:p>
              </p:txBody>
            </p:sp>
            <p:sp>
              <p:nvSpPr>
                <p:cNvPr id="145" name="TextBox 137">
                  <a:extLst>
                    <a:ext uri="{FF2B5EF4-FFF2-40B4-BE49-F238E27FC236}">
                      <a16:creationId xmlns:a16="http://schemas.microsoft.com/office/drawing/2014/main" id="{369DADBD-95B7-43DB-A109-F253976D2415}"/>
                    </a:ext>
                  </a:extLst>
                </p:cNvPr>
                <p:cNvSpPr txBox="1"/>
                <p:nvPr/>
              </p:nvSpPr>
              <p:spPr>
                <a:xfrm>
                  <a:off x="5115668" y="3909008"/>
                  <a:ext cx="4410053" cy="369229"/>
                </a:xfrm>
                <a:prstGeom prst="rect">
                  <a:avLst/>
                </a:prstGeom>
                <a:noFill/>
              </p:spPr>
              <p:txBody>
                <a:bodyPr wrap="square" lIns="45711" tIns="22856" rIns="45711" bIns="22856" rtlCol="0">
                  <a:spAutoFit/>
                </a:bodyPr>
                <a:lstStyle/>
                <a:p>
                  <a:pPr algn="r"/>
                  <a:r>
                    <a:rPr lang="zh-CN" altLang="en-US" sz="2400" b="1" dirty="0">
                      <a:latin typeface="黑体" panose="02010609060101010101" pitchFamily="49" charset="-122"/>
                      <a:ea typeface="黑体" panose="02010609060101010101" pitchFamily="49" charset="-122"/>
                      <a:cs typeface="Lato Regular"/>
                    </a:rPr>
                    <a:t>数学建模</a:t>
                  </a:r>
                  <a:endParaRPr lang="id-ID" sz="2400" b="1" dirty="0">
                    <a:latin typeface="黑体" panose="02010609060101010101" pitchFamily="49" charset="-122"/>
                    <a:ea typeface="黑体" panose="02010609060101010101" pitchFamily="49" charset="-122"/>
                    <a:cs typeface="Lato Regular"/>
                  </a:endParaRPr>
                </a:p>
              </p:txBody>
            </p:sp>
          </p:grpSp>
        </p:grpSp>
      </p:grpSp>
      <p:sp>
        <p:nvSpPr>
          <p:cNvPr id="6" name="矩形 5">
            <a:extLst>
              <a:ext uri="{FF2B5EF4-FFF2-40B4-BE49-F238E27FC236}">
                <a16:creationId xmlns:a16="http://schemas.microsoft.com/office/drawing/2014/main" id="{2F166AD3-63C4-4208-9902-2FAD739BDFE8}"/>
              </a:ext>
            </a:extLst>
          </p:cNvPr>
          <p:cNvSpPr/>
          <p:nvPr/>
        </p:nvSpPr>
        <p:spPr>
          <a:xfrm>
            <a:off x="664119" y="1150976"/>
            <a:ext cx="4185761" cy="461665"/>
          </a:xfrm>
          <a:prstGeom prst="rect">
            <a:avLst/>
          </a:prstGeom>
        </p:spPr>
        <p:txBody>
          <a:bodyPr wrap="none">
            <a:spAutoFit/>
          </a:bodyPr>
          <a:lstStyle/>
          <a:p>
            <a:r>
              <a:rPr lang="zh-CN" altLang="en-US" sz="2400" b="1" dirty="0"/>
              <a:t>计算生物学</a:t>
            </a:r>
            <a:r>
              <a:rPr lang="en-US" altLang="zh-CN" sz="2400" b="1" dirty="0"/>
              <a:t>——</a:t>
            </a:r>
            <a:r>
              <a:rPr lang="zh-CN" altLang="en-US" sz="2400" b="1" dirty="0"/>
              <a:t>方法论的研究</a:t>
            </a:r>
          </a:p>
        </p:txBody>
      </p:sp>
      <p:sp>
        <p:nvSpPr>
          <p:cNvPr id="130" name="矩形 129">
            <a:extLst>
              <a:ext uri="{FF2B5EF4-FFF2-40B4-BE49-F238E27FC236}">
                <a16:creationId xmlns:a16="http://schemas.microsoft.com/office/drawing/2014/main" id="{83C44795-E07D-40A8-81B6-3D062ECFD16F}"/>
              </a:ext>
            </a:extLst>
          </p:cNvPr>
          <p:cNvSpPr/>
          <p:nvPr/>
        </p:nvSpPr>
        <p:spPr>
          <a:xfrm>
            <a:off x="7131831" y="1168208"/>
            <a:ext cx="3570208" cy="461665"/>
          </a:xfrm>
          <a:prstGeom prst="rect">
            <a:avLst/>
          </a:prstGeom>
        </p:spPr>
        <p:txBody>
          <a:bodyPr wrap="none">
            <a:spAutoFit/>
          </a:bodyPr>
          <a:lstStyle/>
          <a:p>
            <a:r>
              <a:rPr lang="zh-CN" altLang="en-US" sz="2400" b="1" dirty="0"/>
              <a:t>生物大数据</a:t>
            </a:r>
            <a:r>
              <a:rPr lang="en-US" altLang="zh-CN" sz="2400" b="1" dirty="0"/>
              <a:t>——</a:t>
            </a:r>
            <a:r>
              <a:rPr lang="zh-CN" altLang="en-US" sz="2400" b="1" dirty="0"/>
              <a:t>实践支撑</a:t>
            </a:r>
          </a:p>
        </p:txBody>
      </p:sp>
    </p:spTree>
    <p:extLst>
      <p:ext uri="{BB962C8B-B14F-4D97-AF65-F5344CB8AC3E}">
        <p14:creationId xmlns:p14="http://schemas.microsoft.com/office/powerpoint/2010/main" val="723667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D8FD7-9D08-42CF-B0AC-ECC548CE6137}"/>
              </a:ext>
            </a:extLst>
          </p:cNvPr>
          <p:cNvSpPr>
            <a:spLocks noGrp="1"/>
          </p:cNvSpPr>
          <p:nvPr>
            <p:ph type="title"/>
          </p:nvPr>
        </p:nvSpPr>
        <p:spPr/>
        <p:txBody>
          <a:bodyPr/>
          <a:lstStyle/>
          <a:p>
            <a:r>
              <a:rPr lang="zh-CN" altLang="en-US" dirty="0"/>
              <a:t>我院发展的基础和条件</a:t>
            </a:r>
          </a:p>
        </p:txBody>
      </p:sp>
      <p:sp>
        <p:nvSpPr>
          <p:cNvPr id="5" name="文本框 4">
            <a:extLst>
              <a:ext uri="{FF2B5EF4-FFF2-40B4-BE49-F238E27FC236}">
                <a16:creationId xmlns:a16="http://schemas.microsoft.com/office/drawing/2014/main" id="{6949643B-0907-4639-8638-8E1217FFF36C}"/>
              </a:ext>
            </a:extLst>
          </p:cNvPr>
          <p:cNvSpPr txBox="1"/>
          <p:nvPr/>
        </p:nvSpPr>
        <p:spPr>
          <a:xfrm>
            <a:off x="1022285" y="1159587"/>
            <a:ext cx="5181747" cy="465448"/>
          </a:xfrm>
          <a:prstGeom prst="rect">
            <a:avLst/>
          </a:prstGeom>
          <a:noFill/>
        </p:spPr>
        <p:txBody>
          <a:bodyPr wrap="square" rtlCol="0">
            <a:spAutoFit/>
          </a:bodyPr>
          <a:lstStyle/>
          <a:p>
            <a:pPr marL="342882" indent="-342882" eaLnBrk="0" hangingPunct="0">
              <a:lnSpc>
                <a:spcPct val="110000"/>
              </a:lnSpc>
              <a:buBlip>
                <a:blip r:embed="rId2">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生物识别领域：</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可行的算法框架</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F548D291-1C9A-459E-A4E3-0C615A7A7682}"/>
              </a:ext>
            </a:extLst>
          </p:cNvPr>
          <p:cNvPicPr>
            <a:picLocks noChangeAspect="1"/>
          </p:cNvPicPr>
          <p:nvPr/>
        </p:nvPicPr>
        <p:blipFill rotWithShape="1">
          <a:blip r:embed="rId3">
            <a:extLst>
              <a:ext uri="{28A0092B-C50C-407E-A947-70E740481C1C}">
                <a14:useLocalDpi xmlns:a14="http://schemas.microsoft.com/office/drawing/2010/main" val="0"/>
              </a:ext>
            </a:extLst>
          </a:blip>
          <a:srcRect l="12320" t="15000" r="10464" b="10380"/>
          <a:stretch/>
        </p:blipFill>
        <p:spPr>
          <a:xfrm>
            <a:off x="1081613" y="3123103"/>
            <a:ext cx="2155895" cy="1562583"/>
          </a:xfrm>
          <a:prstGeom prst="rect">
            <a:avLst/>
          </a:prstGeom>
        </p:spPr>
      </p:pic>
      <p:sp>
        <p:nvSpPr>
          <p:cNvPr id="24" name="文本框 23">
            <a:extLst>
              <a:ext uri="{FF2B5EF4-FFF2-40B4-BE49-F238E27FC236}">
                <a16:creationId xmlns:a16="http://schemas.microsoft.com/office/drawing/2014/main" id="{286D4A66-E607-47F7-8901-E3D3AE9FBDB3}"/>
              </a:ext>
            </a:extLst>
          </p:cNvPr>
          <p:cNvSpPr txBox="1"/>
          <p:nvPr/>
        </p:nvSpPr>
        <p:spPr>
          <a:xfrm>
            <a:off x="1557982" y="2145780"/>
            <a:ext cx="1203159" cy="308418"/>
          </a:xfrm>
          <a:prstGeom prst="rect">
            <a:avLst/>
          </a:prstGeom>
          <a:noFill/>
        </p:spPr>
        <p:txBody>
          <a:bodyPr wrap="square" rtlCol="0">
            <a:spAutoFit/>
          </a:bodyPr>
          <a:lstStyle/>
          <a:p>
            <a:pPr algn="ctr"/>
            <a:r>
              <a:rPr kumimoji="1" lang="zh-CN" altLang="en-US" sz="1404" dirty="0"/>
              <a:t>输入</a:t>
            </a:r>
          </a:p>
        </p:txBody>
      </p:sp>
      <p:cxnSp>
        <p:nvCxnSpPr>
          <p:cNvPr id="25" name="直接箭头连接符 24">
            <a:extLst>
              <a:ext uri="{FF2B5EF4-FFF2-40B4-BE49-F238E27FC236}">
                <a16:creationId xmlns:a16="http://schemas.microsoft.com/office/drawing/2014/main" id="{1CCAD2C2-188F-45A7-9DF6-E35DC98A1ECC}"/>
              </a:ext>
            </a:extLst>
          </p:cNvPr>
          <p:cNvCxnSpPr>
            <a:cxnSpLocks/>
            <a:stCxn id="24" idx="2"/>
            <a:endCxn id="4" idx="0"/>
          </p:cNvCxnSpPr>
          <p:nvPr/>
        </p:nvCxnSpPr>
        <p:spPr>
          <a:xfrm flipH="1">
            <a:off x="2159561" y="2454198"/>
            <a:ext cx="1" cy="6689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4D8B2155-4864-4B65-97D3-65F9F96C7130}"/>
              </a:ext>
            </a:extLst>
          </p:cNvPr>
          <p:cNvSpPr/>
          <p:nvPr/>
        </p:nvSpPr>
        <p:spPr>
          <a:xfrm>
            <a:off x="1279559" y="4779259"/>
            <a:ext cx="1926732"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404" dirty="0"/>
              <a:t>DNA</a:t>
            </a:r>
            <a:r>
              <a:rPr lang="zh-CN" altLang="en-US" sz="1404" dirty="0"/>
              <a:t>序列</a:t>
            </a:r>
          </a:p>
        </p:txBody>
      </p:sp>
      <p:sp>
        <p:nvSpPr>
          <p:cNvPr id="30" name="椭圆 29">
            <a:extLst>
              <a:ext uri="{FF2B5EF4-FFF2-40B4-BE49-F238E27FC236}">
                <a16:creationId xmlns:a16="http://schemas.microsoft.com/office/drawing/2014/main" id="{E77C32E9-0134-47C9-8716-F59FC5D54163}"/>
              </a:ext>
            </a:extLst>
          </p:cNvPr>
          <p:cNvSpPr/>
          <p:nvPr/>
        </p:nvSpPr>
        <p:spPr>
          <a:xfrm>
            <a:off x="6036985" y="3397978"/>
            <a:ext cx="2917512" cy="962527"/>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生物特征数据库</a:t>
            </a:r>
            <a:endParaRPr lang="en-US" altLang="zh-CN" sz="1404" dirty="0"/>
          </a:p>
          <a:p>
            <a:pPr algn="ctr"/>
            <a:r>
              <a:rPr lang="en-US" altLang="zh-CN" sz="1200" dirty="0"/>
              <a:t>(</a:t>
            </a:r>
            <a:r>
              <a:rPr lang="zh-CN" altLang="en-US" sz="1200" dirty="0"/>
              <a:t>长相、祖源、身高、年龄等</a:t>
            </a:r>
            <a:r>
              <a:rPr lang="en-US" altLang="zh-CN" sz="1200" dirty="0"/>
              <a:t>)</a:t>
            </a:r>
            <a:endParaRPr lang="zh-CN" altLang="en-US" sz="1200" dirty="0"/>
          </a:p>
        </p:txBody>
      </p:sp>
      <p:cxnSp>
        <p:nvCxnSpPr>
          <p:cNvPr id="31" name="直接箭头连接符 30">
            <a:extLst>
              <a:ext uri="{FF2B5EF4-FFF2-40B4-BE49-F238E27FC236}">
                <a16:creationId xmlns:a16="http://schemas.microsoft.com/office/drawing/2014/main" id="{9BCFF5AE-B9F6-449B-9257-AC4E21488E1D}"/>
              </a:ext>
            </a:extLst>
          </p:cNvPr>
          <p:cNvCxnSpPr>
            <a:cxnSpLocks/>
            <a:stCxn id="4" idx="3"/>
            <a:endCxn id="30" idx="2"/>
          </p:cNvCxnSpPr>
          <p:nvPr/>
        </p:nvCxnSpPr>
        <p:spPr>
          <a:xfrm flipV="1">
            <a:off x="3237505" y="3879238"/>
            <a:ext cx="2799480" cy="2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78BB1E01-1365-41CD-AC71-0CFD9EF5A0F4}"/>
              </a:ext>
            </a:extLst>
          </p:cNvPr>
          <p:cNvSpPr/>
          <p:nvPr/>
        </p:nvSpPr>
        <p:spPr>
          <a:xfrm>
            <a:off x="3489523" y="3180978"/>
            <a:ext cx="2281996" cy="710055"/>
          </a:xfrm>
          <a:prstGeom prst="round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各类监督学习算法</a:t>
            </a:r>
          </a:p>
        </p:txBody>
      </p:sp>
      <p:sp>
        <p:nvSpPr>
          <p:cNvPr id="33" name="文本框 32">
            <a:extLst>
              <a:ext uri="{FF2B5EF4-FFF2-40B4-BE49-F238E27FC236}">
                <a16:creationId xmlns:a16="http://schemas.microsoft.com/office/drawing/2014/main" id="{1A28D620-4E8F-4B5F-8453-F1E2EDDF388F}"/>
              </a:ext>
            </a:extLst>
          </p:cNvPr>
          <p:cNvSpPr txBox="1"/>
          <p:nvPr/>
        </p:nvSpPr>
        <p:spPr>
          <a:xfrm>
            <a:off x="5449454" y="2086205"/>
            <a:ext cx="1291509" cy="308418"/>
          </a:xfrm>
          <a:prstGeom prst="rect">
            <a:avLst/>
          </a:prstGeom>
          <a:noFill/>
        </p:spPr>
        <p:txBody>
          <a:bodyPr wrap="square" rtlCol="0">
            <a:spAutoFit/>
          </a:bodyPr>
          <a:lstStyle/>
          <a:p>
            <a:pPr algn="ctr"/>
            <a:r>
              <a:rPr kumimoji="1" lang="zh-CN" altLang="en-US" sz="1404" dirty="0"/>
              <a:t>训练</a:t>
            </a:r>
          </a:p>
        </p:txBody>
      </p:sp>
      <p:cxnSp>
        <p:nvCxnSpPr>
          <p:cNvPr id="34" name="连接符: 肘形 33">
            <a:extLst>
              <a:ext uri="{FF2B5EF4-FFF2-40B4-BE49-F238E27FC236}">
                <a16:creationId xmlns:a16="http://schemas.microsoft.com/office/drawing/2014/main" id="{0765BDBD-DEFE-4CAE-8D30-8A8EF86B9430}"/>
              </a:ext>
            </a:extLst>
          </p:cNvPr>
          <p:cNvCxnSpPr>
            <a:cxnSpLocks/>
            <a:stCxn id="30" idx="0"/>
            <a:endCxn id="32" idx="0"/>
          </p:cNvCxnSpPr>
          <p:nvPr/>
        </p:nvCxnSpPr>
        <p:spPr>
          <a:xfrm rot="16200000" flipV="1">
            <a:off x="5954637" y="1856866"/>
            <a:ext cx="216999" cy="2865221"/>
          </a:xfrm>
          <a:prstGeom prst="bentConnector3">
            <a:avLst>
              <a:gd name="adj1" fmla="val 392036"/>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53089074-94D4-4997-9AC0-C766C04A9DBE}"/>
              </a:ext>
            </a:extLst>
          </p:cNvPr>
          <p:cNvSpPr/>
          <p:nvPr/>
        </p:nvSpPr>
        <p:spPr>
          <a:xfrm>
            <a:off x="5772318" y="5077640"/>
            <a:ext cx="3441135" cy="984475"/>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4" dirty="0"/>
              <a:t>预测未知身份的</a:t>
            </a:r>
            <a:r>
              <a:rPr lang="en-US" altLang="zh-CN" sz="1404" dirty="0"/>
              <a:t>DNA</a:t>
            </a:r>
            <a:r>
              <a:rPr lang="zh-CN" altLang="en-US" sz="1404" dirty="0"/>
              <a:t>序列归属</a:t>
            </a:r>
          </a:p>
        </p:txBody>
      </p:sp>
      <p:cxnSp>
        <p:nvCxnSpPr>
          <p:cNvPr id="43" name="连接符: 肘形 42">
            <a:extLst>
              <a:ext uri="{FF2B5EF4-FFF2-40B4-BE49-F238E27FC236}">
                <a16:creationId xmlns:a16="http://schemas.microsoft.com/office/drawing/2014/main" id="{49C14E59-E304-4C37-9104-BFAA3F38BB7F}"/>
              </a:ext>
            </a:extLst>
          </p:cNvPr>
          <p:cNvCxnSpPr>
            <a:cxnSpLocks/>
            <a:stCxn id="4" idx="3"/>
            <a:endCxn id="42" idx="2"/>
          </p:cNvCxnSpPr>
          <p:nvPr/>
        </p:nvCxnSpPr>
        <p:spPr>
          <a:xfrm>
            <a:off x="3237510" y="3904395"/>
            <a:ext cx="2534807" cy="1665483"/>
          </a:xfrm>
          <a:prstGeom prst="bentConnector3">
            <a:avLst>
              <a:gd name="adj1" fmla="val 5502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6F0FCB90-8E55-4717-85A5-4C164E4A0995}"/>
              </a:ext>
            </a:extLst>
          </p:cNvPr>
          <p:cNvSpPr txBox="1"/>
          <p:nvPr/>
        </p:nvSpPr>
        <p:spPr>
          <a:xfrm>
            <a:off x="4480012" y="5077637"/>
            <a:ext cx="1291509" cy="308418"/>
          </a:xfrm>
          <a:prstGeom prst="rect">
            <a:avLst/>
          </a:prstGeom>
          <a:noFill/>
        </p:spPr>
        <p:txBody>
          <a:bodyPr wrap="square" rtlCol="0">
            <a:spAutoFit/>
          </a:bodyPr>
          <a:lstStyle/>
          <a:p>
            <a:pPr algn="ctr"/>
            <a:r>
              <a:rPr kumimoji="1" lang="zh-CN" altLang="en-US" sz="1404" dirty="0"/>
              <a:t>输出</a:t>
            </a:r>
          </a:p>
        </p:txBody>
      </p:sp>
      <p:cxnSp>
        <p:nvCxnSpPr>
          <p:cNvPr id="48" name="连接符: 肘形 47">
            <a:extLst>
              <a:ext uri="{FF2B5EF4-FFF2-40B4-BE49-F238E27FC236}">
                <a16:creationId xmlns:a16="http://schemas.microsoft.com/office/drawing/2014/main" id="{F98F7E72-0857-461F-9D4E-6E9AEEA07384}"/>
              </a:ext>
            </a:extLst>
          </p:cNvPr>
          <p:cNvCxnSpPr>
            <a:cxnSpLocks/>
            <a:stCxn id="32" idx="2"/>
            <a:endCxn id="42" idx="2"/>
          </p:cNvCxnSpPr>
          <p:nvPr/>
        </p:nvCxnSpPr>
        <p:spPr>
          <a:xfrm rot="16200000" flipH="1">
            <a:off x="4361998" y="4159555"/>
            <a:ext cx="1678847" cy="1141792"/>
          </a:xfrm>
          <a:prstGeom prst="bentConnector2">
            <a:avLst/>
          </a:prstGeom>
          <a:ln w="19050">
            <a:solidFill>
              <a:srgbClr val="2767A4"/>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489658B-2430-4DC6-B33B-06D12CA20501}"/>
              </a:ext>
            </a:extLst>
          </p:cNvPr>
          <p:cNvSpPr txBox="1"/>
          <p:nvPr/>
        </p:nvSpPr>
        <p:spPr>
          <a:xfrm>
            <a:off x="7760423" y="2523687"/>
            <a:ext cx="4431581" cy="465448"/>
          </a:xfrm>
          <a:prstGeom prst="rect">
            <a:avLst/>
          </a:prstGeom>
          <a:noFill/>
        </p:spPr>
        <p:txBody>
          <a:bodyPr wrap="square" rtlCol="0">
            <a:spAutoFit/>
          </a:bodyPr>
          <a:lstStyle/>
          <a:p>
            <a:pPr marL="342882" indent="-342882" eaLnBrk="0" hangingPunct="0">
              <a:lnSpc>
                <a:spcPct val="110000"/>
              </a:lnSpc>
              <a:buBlip>
                <a:blip r:embed="rId2">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依托全军</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鉴定技术中心</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4" name="连接符: 肘形 53">
            <a:extLst>
              <a:ext uri="{FF2B5EF4-FFF2-40B4-BE49-F238E27FC236}">
                <a16:creationId xmlns:a16="http://schemas.microsoft.com/office/drawing/2014/main" id="{5E3AB9ED-7786-4519-BB3D-4053439F6DBE}"/>
              </a:ext>
            </a:extLst>
          </p:cNvPr>
          <p:cNvCxnSpPr>
            <a:cxnSpLocks/>
            <a:stCxn id="53" idx="2"/>
            <a:endCxn id="30" idx="6"/>
          </p:cNvCxnSpPr>
          <p:nvPr/>
        </p:nvCxnSpPr>
        <p:spPr>
          <a:xfrm rot="5400000">
            <a:off x="9020303" y="2923330"/>
            <a:ext cx="890107" cy="10217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604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34934" y="3283867"/>
            <a:ext cx="5122733" cy="2794819"/>
          </a:xfrm>
          <a:prstGeom prst="rect">
            <a:avLst/>
          </a:prstGeom>
        </p:spPr>
      </p:pic>
      <p:sp>
        <p:nvSpPr>
          <p:cNvPr id="5" name="标题 4"/>
          <p:cNvSpPr>
            <a:spLocks noGrp="1"/>
          </p:cNvSpPr>
          <p:nvPr userDrawn="1">
            <p:ph type="title"/>
          </p:nvPr>
        </p:nvSpPr>
        <p:spPr>
          <a:xfrm>
            <a:off x="2878297" y="1243316"/>
            <a:ext cx="6435411" cy="656792"/>
          </a:xfrm>
        </p:spPr>
        <p:txBody>
          <a:bodyPr>
            <a:normAutofit/>
          </a:bodyPr>
          <a:lstStyle/>
          <a:p>
            <a:r>
              <a:rPr lang="en-US" altLang="zh-CN" sz="4000" dirty="0"/>
              <a:t>1. </a:t>
            </a:r>
            <a:r>
              <a:rPr lang="zh-CN" altLang="en-US" sz="4000" dirty="0"/>
              <a:t>人工智能：地位和作用</a:t>
            </a:r>
            <a:endParaRPr lang="zh-CN" altLang="en-US" sz="4000" b="0" dirty="0"/>
          </a:p>
        </p:txBody>
      </p:sp>
    </p:spTree>
    <p:extLst>
      <p:ext uri="{BB962C8B-B14F-4D97-AF65-F5344CB8AC3E}">
        <p14:creationId xmlns:p14="http://schemas.microsoft.com/office/powerpoint/2010/main" val="398312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D8FD7-9D08-42CF-B0AC-ECC548CE6137}"/>
              </a:ext>
            </a:extLst>
          </p:cNvPr>
          <p:cNvSpPr>
            <a:spLocks noGrp="1"/>
          </p:cNvSpPr>
          <p:nvPr>
            <p:ph type="title"/>
          </p:nvPr>
        </p:nvSpPr>
        <p:spPr/>
        <p:txBody>
          <a:bodyPr/>
          <a:lstStyle/>
          <a:p>
            <a:r>
              <a:rPr lang="zh-CN" altLang="en-US" dirty="0"/>
              <a:t>我院发展的基础和条件</a:t>
            </a:r>
            <a:r>
              <a:rPr lang="en-US" altLang="zh-CN" dirty="0"/>
              <a:t>(</a:t>
            </a:r>
            <a:r>
              <a:rPr lang="zh-CN" altLang="en-US" dirty="0"/>
              <a:t>待补充</a:t>
            </a:r>
            <a:r>
              <a:rPr lang="en-US" altLang="zh-CN" dirty="0"/>
              <a:t>)</a:t>
            </a:r>
            <a:endParaRPr lang="zh-CN" altLang="en-US" dirty="0"/>
          </a:p>
        </p:txBody>
      </p:sp>
      <p:pic>
        <p:nvPicPr>
          <p:cNvPr id="6" name="图片 5">
            <a:extLst>
              <a:ext uri="{FF2B5EF4-FFF2-40B4-BE49-F238E27FC236}">
                <a16:creationId xmlns:a16="http://schemas.microsoft.com/office/drawing/2014/main" id="{C5FB1D28-EF31-4DEE-A1AC-4BFE2B8F8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206" y="2711992"/>
            <a:ext cx="5373953" cy="2884301"/>
          </a:xfrm>
          <a:prstGeom prst="rect">
            <a:avLst/>
          </a:prstGeom>
        </p:spPr>
      </p:pic>
      <p:sp>
        <p:nvSpPr>
          <p:cNvPr id="7" name="文本框 6">
            <a:extLst>
              <a:ext uri="{FF2B5EF4-FFF2-40B4-BE49-F238E27FC236}">
                <a16:creationId xmlns:a16="http://schemas.microsoft.com/office/drawing/2014/main" id="{491FE246-64EB-49D1-8F89-8A1E0EA2F88C}"/>
              </a:ext>
            </a:extLst>
          </p:cNvPr>
          <p:cNvSpPr txBox="1"/>
          <p:nvPr/>
        </p:nvSpPr>
        <p:spPr>
          <a:xfrm>
            <a:off x="2644296" y="5922692"/>
            <a:ext cx="2518638" cy="308418"/>
          </a:xfrm>
          <a:prstGeom prst="rect">
            <a:avLst/>
          </a:prstGeom>
          <a:noFill/>
        </p:spPr>
        <p:txBody>
          <a:bodyPr wrap="none" rtlCol="0">
            <a:spAutoFit/>
          </a:bodyPr>
          <a:lstStyle/>
          <a:p>
            <a:pPr defTabSz="914354">
              <a:defRPr/>
            </a:pPr>
            <a:r>
              <a:rPr kumimoji="1" lang="zh-CN" altLang="en-US" sz="1404" dirty="0">
                <a:solidFill>
                  <a:srgbClr val="000000"/>
                </a:solidFill>
                <a:latin typeface="Arial"/>
                <a:ea typeface="微软雅黑"/>
              </a:rPr>
              <a:t>利用拉曼谱做疾病分类和鉴定</a:t>
            </a:r>
          </a:p>
        </p:txBody>
      </p:sp>
      <p:sp>
        <p:nvSpPr>
          <p:cNvPr id="8" name="文本框 7">
            <a:extLst>
              <a:ext uri="{FF2B5EF4-FFF2-40B4-BE49-F238E27FC236}">
                <a16:creationId xmlns:a16="http://schemas.microsoft.com/office/drawing/2014/main" id="{D9B75A69-696E-4D47-8539-39D4557B336C}"/>
              </a:ext>
            </a:extLst>
          </p:cNvPr>
          <p:cNvSpPr txBox="1"/>
          <p:nvPr/>
        </p:nvSpPr>
        <p:spPr>
          <a:xfrm>
            <a:off x="1022285" y="1159587"/>
            <a:ext cx="5181747" cy="465448"/>
          </a:xfrm>
          <a:prstGeom prst="rect">
            <a:avLst/>
          </a:prstGeom>
          <a:noFill/>
        </p:spPr>
        <p:txBody>
          <a:bodyPr wrap="square" rtlCol="0">
            <a:spAutoFit/>
          </a:bodyPr>
          <a:lstStyle/>
          <a:p>
            <a:pPr marL="342882" indent="-342882" eaLnBrk="0" hangingPunct="0">
              <a:lnSpc>
                <a:spcPct val="110000"/>
              </a:lnSpc>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诊断：</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可行的算法框架</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246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D8FD7-9D08-42CF-B0AC-ECC548CE6137}"/>
              </a:ext>
            </a:extLst>
          </p:cNvPr>
          <p:cNvSpPr>
            <a:spLocks noGrp="1"/>
          </p:cNvSpPr>
          <p:nvPr>
            <p:ph type="title"/>
          </p:nvPr>
        </p:nvSpPr>
        <p:spPr/>
        <p:txBody>
          <a:bodyPr/>
          <a:lstStyle/>
          <a:p>
            <a:r>
              <a:rPr lang="zh-CN" altLang="en-US" dirty="0"/>
              <a:t>我院发展的基础和条件</a:t>
            </a:r>
            <a:r>
              <a:rPr lang="en-US" altLang="zh-CN" dirty="0"/>
              <a:t>(</a:t>
            </a:r>
            <a:r>
              <a:rPr lang="zh-CN" altLang="en-US" dirty="0"/>
              <a:t>待补充</a:t>
            </a:r>
            <a:r>
              <a:rPr lang="en-US" altLang="zh-CN" dirty="0"/>
              <a:t>)</a:t>
            </a:r>
            <a:endParaRPr lang="zh-CN" altLang="en-US" dirty="0"/>
          </a:p>
        </p:txBody>
      </p:sp>
      <p:sp>
        <p:nvSpPr>
          <p:cNvPr id="8" name="文本框 7">
            <a:extLst>
              <a:ext uri="{FF2B5EF4-FFF2-40B4-BE49-F238E27FC236}">
                <a16:creationId xmlns:a16="http://schemas.microsoft.com/office/drawing/2014/main" id="{D9B75A69-696E-4D47-8539-39D4557B336C}"/>
              </a:ext>
            </a:extLst>
          </p:cNvPr>
          <p:cNvSpPr txBox="1"/>
          <p:nvPr/>
        </p:nvSpPr>
        <p:spPr>
          <a:xfrm>
            <a:off x="1022285" y="1159587"/>
            <a:ext cx="5181747" cy="465448"/>
          </a:xfrm>
          <a:prstGeom prst="rect">
            <a:avLst/>
          </a:prstGeom>
          <a:noFill/>
        </p:spPr>
        <p:txBody>
          <a:bodyPr wrap="square" rtlCol="0">
            <a:spAutoFit/>
          </a:bodyPr>
          <a:lstStyle/>
          <a:p>
            <a:pPr marL="342882" indent="-342882" eaLnBrk="0" hangingPunct="0">
              <a:lnSpc>
                <a:spcPct val="110000"/>
              </a:lnSpc>
              <a:buBlip>
                <a:blip r:embed="rId2">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合成生物学：从基因序列到生命</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BFC8CDD8-EF74-4F44-ABBD-D5D013ED1D53}"/>
              </a:ext>
            </a:extLst>
          </p:cNvPr>
          <p:cNvSpPr txBox="1"/>
          <p:nvPr/>
        </p:nvSpPr>
        <p:spPr>
          <a:xfrm>
            <a:off x="7078956" y="5242113"/>
            <a:ext cx="4972833" cy="461665"/>
          </a:xfrm>
          <a:prstGeom prst="rect">
            <a:avLst/>
          </a:prstGeom>
          <a:noFill/>
        </p:spPr>
        <p:txBody>
          <a:bodyPr wrap="square" rtlCol="0">
            <a:spAutoFit/>
          </a:bodyPr>
          <a:lstStyle/>
          <a:p>
            <a:pPr algn="ctr"/>
            <a:r>
              <a:rPr kumimoji="1" lang="zh-CN" altLang="en-US" sz="2400" dirty="0"/>
              <a:t>产生正确表达、活动的生物体</a:t>
            </a:r>
          </a:p>
        </p:txBody>
      </p:sp>
      <p:pic>
        <p:nvPicPr>
          <p:cNvPr id="10" name="图片 9">
            <a:extLst>
              <a:ext uri="{FF2B5EF4-FFF2-40B4-BE49-F238E27FC236}">
                <a16:creationId xmlns:a16="http://schemas.microsoft.com/office/drawing/2014/main" id="{0F8205D0-58E8-427C-B5B7-CEBA6A1A3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202" y="1625033"/>
            <a:ext cx="3970335" cy="3520184"/>
          </a:xfrm>
          <a:prstGeom prst="rect">
            <a:avLst/>
          </a:prstGeom>
        </p:spPr>
      </p:pic>
    </p:spTree>
    <p:extLst>
      <p:ext uri="{BB962C8B-B14F-4D97-AF65-F5344CB8AC3E}">
        <p14:creationId xmlns:p14="http://schemas.microsoft.com/office/powerpoint/2010/main" val="61657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D8FD7-9D08-42CF-B0AC-ECC548CE6137}"/>
              </a:ext>
            </a:extLst>
          </p:cNvPr>
          <p:cNvSpPr>
            <a:spLocks noGrp="1"/>
          </p:cNvSpPr>
          <p:nvPr>
            <p:ph type="title"/>
          </p:nvPr>
        </p:nvSpPr>
        <p:spPr/>
        <p:txBody>
          <a:bodyPr/>
          <a:lstStyle/>
          <a:p>
            <a:r>
              <a:rPr lang="zh-CN" altLang="en-US" dirty="0"/>
              <a:t>我院发展的基础和条件</a:t>
            </a:r>
            <a:r>
              <a:rPr lang="en-US" altLang="zh-CN" dirty="0"/>
              <a:t>(</a:t>
            </a:r>
            <a:r>
              <a:rPr lang="zh-CN" altLang="en-US" dirty="0"/>
              <a:t>待修改</a:t>
            </a:r>
            <a:r>
              <a:rPr lang="en-US" altLang="zh-CN" dirty="0"/>
              <a:t>)</a:t>
            </a:r>
            <a:endParaRPr lang="zh-CN" altLang="en-US" dirty="0"/>
          </a:p>
        </p:txBody>
      </p:sp>
      <p:sp>
        <p:nvSpPr>
          <p:cNvPr id="8" name="文本框 7">
            <a:extLst>
              <a:ext uri="{FF2B5EF4-FFF2-40B4-BE49-F238E27FC236}">
                <a16:creationId xmlns:a16="http://schemas.microsoft.com/office/drawing/2014/main" id="{D9B75A69-696E-4D47-8539-39D4557B336C}"/>
              </a:ext>
            </a:extLst>
          </p:cNvPr>
          <p:cNvSpPr txBox="1"/>
          <p:nvPr/>
        </p:nvSpPr>
        <p:spPr>
          <a:xfrm>
            <a:off x="1022285" y="1159587"/>
            <a:ext cx="5181747" cy="465448"/>
          </a:xfrm>
          <a:prstGeom prst="rect">
            <a:avLst/>
          </a:prstGeom>
          <a:noFill/>
        </p:spPr>
        <p:txBody>
          <a:bodyPr wrap="square" rtlCol="0">
            <a:spAutoFit/>
          </a:bodyPr>
          <a:lstStyle/>
          <a:p>
            <a:pPr marL="342882" indent="-342882" eaLnBrk="0" hangingPunct="0">
              <a:lnSpc>
                <a:spcPct val="110000"/>
              </a:lnSpc>
              <a:buBlip>
                <a:blip r:embed="rId2">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基因组学分析：从序列到性状</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6" name="图示 5">
            <a:extLst>
              <a:ext uri="{FF2B5EF4-FFF2-40B4-BE49-F238E27FC236}">
                <a16:creationId xmlns:a16="http://schemas.microsoft.com/office/drawing/2014/main" id="{72B327FC-842A-48DB-AD25-459D4D57F926}"/>
              </a:ext>
            </a:extLst>
          </p:cNvPr>
          <p:cNvGraphicFramePr/>
          <p:nvPr>
            <p:extLst>
              <p:ext uri="{D42A27DB-BD31-4B8C-83A1-F6EECF244321}">
                <p14:modId xmlns:p14="http://schemas.microsoft.com/office/powerpoint/2010/main" val="541268352"/>
              </p:ext>
            </p:extLst>
          </p:nvPr>
        </p:nvGraphicFramePr>
        <p:xfrm>
          <a:off x="-825616" y="1890403"/>
          <a:ext cx="8128000" cy="4610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E628021D-A26A-4CEE-ADF8-2683FA3E8982}"/>
              </a:ext>
            </a:extLst>
          </p:cNvPr>
          <p:cNvSpPr txBox="1"/>
          <p:nvPr/>
        </p:nvSpPr>
        <p:spPr>
          <a:xfrm>
            <a:off x="6096002" y="1159589"/>
            <a:ext cx="5844516" cy="1692771"/>
          </a:xfrm>
          <a:prstGeom prst="rect">
            <a:avLst/>
          </a:prstGeom>
          <a:noFill/>
        </p:spPr>
        <p:txBody>
          <a:bodyPr wrap="square" rtlCol="0">
            <a:spAutoFit/>
          </a:bodyPr>
          <a:lstStyle/>
          <a:p>
            <a:r>
              <a:rPr kumimoji="1" lang="zh-CN" altLang="en-US" sz="2800" dirty="0"/>
              <a:t>基因组结构探索</a:t>
            </a:r>
            <a:endParaRPr kumimoji="1" lang="en-US" altLang="zh-CN" sz="2800" dirty="0"/>
          </a:p>
          <a:p>
            <a:pPr lvl="1"/>
            <a:r>
              <a:rPr kumimoji="1" lang="zh-CN" altLang="en-US" sz="2400" dirty="0">
                <a:latin typeface="楷体" panose="02010609060101010101" pitchFamily="49" charset="-122"/>
                <a:ea typeface="楷体" panose="02010609060101010101" pitchFamily="49" charset="-122"/>
              </a:rPr>
              <a:t>深度学习算法助力</a:t>
            </a:r>
            <a:endParaRPr kumimoji="1" lang="en-US" altLang="zh-CN" sz="2400" dirty="0">
              <a:latin typeface="楷体" panose="02010609060101010101" pitchFamily="49" charset="-122"/>
              <a:ea typeface="楷体" panose="02010609060101010101" pitchFamily="49" charset="-122"/>
            </a:endParaRPr>
          </a:p>
          <a:p>
            <a:pPr lvl="1"/>
            <a:r>
              <a:rPr kumimoji="1" lang="zh-CN" altLang="en-US" sz="2400" dirty="0">
                <a:latin typeface="楷体" panose="02010609060101010101" pitchFamily="49" charset="-122"/>
                <a:ea typeface="楷体" panose="02010609060101010101" pitchFamily="49" charset="-122"/>
              </a:rPr>
              <a:t>智能识别基因、启动子、转录调控区</a:t>
            </a:r>
            <a:endParaRPr kumimoji="1" lang="en-US" altLang="zh-CN" sz="2800" dirty="0">
              <a:latin typeface="楷体" panose="02010609060101010101" pitchFamily="49" charset="-122"/>
              <a:ea typeface="楷体" panose="02010609060101010101" pitchFamily="49" charset="-122"/>
            </a:endParaRPr>
          </a:p>
          <a:p>
            <a:pPr lvl="1"/>
            <a:endParaRPr kumimoji="1" lang="zh-CN" altLang="en-US" sz="2800" dirty="0"/>
          </a:p>
        </p:txBody>
      </p:sp>
      <p:sp>
        <p:nvSpPr>
          <p:cNvPr id="11" name="文本框 10">
            <a:extLst>
              <a:ext uri="{FF2B5EF4-FFF2-40B4-BE49-F238E27FC236}">
                <a16:creationId xmlns:a16="http://schemas.microsoft.com/office/drawing/2014/main" id="{ADEBA44E-5F47-4691-B470-6FDABDE1F614}"/>
              </a:ext>
            </a:extLst>
          </p:cNvPr>
          <p:cNvSpPr txBox="1"/>
          <p:nvPr/>
        </p:nvSpPr>
        <p:spPr>
          <a:xfrm>
            <a:off x="6252122" y="5377477"/>
            <a:ext cx="5922575" cy="1261884"/>
          </a:xfrm>
          <a:prstGeom prst="rect">
            <a:avLst/>
          </a:prstGeom>
          <a:noFill/>
        </p:spPr>
        <p:txBody>
          <a:bodyPr wrap="square" rtlCol="0">
            <a:spAutoFit/>
          </a:bodyPr>
          <a:lstStyle/>
          <a:p>
            <a:r>
              <a:rPr kumimoji="1" lang="zh-CN" altLang="en-US" sz="2800" dirty="0"/>
              <a:t>基因辞典</a:t>
            </a:r>
            <a:endParaRPr kumimoji="1" lang="en-US" altLang="zh-CN" sz="2800" dirty="0"/>
          </a:p>
          <a:p>
            <a:pPr lvl="1"/>
            <a:r>
              <a:rPr kumimoji="1" lang="zh-CN" altLang="en-US" sz="2400" dirty="0">
                <a:latin typeface="楷体" panose="02010609060101010101" pitchFamily="49" charset="-122"/>
                <a:ea typeface="楷体" panose="02010609060101010101" pitchFamily="49" charset="-122"/>
              </a:rPr>
              <a:t>进一步寻找和解读非编码区基因</a:t>
            </a:r>
            <a:endParaRPr kumimoji="1" lang="en-US" altLang="zh-CN" sz="2400" dirty="0">
              <a:latin typeface="楷体" panose="02010609060101010101" pitchFamily="49" charset="-122"/>
              <a:ea typeface="楷体" panose="02010609060101010101" pitchFamily="49" charset="-122"/>
            </a:endParaRPr>
          </a:p>
          <a:p>
            <a:pPr lvl="1"/>
            <a:r>
              <a:rPr kumimoji="1" lang="zh-CN" altLang="en-US" sz="2400" dirty="0">
                <a:latin typeface="楷体" panose="02010609060101010101" pitchFamily="49" charset="-122"/>
                <a:ea typeface="楷体" panose="02010609060101010101" pitchFamily="49" charset="-122"/>
              </a:rPr>
              <a:t>编纂一部基因辞典</a:t>
            </a:r>
            <a:endParaRPr kumimoji="1" lang="en-US" altLang="zh-CN" sz="2400" dirty="0">
              <a:latin typeface="楷体" panose="02010609060101010101" pitchFamily="49" charset="-122"/>
              <a:ea typeface="楷体" panose="02010609060101010101" pitchFamily="49" charset="-122"/>
            </a:endParaRPr>
          </a:p>
        </p:txBody>
      </p:sp>
      <p:pic>
        <p:nvPicPr>
          <p:cNvPr id="12" name="图片 11">
            <a:extLst>
              <a:ext uri="{FF2B5EF4-FFF2-40B4-BE49-F238E27FC236}">
                <a16:creationId xmlns:a16="http://schemas.microsoft.com/office/drawing/2014/main" id="{66263E6C-2FF7-41CD-8561-6C6D0D8656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2267" y="2489690"/>
            <a:ext cx="5306165" cy="2762636"/>
          </a:xfrm>
          <a:prstGeom prst="rect">
            <a:avLst/>
          </a:prstGeom>
        </p:spPr>
      </p:pic>
    </p:spTree>
    <p:extLst>
      <p:ext uri="{BB962C8B-B14F-4D97-AF65-F5344CB8AC3E}">
        <p14:creationId xmlns:p14="http://schemas.microsoft.com/office/powerpoint/2010/main" val="935701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EBD81-5702-45D4-9D37-AFA11C1FD777}"/>
              </a:ext>
            </a:extLst>
          </p:cNvPr>
          <p:cNvSpPr>
            <a:spLocks noGrp="1"/>
          </p:cNvSpPr>
          <p:nvPr>
            <p:ph type="title"/>
          </p:nvPr>
        </p:nvSpPr>
        <p:spPr/>
        <p:txBody>
          <a:bodyPr/>
          <a:lstStyle/>
          <a:p>
            <a:r>
              <a:rPr lang="en-US" altLang="zh-CN" dirty="0"/>
              <a:t>AIB</a:t>
            </a:r>
            <a:r>
              <a:rPr lang="zh-CN" altLang="en-US" dirty="0"/>
              <a:t>组织实施方案</a:t>
            </a:r>
          </a:p>
        </p:txBody>
      </p:sp>
      <p:sp>
        <p:nvSpPr>
          <p:cNvPr id="3" name="页脚占位符 2">
            <a:extLst>
              <a:ext uri="{FF2B5EF4-FFF2-40B4-BE49-F238E27FC236}">
                <a16:creationId xmlns:a16="http://schemas.microsoft.com/office/drawing/2014/main" id="{E5E8C7FD-2AD9-4F50-BBB8-E5B7AACD74E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47BD750-03C9-46EF-8550-8F70D23A4DF3}"/>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2041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EAAE6CE-61D5-4D19-A391-3FBD704E6D2F}"/>
              </a:ext>
            </a:extLst>
          </p:cNvPr>
          <p:cNvGrpSpPr>
            <a:grpSpLocks noChangeAspect="1"/>
          </p:cNvGrpSpPr>
          <p:nvPr>
            <p:custDataLst>
              <p:tags r:id="rId1"/>
            </p:custDataLst>
          </p:nvPr>
        </p:nvGrpSpPr>
        <p:grpSpPr>
          <a:xfrm>
            <a:off x="669925" y="1165209"/>
            <a:ext cx="10850563" cy="4927632"/>
            <a:chOff x="669925" y="1165209"/>
            <a:chExt cx="10850563" cy="4927632"/>
          </a:xfrm>
        </p:grpSpPr>
        <p:sp>
          <p:nvSpPr>
            <p:cNvPr id="6" name="ïṧḷíde">
              <a:extLst>
                <a:ext uri="{FF2B5EF4-FFF2-40B4-BE49-F238E27FC236}">
                  <a16:creationId xmlns:a16="http://schemas.microsoft.com/office/drawing/2014/main" id="{D6A24625-F8D5-48C9-8BAE-260F0BDC44AC}"/>
                </a:ext>
              </a:extLst>
            </p:cNvPr>
            <p:cNvSpPr txBox="1"/>
            <p:nvPr/>
          </p:nvSpPr>
          <p:spPr bwMode="auto">
            <a:xfrm>
              <a:off x="7518400" y="1742222"/>
              <a:ext cx="400200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400" b="1" dirty="0"/>
                <a:t>顶层设计</a:t>
              </a:r>
              <a:endParaRPr lang="en-US" altLang="zh-CN" sz="2000" b="1" dirty="0"/>
            </a:p>
          </p:txBody>
        </p:sp>
        <p:sp>
          <p:nvSpPr>
            <p:cNvPr id="7" name="iṥḻíḑé">
              <a:extLst>
                <a:ext uri="{FF2B5EF4-FFF2-40B4-BE49-F238E27FC236}">
                  <a16:creationId xmlns:a16="http://schemas.microsoft.com/office/drawing/2014/main" id="{A162249E-9DD7-4FAC-A336-2CD624B5B685}"/>
                </a:ext>
              </a:extLst>
            </p:cNvPr>
            <p:cNvSpPr/>
            <p:nvPr/>
          </p:nvSpPr>
          <p:spPr bwMode="auto">
            <a:xfrm>
              <a:off x="7519911" y="2184028"/>
              <a:ext cx="4000577"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42" indent="-171442">
                <a:lnSpc>
                  <a:spcPct val="150000"/>
                </a:lnSpc>
                <a:buFont typeface="Arial" panose="020B0604020202020204" pitchFamily="34" charset="0"/>
                <a:buChar char="•"/>
              </a:pPr>
              <a:r>
                <a:rPr lang="zh-CN" altLang="en-US" sz="1400" dirty="0"/>
                <a:t>设计学科方向</a:t>
              </a:r>
              <a:endParaRPr lang="en-US" altLang="zh-CN" sz="1400" dirty="0"/>
            </a:p>
            <a:p>
              <a:pPr marL="171442" indent="-171442">
                <a:lnSpc>
                  <a:spcPct val="150000"/>
                </a:lnSpc>
                <a:buFont typeface="Arial" panose="020B0604020202020204" pitchFamily="34" charset="0"/>
                <a:buChar char="•"/>
              </a:pPr>
              <a:r>
                <a:rPr lang="zh-CN" altLang="en-US" sz="1400" dirty="0"/>
                <a:t>把握国内外前沿</a:t>
              </a:r>
              <a:endParaRPr lang="en-US" altLang="zh-CN" sz="1400" dirty="0"/>
            </a:p>
          </p:txBody>
        </p:sp>
        <p:sp>
          <p:nvSpPr>
            <p:cNvPr id="8" name="iṥ1iďe">
              <a:extLst>
                <a:ext uri="{FF2B5EF4-FFF2-40B4-BE49-F238E27FC236}">
                  <a16:creationId xmlns:a16="http://schemas.microsoft.com/office/drawing/2014/main" id="{052BEB94-9F89-4860-B198-7E2A213E3330}"/>
                </a:ext>
              </a:extLst>
            </p:cNvPr>
            <p:cNvSpPr txBox="1"/>
            <p:nvPr/>
          </p:nvSpPr>
          <p:spPr bwMode="auto">
            <a:xfrm>
              <a:off x="7518400" y="4484538"/>
              <a:ext cx="400200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400" b="1" dirty="0"/>
                <a:t>需求牵引</a:t>
              </a:r>
              <a:endParaRPr lang="en-US" altLang="zh-CN" sz="2000" b="1" dirty="0"/>
            </a:p>
          </p:txBody>
        </p:sp>
        <p:sp>
          <p:nvSpPr>
            <p:cNvPr id="9" name="íṧḻiḑê">
              <a:extLst>
                <a:ext uri="{FF2B5EF4-FFF2-40B4-BE49-F238E27FC236}">
                  <a16:creationId xmlns:a16="http://schemas.microsoft.com/office/drawing/2014/main" id="{EDBA53A8-1E1E-4225-BD9C-1A80A40AEBB4}"/>
                </a:ext>
              </a:extLst>
            </p:cNvPr>
            <p:cNvSpPr/>
            <p:nvPr/>
          </p:nvSpPr>
          <p:spPr bwMode="auto">
            <a:xfrm>
              <a:off x="7519911" y="4926344"/>
              <a:ext cx="4000577"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42" indent="-171442">
                <a:lnSpc>
                  <a:spcPct val="150000"/>
                </a:lnSpc>
                <a:buFont typeface="Arial" panose="020B0604020202020204" pitchFamily="34" charset="0"/>
                <a:buChar char="•"/>
              </a:pPr>
              <a:r>
                <a:rPr lang="zh-CN" altLang="en-US" sz="1400" dirty="0"/>
                <a:t>科研与任务并举</a:t>
              </a:r>
              <a:endParaRPr lang="en-US" altLang="zh-CN" sz="1400" dirty="0"/>
            </a:p>
            <a:p>
              <a:pPr marL="171442" indent="-171442">
                <a:lnSpc>
                  <a:spcPct val="150000"/>
                </a:lnSpc>
                <a:buFont typeface="Arial" panose="020B0604020202020204" pitchFamily="34" charset="0"/>
                <a:buChar char="•"/>
              </a:pPr>
              <a:r>
                <a:rPr lang="zh-CN" altLang="en-US" sz="1400" dirty="0"/>
                <a:t>创新与实用结合</a:t>
              </a:r>
              <a:endParaRPr lang="en-US" altLang="zh-CN" sz="1400" dirty="0"/>
            </a:p>
          </p:txBody>
        </p:sp>
        <p:grpSp>
          <p:nvGrpSpPr>
            <p:cNvPr id="10" name="îṡḷidè">
              <a:extLst>
                <a:ext uri="{FF2B5EF4-FFF2-40B4-BE49-F238E27FC236}">
                  <a16:creationId xmlns:a16="http://schemas.microsoft.com/office/drawing/2014/main" id="{773E3CA7-B3B2-41AB-8C6F-C3DC5FED9CCA}"/>
                </a:ext>
              </a:extLst>
            </p:cNvPr>
            <p:cNvGrpSpPr/>
            <p:nvPr/>
          </p:nvGrpSpPr>
          <p:grpSpPr>
            <a:xfrm>
              <a:off x="669925" y="3146534"/>
              <a:ext cx="3924486" cy="1196466"/>
              <a:chOff x="7431450" y="1919492"/>
              <a:chExt cx="4092411" cy="1196466"/>
            </a:xfrm>
          </p:grpSpPr>
          <p:sp>
            <p:nvSpPr>
              <p:cNvPr id="18" name="iṥľide">
                <a:extLst>
                  <a:ext uri="{FF2B5EF4-FFF2-40B4-BE49-F238E27FC236}">
                    <a16:creationId xmlns:a16="http://schemas.microsoft.com/office/drawing/2014/main" id="{E7D41D40-34F5-4D44-A14F-06877FF3AE65}"/>
                  </a:ext>
                </a:extLst>
              </p:cNvPr>
              <p:cNvSpPr txBox="1"/>
              <p:nvPr/>
            </p:nvSpPr>
            <p:spPr bwMode="auto">
              <a:xfrm>
                <a:off x="7431450" y="1919492"/>
                <a:ext cx="4092330" cy="4418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spcBef>
                    <a:spcPct val="0"/>
                  </a:spcBef>
                </a:pPr>
                <a:r>
                  <a:rPr lang="zh-CN" altLang="en-US" sz="2000" b="1" dirty="0">
                    <a:solidFill>
                      <a:schemeClr val="bg1"/>
                    </a:solidFill>
                  </a:rPr>
                  <a:t>分步实施 重点突破 </a:t>
                </a:r>
                <a:endParaRPr lang="en-US" altLang="zh-CN" sz="2000" b="1" dirty="0">
                  <a:solidFill>
                    <a:schemeClr val="bg1"/>
                  </a:solidFill>
                </a:endParaRPr>
              </a:p>
            </p:txBody>
          </p:sp>
          <p:sp>
            <p:nvSpPr>
              <p:cNvPr id="19" name="iṡļîḋê">
                <a:extLst>
                  <a:ext uri="{FF2B5EF4-FFF2-40B4-BE49-F238E27FC236}">
                    <a16:creationId xmlns:a16="http://schemas.microsoft.com/office/drawing/2014/main" id="{524E5560-2D79-42BE-BC6F-103523B7D060}"/>
                  </a:ext>
                </a:extLst>
              </p:cNvPr>
              <p:cNvSpPr/>
              <p:nvPr/>
            </p:nvSpPr>
            <p:spPr bwMode="auto">
              <a:xfrm>
                <a:off x="7432995" y="2361298"/>
                <a:ext cx="4090866" cy="75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42" indent="-171442">
                  <a:lnSpc>
                    <a:spcPct val="150000"/>
                  </a:lnSpc>
                  <a:buFont typeface="Arial" panose="020B0604020202020204" pitchFamily="34" charset="0"/>
                  <a:buChar char="•"/>
                </a:pPr>
                <a:r>
                  <a:rPr lang="zh-CN" altLang="en-US" sz="1400" dirty="0"/>
                  <a:t>发挥优势学科带头作用</a:t>
                </a:r>
                <a:endParaRPr lang="en-US" altLang="zh-CN" sz="1400" dirty="0"/>
              </a:p>
              <a:p>
                <a:pPr marL="171442" indent="-171442">
                  <a:lnSpc>
                    <a:spcPct val="150000"/>
                  </a:lnSpc>
                  <a:buFont typeface="Arial" panose="020B0604020202020204" pitchFamily="34" charset="0"/>
                  <a:buChar char="•"/>
                </a:pPr>
                <a:r>
                  <a:rPr lang="zh-CN" altLang="en-US" sz="1400" dirty="0"/>
                  <a:t>以点带面带动学科全面发展</a:t>
                </a:r>
                <a:endParaRPr lang="en-US" altLang="zh-CN" sz="1400" dirty="0"/>
              </a:p>
            </p:txBody>
          </p:sp>
        </p:grpSp>
        <p:cxnSp>
          <p:nvCxnSpPr>
            <p:cNvPr id="11" name="直接连接符 10">
              <a:extLst>
                <a:ext uri="{FF2B5EF4-FFF2-40B4-BE49-F238E27FC236}">
                  <a16:creationId xmlns:a16="http://schemas.microsoft.com/office/drawing/2014/main" id="{899F1600-5923-4330-9161-F086D3F63F54}"/>
                </a:ext>
              </a:extLst>
            </p:cNvPr>
            <p:cNvCxnSpPr>
              <a:cxnSpLocks/>
            </p:cNvCxnSpPr>
            <p:nvPr/>
          </p:nvCxnSpPr>
          <p:spPr>
            <a:xfrm>
              <a:off x="7597588" y="3708412"/>
              <a:ext cx="392282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îšľidê">
              <a:extLst>
                <a:ext uri="{FF2B5EF4-FFF2-40B4-BE49-F238E27FC236}">
                  <a16:creationId xmlns:a16="http://schemas.microsoft.com/office/drawing/2014/main" id="{00FD95A7-BB8F-4641-973B-EFFF5433EB48}"/>
                </a:ext>
              </a:extLst>
            </p:cNvPr>
            <p:cNvSpPr/>
            <p:nvPr/>
          </p:nvSpPr>
          <p:spPr>
            <a:xfrm>
              <a:off x="5247334" y="1165209"/>
              <a:ext cx="2350254" cy="2350493"/>
            </a:xfrm>
            <a:prstGeom prst="circularArrow">
              <a:avLst>
                <a:gd name="adj1" fmla="val 10980"/>
                <a:gd name="adj2" fmla="val 1142322"/>
                <a:gd name="adj3" fmla="val 4500000"/>
                <a:gd name="adj4" fmla="val 10800000"/>
                <a:gd name="adj5" fmla="val 12500"/>
              </a:avLst>
            </a:prstGeom>
            <a:solidFill>
              <a:schemeClr val="bg1">
                <a:lumMod val="9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zh-CN" altLang="en-US" sz="1404"/>
            </a:p>
          </p:txBody>
        </p:sp>
        <p:sp>
          <p:nvSpPr>
            <p:cNvPr id="13" name="ïsļîḋé">
              <a:extLst>
                <a:ext uri="{FF2B5EF4-FFF2-40B4-BE49-F238E27FC236}">
                  <a16:creationId xmlns:a16="http://schemas.microsoft.com/office/drawing/2014/main" id="{E4EFC2F5-6F7E-49F9-B173-343FFE16C3B8}"/>
                </a:ext>
              </a:extLst>
            </p:cNvPr>
            <p:cNvSpPr/>
            <p:nvPr/>
          </p:nvSpPr>
          <p:spPr>
            <a:xfrm>
              <a:off x="4594411" y="2569521"/>
              <a:ext cx="2350254" cy="2350493"/>
            </a:xfrm>
            <a:prstGeom prst="leftCircularArrow">
              <a:avLst>
                <a:gd name="adj1" fmla="val 10980"/>
                <a:gd name="adj2" fmla="val 1142322"/>
                <a:gd name="adj3" fmla="val 6300000"/>
                <a:gd name="adj4" fmla="val 18900000"/>
                <a:gd name="adj5" fmla="val 12500"/>
              </a:avLst>
            </a:pr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404"/>
            </a:p>
          </p:txBody>
        </p:sp>
        <p:sp>
          <p:nvSpPr>
            <p:cNvPr id="14" name="išļîdê">
              <a:extLst>
                <a:ext uri="{FF2B5EF4-FFF2-40B4-BE49-F238E27FC236}">
                  <a16:creationId xmlns:a16="http://schemas.microsoft.com/office/drawing/2014/main" id="{8404E946-36EC-4EE9-8809-0F99EECEAC9A}"/>
                </a:ext>
              </a:extLst>
            </p:cNvPr>
            <p:cNvSpPr/>
            <p:nvPr/>
          </p:nvSpPr>
          <p:spPr>
            <a:xfrm flipH="1">
              <a:off x="5343194" y="4072701"/>
              <a:ext cx="2019164" cy="2020140"/>
            </a:xfrm>
            <a:prstGeom prst="blockArc">
              <a:avLst>
                <a:gd name="adj1" fmla="val 0"/>
                <a:gd name="adj2" fmla="val 18900000"/>
                <a:gd name="adj3" fmla="val 12740"/>
              </a:avLst>
            </a:prstGeom>
            <a:solidFill>
              <a:schemeClr val="bg1">
                <a:lumMod val="9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sz="1404"/>
            </a:p>
          </p:txBody>
        </p:sp>
        <p:sp>
          <p:nvSpPr>
            <p:cNvPr id="15" name="îšlïḋé">
              <a:extLst>
                <a:ext uri="{FF2B5EF4-FFF2-40B4-BE49-F238E27FC236}">
                  <a16:creationId xmlns:a16="http://schemas.microsoft.com/office/drawing/2014/main" id="{FD160623-7613-4D20-BAB3-EB1CDDCAC7A5}"/>
                </a:ext>
              </a:extLst>
            </p:cNvPr>
            <p:cNvSpPr/>
            <p:nvPr/>
          </p:nvSpPr>
          <p:spPr bwMode="auto">
            <a:xfrm>
              <a:off x="6158375" y="2079286"/>
              <a:ext cx="528172" cy="522338"/>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tx1">
                <a:lumMod val="50000"/>
                <a:lumOff val="50000"/>
              </a:schemeClr>
            </a:solidFill>
            <a:ln>
              <a:noFill/>
            </a:ln>
          </p:spPr>
          <p:txBody>
            <a:bodyPr vert="horz" wrap="square" lIns="91440" tIns="45720" rIns="91440" bIns="45720" numCol="1" anchor="t" anchorCtr="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îşľïḋe">
              <a:extLst>
                <a:ext uri="{FF2B5EF4-FFF2-40B4-BE49-F238E27FC236}">
                  <a16:creationId xmlns:a16="http://schemas.microsoft.com/office/drawing/2014/main" id="{6BC3B0F8-7F1A-4994-97EA-6AF9FA3823D7}"/>
                </a:ext>
              </a:extLst>
            </p:cNvPr>
            <p:cNvSpPr/>
            <p:nvPr/>
          </p:nvSpPr>
          <p:spPr bwMode="auto">
            <a:xfrm>
              <a:off x="5463966" y="3427093"/>
              <a:ext cx="611144" cy="635347"/>
            </a:xfrm>
            <a:custGeom>
              <a:avLst/>
              <a:gdLst>
                <a:gd name="connsiteX0" fmla="*/ 466115 w 584423"/>
                <a:gd name="connsiteY0" fmla="*/ 268189 h 607568"/>
                <a:gd name="connsiteX1" fmla="*/ 479022 w 584423"/>
                <a:gd name="connsiteY1" fmla="*/ 270337 h 607568"/>
                <a:gd name="connsiteX2" fmla="*/ 502991 w 584423"/>
                <a:gd name="connsiteY2" fmla="*/ 288288 h 607568"/>
                <a:gd name="connsiteX3" fmla="*/ 527113 w 584423"/>
                <a:gd name="connsiteY3" fmla="*/ 270337 h 607568"/>
                <a:gd name="connsiteX4" fmla="*/ 539866 w 584423"/>
                <a:gd name="connsiteY4" fmla="*/ 268189 h 607568"/>
                <a:gd name="connsiteX5" fmla="*/ 552004 w 584423"/>
                <a:gd name="connsiteY5" fmla="*/ 271871 h 607568"/>
                <a:gd name="connsiteX6" fmla="*/ 584423 w 584423"/>
                <a:gd name="connsiteY6" fmla="*/ 316826 h 607568"/>
                <a:gd name="connsiteX7" fmla="*/ 584423 w 584423"/>
                <a:gd name="connsiteY7" fmla="*/ 389092 h 607568"/>
                <a:gd name="connsiteX8" fmla="*/ 582118 w 584423"/>
                <a:gd name="connsiteY8" fmla="*/ 396917 h 607568"/>
                <a:gd name="connsiteX9" fmla="*/ 557842 w 584423"/>
                <a:gd name="connsiteY9" fmla="*/ 433894 h 607568"/>
                <a:gd name="connsiteX10" fmla="*/ 557842 w 584423"/>
                <a:gd name="connsiteY10" fmla="*/ 530708 h 607568"/>
                <a:gd name="connsiteX11" fmla="*/ 543553 w 584423"/>
                <a:gd name="connsiteY11" fmla="*/ 544977 h 607568"/>
                <a:gd name="connsiteX12" fmla="*/ 462428 w 584423"/>
                <a:gd name="connsiteY12" fmla="*/ 544977 h 607568"/>
                <a:gd name="connsiteX13" fmla="*/ 448139 w 584423"/>
                <a:gd name="connsiteY13" fmla="*/ 530708 h 607568"/>
                <a:gd name="connsiteX14" fmla="*/ 448139 w 584423"/>
                <a:gd name="connsiteY14" fmla="*/ 433894 h 607568"/>
                <a:gd name="connsiteX15" fmla="*/ 423863 w 584423"/>
                <a:gd name="connsiteY15" fmla="*/ 396917 h 607568"/>
                <a:gd name="connsiteX16" fmla="*/ 421558 w 584423"/>
                <a:gd name="connsiteY16" fmla="*/ 389092 h 607568"/>
                <a:gd name="connsiteX17" fmla="*/ 421558 w 584423"/>
                <a:gd name="connsiteY17" fmla="*/ 316826 h 607568"/>
                <a:gd name="connsiteX18" fmla="*/ 453977 w 584423"/>
                <a:gd name="connsiteY18" fmla="*/ 271871 h 607568"/>
                <a:gd name="connsiteX19" fmla="*/ 466115 w 584423"/>
                <a:gd name="connsiteY19" fmla="*/ 268189 h 607568"/>
                <a:gd name="connsiteX20" fmla="*/ 44557 w 584423"/>
                <a:gd name="connsiteY20" fmla="*/ 268189 h 607568"/>
                <a:gd name="connsiteX21" fmla="*/ 57310 w 584423"/>
                <a:gd name="connsiteY21" fmla="*/ 270337 h 607568"/>
                <a:gd name="connsiteX22" fmla="*/ 81432 w 584423"/>
                <a:gd name="connsiteY22" fmla="*/ 288288 h 607568"/>
                <a:gd name="connsiteX23" fmla="*/ 105401 w 584423"/>
                <a:gd name="connsiteY23" fmla="*/ 270337 h 607568"/>
                <a:gd name="connsiteX24" fmla="*/ 118308 w 584423"/>
                <a:gd name="connsiteY24" fmla="*/ 268189 h 607568"/>
                <a:gd name="connsiteX25" fmla="*/ 130446 w 584423"/>
                <a:gd name="connsiteY25" fmla="*/ 271871 h 607568"/>
                <a:gd name="connsiteX26" fmla="*/ 162865 w 584423"/>
                <a:gd name="connsiteY26" fmla="*/ 316826 h 607568"/>
                <a:gd name="connsiteX27" fmla="*/ 162865 w 584423"/>
                <a:gd name="connsiteY27" fmla="*/ 389092 h 607568"/>
                <a:gd name="connsiteX28" fmla="*/ 160560 w 584423"/>
                <a:gd name="connsiteY28" fmla="*/ 396917 h 607568"/>
                <a:gd name="connsiteX29" fmla="*/ 136284 w 584423"/>
                <a:gd name="connsiteY29" fmla="*/ 433894 h 607568"/>
                <a:gd name="connsiteX30" fmla="*/ 136284 w 584423"/>
                <a:gd name="connsiteY30" fmla="*/ 530708 h 607568"/>
                <a:gd name="connsiteX31" fmla="*/ 121995 w 584423"/>
                <a:gd name="connsiteY31" fmla="*/ 544977 h 607568"/>
                <a:gd name="connsiteX32" fmla="*/ 40870 w 584423"/>
                <a:gd name="connsiteY32" fmla="*/ 544977 h 607568"/>
                <a:gd name="connsiteX33" fmla="*/ 26581 w 584423"/>
                <a:gd name="connsiteY33" fmla="*/ 530708 h 607568"/>
                <a:gd name="connsiteX34" fmla="*/ 26581 w 584423"/>
                <a:gd name="connsiteY34" fmla="*/ 433894 h 607568"/>
                <a:gd name="connsiteX35" fmla="*/ 2305 w 584423"/>
                <a:gd name="connsiteY35" fmla="*/ 396917 h 607568"/>
                <a:gd name="connsiteX36" fmla="*/ 0 w 584423"/>
                <a:gd name="connsiteY36" fmla="*/ 389092 h 607568"/>
                <a:gd name="connsiteX37" fmla="*/ 0 w 584423"/>
                <a:gd name="connsiteY37" fmla="*/ 316826 h 607568"/>
                <a:gd name="connsiteX38" fmla="*/ 32419 w 584423"/>
                <a:gd name="connsiteY38" fmla="*/ 271871 h 607568"/>
                <a:gd name="connsiteX39" fmla="*/ 44557 w 584423"/>
                <a:gd name="connsiteY39" fmla="*/ 268189 h 607568"/>
                <a:gd name="connsiteX40" fmla="*/ 283757 w 584423"/>
                <a:gd name="connsiteY40" fmla="*/ 227644 h 607568"/>
                <a:gd name="connsiteX41" fmla="*/ 300667 w 584423"/>
                <a:gd name="connsiteY41" fmla="*/ 227644 h 607568"/>
                <a:gd name="connsiteX42" fmla="*/ 306663 w 584423"/>
                <a:gd name="connsiteY42" fmla="*/ 230253 h 607568"/>
                <a:gd name="connsiteX43" fmla="*/ 307739 w 584423"/>
                <a:gd name="connsiteY43" fmla="*/ 239459 h 607568"/>
                <a:gd name="connsiteX44" fmla="*/ 298669 w 584423"/>
                <a:gd name="connsiteY44" fmla="*/ 252962 h 607568"/>
                <a:gd name="connsiteX45" fmla="*/ 302973 w 584423"/>
                <a:gd name="connsiteY45" fmla="*/ 288561 h 607568"/>
                <a:gd name="connsiteX46" fmla="*/ 294672 w 584423"/>
                <a:gd name="connsiteY46" fmla="*/ 310810 h 607568"/>
                <a:gd name="connsiteX47" fmla="*/ 289752 w 584423"/>
                <a:gd name="connsiteY47" fmla="*/ 310810 h 607568"/>
                <a:gd name="connsiteX48" fmla="*/ 281451 w 584423"/>
                <a:gd name="connsiteY48" fmla="*/ 288561 h 607568"/>
                <a:gd name="connsiteX49" fmla="*/ 285755 w 584423"/>
                <a:gd name="connsiteY49" fmla="*/ 252962 h 607568"/>
                <a:gd name="connsiteX50" fmla="*/ 276685 w 584423"/>
                <a:gd name="connsiteY50" fmla="*/ 239459 h 607568"/>
                <a:gd name="connsiteX51" fmla="*/ 277761 w 584423"/>
                <a:gd name="connsiteY51" fmla="*/ 230253 h 607568"/>
                <a:gd name="connsiteX52" fmla="*/ 283757 w 584423"/>
                <a:gd name="connsiteY52" fmla="*/ 227644 h 607568"/>
                <a:gd name="connsiteX53" fmla="*/ 243694 w 584423"/>
                <a:gd name="connsiteY53" fmla="*/ 226776 h 607568"/>
                <a:gd name="connsiteX54" fmla="*/ 248918 w 584423"/>
                <a:gd name="connsiteY54" fmla="*/ 230304 h 607568"/>
                <a:gd name="connsiteX55" fmla="*/ 285947 w 584423"/>
                <a:gd name="connsiteY55" fmla="*/ 331870 h 607568"/>
                <a:gd name="connsiteX56" fmla="*/ 298546 w 584423"/>
                <a:gd name="connsiteY56" fmla="*/ 331870 h 607568"/>
                <a:gd name="connsiteX57" fmla="*/ 335575 w 584423"/>
                <a:gd name="connsiteY57" fmla="*/ 230304 h 607568"/>
                <a:gd name="connsiteX58" fmla="*/ 342336 w 584423"/>
                <a:gd name="connsiteY58" fmla="*/ 226929 h 607568"/>
                <a:gd name="connsiteX59" fmla="*/ 360005 w 584423"/>
                <a:gd name="connsiteY59" fmla="*/ 232299 h 607568"/>
                <a:gd name="connsiteX60" fmla="*/ 360005 w 584423"/>
                <a:gd name="connsiteY60" fmla="*/ 232452 h 607568"/>
                <a:gd name="connsiteX61" fmla="*/ 397495 w 584423"/>
                <a:gd name="connsiteY61" fmla="*/ 284002 h 607568"/>
                <a:gd name="connsiteX62" fmla="*/ 397495 w 584423"/>
                <a:gd name="connsiteY62" fmla="*/ 391704 h 607568"/>
                <a:gd name="connsiteX63" fmla="*/ 396573 w 584423"/>
                <a:gd name="connsiteY63" fmla="*/ 394619 h 607568"/>
                <a:gd name="connsiteX64" fmla="*/ 358008 w 584423"/>
                <a:gd name="connsiteY64" fmla="*/ 453379 h 607568"/>
                <a:gd name="connsiteX65" fmla="*/ 358008 w 584423"/>
                <a:gd name="connsiteY65" fmla="*/ 602045 h 607568"/>
                <a:gd name="connsiteX66" fmla="*/ 352476 w 584423"/>
                <a:gd name="connsiteY66" fmla="*/ 607568 h 607568"/>
                <a:gd name="connsiteX67" fmla="*/ 232017 w 584423"/>
                <a:gd name="connsiteY67" fmla="*/ 607568 h 607568"/>
                <a:gd name="connsiteX68" fmla="*/ 226485 w 584423"/>
                <a:gd name="connsiteY68" fmla="*/ 602045 h 607568"/>
                <a:gd name="connsiteX69" fmla="*/ 226485 w 584423"/>
                <a:gd name="connsiteY69" fmla="*/ 453379 h 607568"/>
                <a:gd name="connsiteX70" fmla="*/ 187920 w 584423"/>
                <a:gd name="connsiteY70" fmla="*/ 394619 h 607568"/>
                <a:gd name="connsiteX71" fmla="*/ 186998 w 584423"/>
                <a:gd name="connsiteY71" fmla="*/ 391704 h 607568"/>
                <a:gd name="connsiteX72" fmla="*/ 186998 w 584423"/>
                <a:gd name="connsiteY72" fmla="*/ 284309 h 607568"/>
                <a:gd name="connsiteX73" fmla="*/ 224488 w 584423"/>
                <a:gd name="connsiteY73" fmla="*/ 232299 h 607568"/>
                <a:gd name="connsiteX74" fmla="*/ 243694 w 584423"/>
                <a:gd name="connsiteY74" fmla="*/ 226776 h 607568"/>
                <a:gd name="connsiteX75" fmla="*/ 503026 w 584423"/>
                <a:gd name="connsiteY75" fmla="*/ 160466 h 607568"/>
                <a:gd name="connsiteX76" fmla="*/ 550975 w 584423"/>
                <a:gd name="connsiteY76" fmla="*/ 208274 h 607568"/>
                <a:gd name="connsiteX77" fmla="*/ 503026 w 584423"/>
                <a:gd name="connsiteY77" fmla="*/ 256082 h 607568"/>
                <a:gd name="connsiteX78" fmla="*/ 455077 w 584423"/>
                <a:gd name="connsiteY78" fmla="*/ 208274 h 607568"/>
                <a:gd name="connsiteX79" fmla="*/ 503026 w 584423"/>
                <a:gd name="connsiteY79" fmla="*/ 160466 h 607568"/>
                <a:gd name="connsiteX80" fmla="*/ 81397 w 584423"/>
                <a:gd name="connsiteY80" fmla="*/ 160466 h 607568"/>
                <a:gd name="connsiteX81" fmla="*/ 129346 w 584423"/>
                <a:gd name="connsiteY81" fmla="*/ 208274 h 607568"/>
                <a:gd name="connsiteX82" fmla="*/ 81397 w 584423"/>
                <a:gd name="connsiteY82" fmla="*/ 256082 h 607568"/>
                <a:gd name="connsiteX83" fmla="*/ 33448 w 584423"/>
                <a:gd name="connsiteY83" fmla="*/ 208274 h 607568"/>
                <a:gd name="connsiteX84" fmla="*/ 81397 w 584423"/>
                <a:gd name="connsiteY84" fmla="*/ 160466 h 607568"/>
                <a:gd name="connsiteX85" fmla="*/ 292212 w 584423"/>
                <a:gd name="connsiteY85" fmla="*/ 79174 h 607568"/>
                <a:gd name="connsiteX86" fmla="*/ 353957 w 584423"/>
                <a:gd name="connsiteY86" fmla="*/ 140848 h 607568"/>
                <a:gd name="connsiteX87" fmla="*/ 292212 w 584423"/>
                <a:gd name="connsiteY87" fmla="*/ 202522 h 607568"/>
                <a:gd name="connsiteX88" fmla="*/ 230467 w 584423"/>
                <a:gd name="connsiteY88" fmla="*/ 140848 h 607568"/>
                <a:gd name="connsiteX89" fmla="*/ 292212 w 584423"/>
                <a:gd name="connsiteY89" fmla="*/ 79174 h 607568"/>
                <a:gd name="connsiteX90" fmla="*/ 292212 w 584423"/>
                <a:gd name="connsiteY90" fmla="*/ 0 h 607568"/>
                <a:gd name="connsiteX91" fmla="*/ 504683 w 584423"/>
                <a:gd name="connsiteY91" fmla="*/ 105068 h 607568"/>
                <a:gd name="connsiteX92" fmla="*/ 501764 w 584423"/>
                <a:gd name="connsiteY92" fmla="*/ 126542 h 607568"/>
                <a:gd name="connsiteX93" fmla="*/ 492546 w 584423"/>
                <a:gd name="connsiteY93" fmla="*/ 129610 h 607568"/>
                <a:gd name="connsiteX94" fmla="*/ 480409 w 584423"/>
                <a:gd name="connsiteY94" fmla="*/ 123628 h 607568"/>
                <a:gd name="connsiteX95" fmla="*/ 292212 w 584423"/>
                <a:gd name="connsiteY95" fmla="*/ 30677 h 607568"/>
                <a:gd name="connsiteX96" fmla="*/ 104014 w 584423"/>
                <a:gd name="connsiteY96" fmla="*/ 123628 h 607568"/>
                <a:gd name="connsiteX97" fmla="*/ 82659 w 584423"/>
                <a:gd name="connsiteY97" fmla="*/ 126542 h 607568"/>
                <a:gd name="connsiteX98" fmla="*/ 79740 w 584423"/>
                <a:gd name="connsiteY98" fmla="*/ 105068 h 607568"/>
                <a:gd name="connsiteX99" fmla="*/ 292212 w 584423"/>
                <a:gd name="connsiteY99"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4423" h="607568">
                  <a:moveTo>
                    <a:pt x="466115" y="268189"/>
                  </a:moveTo>
                  <a:cubicBezTo>
                    <a:pt x="470571" y="266808"/>
                    <a:pt x="475334" y="267575"/>
                    <a:pt x="479022" y="270337"/>
                  </a:cubicBezTo>
                  <a:lnTo>
                    <a:pt x="502991" y="288288"/>
                  </a:lnTo>
                  <a:lnTo>
                    <a:pt x="527113" y="270337"/>
                  </a:lnTo>
                  <a:cubicBezTo>
                    <a:pt x="530647" y="267575"/>
                    <a:pt x="535410" y="266808"/>
                    <a:pt x="539866" y="268189"/>
                  </a:cubicBezTo>
                  <a:cubicBezTo>
                    <a:pt x="539866" y="268189"/>
                    <a:pt x="551850" y="271871"/>
                    <a:pt x="552004" y="271871"/>
                  </a:cubicBezTo>
                  <a:cubicBezTo>
                    <a:pt x="571363" y="278315"/>
                    <a:pt x="584423" y="296420"/>
                    <a:pt x="584423" y="316826"/>
                  </a:cubicBezTo>
                  <a:lnTo>
                    <a:pt x="584423" y="389092"/>
                  </a:lnTo>
                  <a:cubicBezTo>
                    <a:pt x="584423" y="391854"/>
                    <a:pt x="583655" y="394615"/>
                    <a:pt x="582118" y="396917"/>
                  </a:cubicBezTo>
                  <a:lnTo>
                    <a:pt x="557842" y="433894"/>
                  </a:lnTo>
                  <a:lnTo>
                    <a:pt x="557842" y="530708"/>
                  </a:lnTo>
                  <a:cubicBezTo>
                    <a:pt x="557842" y="538686"/>
                    <a:pt x="551389" y="544977"/>
                    <a:pt x="543553" y="544977"/>
                  </a:cubicBezTo>
                  <a:lnTo>
                    <a:pt x="462428" y="544977"/>
                  </a:lnTo>
                  <a:cubicBezTo>
                    <a:pt x="454592" y="544977"/>
                    <a:pt x="448139" y="538686"/>
                    <a:pt x="448139" y="530708"/>
                  </a:cubicBezTo>
                  <a:lnTo>
                    <a:pt x="448139" y="433894"/>
                  </a:lnTo>
                  <a:lnTo>
                    <a:pt x="423863" y="396917"/>
                  </a:lnTo>
                  <a:cubicBezTo>
                    <a:pt x="422326" y="394615"/>
                    <a:pt x="421558" y="391854"/>
                    <a:pt x="421558" y="389092"/>
                  </a:cubicBezTo>
                  <a:lnTo>
                    <a:pt x="421558" y="316826"/>
                  </a:lnTo>
                  <a:cubicBezTo>
                    <a:pt x="421558" y="296420"/>
                    <a:pt x="434618" y="278315"/>
                    <a:pt x="453977" y="271871"/>
                  </a:cubicBezTo>
                  <a:cubicBezTo>
                    <a:pt x="454131" y="271871"/>
                    <a:pt x="466115" y="268189"/>
                    <a:pt x="466115" y="268189"/>
                  </a:cubicBezTo>
                  <a:close/>
                  <a:moveTo>
                    <a:pt x="44557" y="268189"/>
                  </a:moveTo>
                  <a:cubicBezTo>
                    <a:pt x="49013" y="266808"/>
                    <a:pt x="53776" y="267575"/>
                    <a:pt x="57310" y="270337"/>
                  </a:cubicBezTo>
                  <a:lnTo>
                    <a:pt x="81432" y="288288"/>
                  </a:lnTo>
                  <a:lnTo>
                    <a:pt x="105401" y="270337"/>
                  </a:lnTo>
                  <a:cubicBezTo>
                    <a:pt x="109089" y="267575"/>
                    <a:pt x="113852" y="266808"/>
                    <a:pt x="118308" y="268189"/>
                  </a:cubicBezTo>
                  <a:cubicBezTo>
                    <a:pt x="118308" y="268189"/>
                    <a:pt x="130292" y="271871"/>
                    <a:pt x="130446" y="271871"/>
                  </a:cubicBezTo>
                  <a:cubicBezTo>
                    <a:pt x="149805" y="278315"/>
                    <a:pt x="162865" y="296420"/>
                    <a:pt x="162865" y="316826"/>
                  </a:cubicBezTo>
                  <a:lnTo>
                    <a:pt x="162865" y="389092"/>
                  </a:lnTo>
                  <a:cubicBezTo>
                    <a:pt x="162865" y="391854"/>
                    <a:pt x="162097" y="394615"/>
                    <a:pt x="160560" y="396917"/>
                  </a:cubicBezTo>
                  <a:lnTo>
                    <a:pt x="136284" y="433894"/>
                  </a:lnTo>
                  <a:lnTo>
                    <a:pt x="136284" y="530708"/>
                  </a:lnTo>
                  <a:cubicBezTo>
                    <a:pt x="136284" y="538686"/>
                    <a:pt x="129831" y="544977"/>
                    <a:pt x="121995" y="544977"/>
                  </a:cubicBezTo>
                  <a:lnTo>
                    <a:pt x="40870" y="544977"/>
                  </a:lnTo>
                  <a:cubicBezTo>
                    <a:pt x="33034" y="544977"/>
                    <a:pt x="26581" y="538686"/>
                    <a:pt x="26581" y="530708"/>
                  </a:cubicBezTo>
                  <a:lnTo>
                    <a:pt x="26581" y="433894"/>
                  </a:lnTo>
                  <a:lnTo>
                    <a:pt x="2305" y="396917"/>
                  </a:lnTo>
                  <a:cubicBezTo>
                    <a:pt x="768" y="394615"/>
                    <a:pt x="0" y="391854"/>
                    <a:pt x="0" y="389092"/>
                  </a:cubicBezTo>
                  <a:lnTo>
                    <a:pt x="0" y="316826"/>
                  </a:lnTo>
                  <a:cubicBezTo>
                    <a:pt x="0" y="296420"/>
                    <a:pt x="13060" y="278315"/>
                    <a:pt x="32419" y="271871"/>
                  </a:cubicBezTo>
                  <a:cubicBezTo>
                    <a:pt x="32573" y="271871"/>
                    <a:pt x="44557" y="268189"/>
                    <a:pt x="44557" y="268189"/>
                  </a:cubicBezTo>
                  <a:close/>
                  <a:moveTo>
                    <a:pt x="283757" y="227644"/>
                  </a:moveTo>
                  <a:lnTo>
                    <a:pt x="300667" y="227644"/>
                  </a:lnTo>
                  <a:cubicBezTo>
                    <a:pt x="302973" y="227644"/>
                    <a:pt x="305126" y="228565"/>
                    <a:pt x="306663" y="230253"/>
                  </a:cubicBezTo>
                  <a:cubicBezTo>
                    <a:pt x="309123" y="232861"/>
                    <a:pt x="309430" y="236544"/>
                    <a:pt x="307739" y="239459"/>
                  </a:cubicBezTo>
                  <a:lnTo>
                    <a:pt x="298669" y="252962"/>
                  </a:lnTo>
                  <a:lnTo>
                    <a:pt x="302973" y="288561"/>
                  </a:lnTo>
                  <a:lnTo>
                    <a:pt x="294672" y="310810"/>
                  </a:lnTo>
                  <a:cubicBezTo>
                    <a:pt x="293749" y="312958"/>
                    <a:pt x="290675" y="312958"/>
                    <a:pt x="289752" y="310810"/>
                  </a:cubicBezTo>
                  <a:lnTo>
                    <a:pt x="281451" y="288561"/>
                  </a:lnTo>
                  <a:lnTo>
                    <a:pt x="285755" y="252962"/>
                  </a:lnTo>
                  <a:lnTo>
                    <a:pt x="276685" y="239459"/>
                  </a:lnTo>
                  <a:cubicBezTo>
                    <a:pt x="274994" y="236544"/>
                    <a:pt x="275302" y="232861"/>
                    <a:pt x="277761" y="230253"/>
                  </a:cubicBezTo>
                  <a:cubicBezTo>
                    <a:pt x="279299" y="228565"/>
                    <a:pt x="281451" y="227644"/>
                    <a:pt x="283757" y="227644"/>
                  </a:cubicBezTo>
                  <a:close/>
                  <a:moveTo>
                    <a:pt x="243694" y="226776"/>
                  </a:moveTo>
                  <a:cubicBezTo>
                    <a:pt x="245999" y="226776"/>
                    <a:pt x="248150" y="228157"/>
                    <a:pt x="248918" y="230304"/>
                  </a:cubicBezTo>
                  <a:lnTo>
                    <a:pt x="285947" y="331870"/>
                  </a:lnTo>
                  <a:cubicBezTo>
                    <a:pt x="288098" y="337700"/>
                    <a:pt x="296395" y="337700"/>
                    <a:pt x="298546" y="331870"/>
                  </a:cubicBezTo>
                  <a:lnTo>
                    <a:pt x="335575" y="230304"/>
                  </a:lnTo>
                  <a:cubicBezTo>
                    <a:pt x="336651" y="227543"/>
                    <a:pt x="339570" y="226162"/>
                    <a:pt x="342336" y="226929"/>
                  </a:cubicBezTo>
                  <a:lnTo>
                    <a:pt x="360005" y="232299"/>
                  </a:lnTo>
                  <a:lnTo>
                    <a:pt x="360005" y="232452"/>
                  </a:lnTo>
                  <a:cubicBezTo>
                    <a:pt x="382438" y="239663"/>
                    <a:pt x="397495" y="260528"/>
                    <a:pt x="397495" y="284002"/>
                  </a:cubicBezTo>
                  <a:lnTo>
                    <a:pt x="397495" y="391704"/>
                  </a:lnTo>
                  <a:cubicBezTo>
                    <a:pt x="397495" y="392778"/>
                    <a:pt x="397188" y="393852"/>
                    <a:pt x="396573" y="394619"/>
                  </a:cubicBezTo>
                  <a:lnTo>
                    <a:pt x="358008" y="453379"/>
                  </a:lnTo>
                  <a:lnTo>
                    <a:pt x="358008" y="602045"/>
                  </a:lnTo>
                  <a:cubicBezTo>
                    <a:pt x="358008" y="605113"/>
                    <a:pt x="355549" y="607568"/>
                    <a:pt x="352476" y="607568"/>
                  </a:cubicBezTo>
                  <a:lnTo>
                    <a:pt x="232017" y="607568"/>
                  </a:lnTo>
                  <a:cubicBezTo>
                    <a:pt x="228944" y="607568"/>
                    <a:pt x="226485" y="605113"/>
                    <a:pt x="226485" y="602045"/>
                  </a:cubicBezTo>
                  <a:lnTo>
                    <a:pt x="226485" y="453379"/>
                  </a:lnTo>
                  <a:lnTo>
                    <a:pt x="187920" y="394619"/>
                  </a:lnTo>
                  <a:cubicBezTo>
                    <a:pt x="187305" y="393852"/>
                    <a:pt x="186998" y="392778"/>
                    <a:pt x="186998" y="391704"/>
                  </a:cubicBezTo>
                  <a:lnTo>
                    <a:pt x="186998" y="284309"/>
                  </a:lnTo>
                  <a:cubicBezTo>
                    <a:pt x="186998" y="260682"/>
                    <a:pt x="202055" y="239817"/>
                    <a:pt x="224488" y="232299"/>
                  </a:cubicBezTo>
                  <a:cubicBezTo>
                    <a:pt x="224488" y="232299"/>
                    <a:pt x="243233" y="226776"/>
                    <a:pt x="243694" y="226776"/>
                  </a:cubicBezTo>
                  <a:close/>
                  <a:moveTo>
                    <a:pt x="503026" y="160466"/>
                  </a:moveTo>
                  <a:cubicBezTo>
                    <a:pt x="529508" y="160466"/>
                    <a:pt x="550975" y="181870"/>
                    <a:pt x="550975" y="208274"/>
                  </a:cubicBezTo>
                  <a:cubicBezTo>
                    <a:pt x="550975" y="234678"/>
                    <a:pt x="529508" y="256082"/>
                    <a:pt x="503026" y="256082"/>
                  </a:cubicBezTo>
                  <a:cubicBezTo>
                    <a:pt x="476544" y="256082"/>
                    <a:pt x="455077" y="234678"/>
                    <a:pt x="455077" y="208274"/>
                  </a:cubicBezTo>
                  <a:cubicBezTo>
                    <a:pt x="455077" y="181870"/>
                    <a:pt x="476544" y="160466"/>
                    <a:pt x="503026" y="160466"/>
                  </a:cubicBezTo>
                  <a:close/>
                  <a:moveTo>
                    <a:pt x="81397" y="160466"/>
                  </a:moveTo>
                  <a:cubicBezTo>
                    <a:pt x="107879" y="160466"/>
                    <a:pt x="129346" y="181870"/>
                    <a:pt x="129346" y="208274"/>
                  </a:cubicBezTo>
                  <a:cubicBezTo>
                    <a:pt x="129346" y="234678"/>
                    <a:pt x="107879" y="256082"/>
                    <a:pt x="81397" y="256082"/>
                  </a:cubicBezTo>
                  <a:cubicBezTo>
                    <a:pt x="54915" y="256082"/>
                    <a:pt x="33448" y="234678"/>
                    <a:pt x="33448" y="208274"/>
                  </a:cubicBezTo>
                  <a:cubicBezTo>
                    <a:pt x="33448" y="181870"/>
                    <a:pt x="54915" y="160466"/>
                    <a:pt x="81397" y="160466"/>
                  </a:cubicBezTo>
                  <a:close/>
                  <a:moveTo>
                    <a:pt x="292212" y="79174"/>
                  </a:moveTo>
                  <a:cubicBezTo>
                    <a:pt x="326313" y="79174"/>
                    <a:pt x="353957" y="106786"/>
                    <a:pt x="353957" y="140848"/>
                  </a:cubicBezTo>
                  <a:cubicBezTo>
                    <a:pt x="353957" y="174910"/>
                    <a:pt x="326313" y="202522"/>
                    <a:pt x="292212" y="202522"/>
                  </a:cubicBezTo>
                  <a:cubicBezTo>
                    <a:pt x="258111" y="202522"/>
                    <a:pt x="230467" y="174910"/>
                    <a:pt x="230467" y="140848"/>
                  </a:cubicBezTo>
                  <a:cubicBezTo>
                    <a:pt x="230467" y="106786"/>
                    <a:pt x="258111" y="79174"/>
                    <a:pt x="292212" y="79174"/>
                  </a:cubicBezTo>
                  <a:close/>
                  <a:moveTo>
                    <a:pt x="292212" y="0"/>
                  </a:moveTo>
                  <a:cubicBezTo>
                    <a:pt x="376247" y="0"/>
                    <a:pt x="453677" y="38346"/>
                    <a:pt x="504683" y="105068"/>
                  </a:cubicBezTo>
                  <a:cubicBezTo>
                    <a:pt x="509906" y="111817"/>
                    <a:pt x="508523" y="121481"/>
                    <a:pt x="501764" y="126542"/>
                  </a:cubicBezTo>
                  <a:cubicBezTo>
                    <a:pt x="498998" y="128690"/>
                    <a:pt x="495772" y="129610"/>
                    <a:pt x="492546" y="129610"/>
                  </a:cubicBezTo>
                  <a:cubicBezTo>
                    <a:pt x="487937" y="129610"/>
                    <a:pt x="483328" y="127616"/>
                    <a:pt x="480409" y="123628"/>
                  </a:cubicBezTo>
                  <a:cubicBezTo>
                    <a:pt x="435088" y="64575"/>
                    <a:pt x="366569" y="30677"/>
                    <a:pt x="292212" y="30677"/>
                  </a:cubicBezTo>
                  <a:cubicBezTo>
                    <a:pt x="217854" y="30677"/>
                    <a:pt x="149335" y="64575"/>
                    <a:pt x="104014" y="123628"/>
                  </a:cubicBezTo>
                  <a:cubicBezTo>
                    <a:pt x="98944" y="130377"/>
                    <a:pt x="89265" y="131604"/>
                    <a:pt x="82659" y="126542"/>
                  </a:cubicBezTo>
                  <a:cubicBezTo>
                    <a:pt x="75900" y="121481"/>
                    <a:pt x="74517" y="111817"/>
                    <a:pt x="79740" y="105068"/>
                  </a:cubicBezTo>
                  <a:cubicBezTo>
                    <a:pt x="130746" y="38346"/>
                    <a:pt x="208176" y="0"/>
                    <a:pt x="292212" y="0"/>
                  </a:cubicBezTo>
                  <a:close/>
                </a:path>
              </a:pathLst>
            </a:custGeom>
            <a:solidFill>
              <a:schemeClr val="accent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7" name="iṥľiḑe">
              <a:extLst>
                <a:ext uri="{FF2B5EF4-FFF2-40B4-BE49-F238E27FC236}">
                  <a16:creationId xmlns:a16="http://schemas.microsoft.com/office/drawing/2014/main" id="{C9FA3E4C-1DAB-44CD-BE03-D6EF9CB1B87C}"/>
                </a:ext>
              </a:extLst>
            </p:cNvPr>
            <p:cNvSpPr/>
            <p:nvPr/>
          </p:nvSpPr>
          <p:spPr bwMode="auto">
            <a:xfrm>
              <a:off x="6092902" y="4799986"/>
              <a:ext cx="519749" cy="565570"/>
            </a:xfrm>
            <a:custGeom>
              <a:avLst/>
              <a:gdLst>
                <a:gd name="T0" fmla="*/ 2801 w 7564"/>
                <a:gd name="T1" fmla="*/ 3001 h 8244"/>
                <a:gd name="T2" fmla="*/ 2187 w 7564"/>
                <a:gd name="T3" fmla="*/ 3778 h 8244"/>
                <a:gd name="T4" fmla="*/ 1795 w 7564"/>
                <a:gd name="T5" fmla="*/ 3778 h 8244"/>
                <a:gd name="T6" fmla="*/ 1267 w 7564"/>
                <a:gd name="T7" fmla="*/ 3393 h 8244"/>
                <a:gd name="T8" fmla="*/ 1393 w 7564"/>
                <a:gd name="T9" fmla="*/ 3013 h 8244"/>
                <a:gd name="T10" fmla="*/ 2052 w 7564"/>
                <a:gd name="T11" fmla="*/ 3240 h 8244"/>
                <a:gd name="T12" fmla="*/ 2349 w 7564"/>
                <a:gd name="T13" fmla="*/ 3039 h 8244"/>
                <a:gd name="T14" fmla="*/ 1249 w 7564"/>
                <a:gd name="T15" fmla="*/ 2145 h 8244"/>
                <a:gd name="T16" fmla="*/ 1794 w 7564"/>
                <a:gd name="T17" fmla="*/ 1535 h 8244"/>
                <a:gd name="T18" fmla="*/ 1990 w 7564"/>
                <a:gd name="T19" fmla="*/ 1184 h 8244"/>
                <a:gd name="T20" fmla="*/ 2187 w 7564"/>
                <a:gd name="T21" fmla="*/ 1536 h 8244"/>
                <a:gd name="T22" fmla="*/ 2727 w 7564"/>
                <a:gd name="T23" fmla="*/ 1880 h 8244"/>
                <a:gd name="T24" fmla="*/ 2400 w 7564"/>
                <a:gd name="T25" fmla="*/ 2057 h 8244"/>
                <a:gd name="T26" fmla="*/ 1700 w 7564"/>
                <a:gd name="T27" fmla="*/ 2098 h 8244"/>
                <a:gd name="T28" fmla="*/ 2145 w 7564"/>
                <a:gd name="T29" fmla="*/ 2376 h 8244"/>
                <a:gd name="T30" fmla="*/ 4577 w 7564"/>
                <a:gd name="T31" fmla="*/ 8008 h 8244"/>
                <a:gd name="T32" fmla="*/ 0 w 7564"/>
                <a:gd name="T33" fmla="*/ 6925 h 8244"/>
                <a:gd name="T34" fmla="*/ 1082 w 7564"/>
                <a:gd name="T35" fmla="*/ 0 h 8244"/>
                <a:gd name="T36" fmla="*/ 6103 w 7564"/>
                <a:gd name="T37" fmla="*/ 1083 h 8244"/>
                <a:gd name="T38" fmla="*/ 6065 w 7564"/>
                <a:gd name="T39" fmla="*/ 3821 h 8244"/>
                <a:gd name="T40" fmla="*/ 5450 w 7564"/>
                <a:gd name="T41" fmla="*/ 3823 h 8244"/>
                <a:gd name="T42" fmla="*/ 5180 w 7564"/>
                <a:gd name="T43" fmla="*/ 1083 h 8244"/>
                <a:gd name="T44" fmla="*/ 1082 w 7564"/>
                <a:gd name="T45" fmla="*/ 923 h 8244"/>
                <a:gd name="T46" fmla="*/ 923 w 7564"/>
                <a:gd name="T47" fmla="*/ 6439 h 8244"/>
                <a:gd name="T48" fmla="*/ 3636 w 7564"/>
                <a:gd name="T49" fmla="*/ 6598 h 8244"/>
                <a:gd name="T50" fmla="*/ 4316 w 7564"/>
                <a:gd name="T51" fmla="*/ 7443 h 8244"/>
                <a:gd name="T52" fmla="*/ 4577 w 7564"/>
                <a:gd name="T53" fmla="*/ 8008 h 8244"/>
                <a:gd name="T54" fmla="*/ 3051 w 7564"/>
                <a:gd name="T55" fmla="*/ 6925 h 8244"/>
                <a:gd name="T56" fmla="*/ 3051 w 7564"/>
                <a:gd name="T57" fmla="*/ 7667 h 8244"/>
                <a:gd name="T58" fmla="*/ 7261 w 7564"/>
                <a:gd name="T59" fmla="*/ 6211 h 8244"/>
                <a:gd name="T60" fmla="*/ 7100 w 7564"/>
                <a:gd name="T61" fmla="*/ 7429 h 8244"/>
                <a:gd name="T62" fmla="*/ 4657 w 7564"/>
                <a:gd name="T63" fmla="*/ 7779 h 8244"/>
                <a:gd name="T64" fmla="*/ 4486 w 7564"/>
                <a:gd name="T65" fmla="*/ 6894 h 8244"/>
                <a:gd name="T66" fmla="*/ 2877 w 7564"/>
                <a:gd name="T67" fmla="*/ 5307 h 8244"/>
                <a:gd name="T68" fmla="*/ 3717 w 7564"/>
                <a:gd name="T69" fmla="*/ 5193 h 8244"/>
                <a:gd name="T70" fmla="*/ 3549 w 7564"/>
                <a:gd name="T71" fmla="*/ 3186 h 8244"/>
                <a:gd name="T72" fmla="*/ 4702 w 7564"/>
                <a:gd name="T73" fmla="*/ 4337 h 8244"/>
                <a:gd name="T74" fmla="*/ 5995 w 7564"/>
                <a:gd name="T75" fmla="*/ 3992 h 8244"/>
                <a:gd name="T76" fmla="*/ 6783 w 7564"/>
                <a:gd name="T77" fmla="*/ 5408 h 8244"/>
                <a:gd name="T78" fmla="*/ 7261 w 7564"/>
                <a:gd name="T79" fmla="*/ 6211 h 8244"/>
                <a:gd name="T80" fmla="*/ 6508 w 7564"/>
                <a:gd name="T81" fmla="*/ 6358 h 8244"/>
                <a:gd name="T82" fmla="*/ 6798 w 7564"/>
                <a:gd name="T83" fmla="*/ 7052 h 8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64" h="8244">
                  <a:moveTo>
                    <a:pt x="2801" y="2995"/>
                  </a:moveTo>
                  <a:lnTo>
                    <a:pt x="2801" y="3001"/>
                  </a:lnTo>
                  <a:cubicBezTo>
                    <a:pt x="2801" y="3365"/>
                    <a:pt x="2554" y="3586"/>
                    <a:pt x="2187" y="3632"/>
                  </a:cubicBezTo>
                  <a:lnTo>
                    <a:pt x="2187" y="3778"/>
                  </a:lnTo>
                  <a:cubicBezTo>
                    <a:pt x="2187" y="3886"/>
                    <a:pt x="2099" y="3974"/>
                    <a:pt x="1991" y="3974"/>
                  </a:cubicBezTo>
                  <a:cubicBezTo>
                    <a:pt x="1882" y="3974"/>
                    <a:pt x="1795" y="3886"/>
                    <a:pt x="1795" y="3778"/>
                  </a:cubicBezTo>
                  <a:lnTo>
                    <a:pt x="1795" y="3616"/>
                  </a:lnTo>
                  <a:cubicBezTo>
                    <a:pt x="1608" y="3580"/>
                    <a:pt x="1427" y="3508"/>
                    <a:pt x="1267" y="3393"/>
                  </a:cubicBezTo>
                  <a:cubicBezTo>
                    <a:pt x="1217" y="3358"/>
                    <a:pt x="1181" y="3293"/>
                    <a:pt x="1181" y="3222"/>
                  </a:cubicBezTo>
                  <a:cubicBezTo>
                    <a:pt x="1181" y="3104"/>
                    <a:pt x="1276" y="3013"/>
                    <a:pt x="1393" y="3013"/>
                  </a:cubicBezTo>
                  <a:cubicBezTo>
                    <a:pt x="1453" y="3013"/>
                    <a:pt x="1494" y="3033"/>
                    <a:pt x="1523" y="3054"/>
                  </a:cubicBezTo>
                  <a:cubicBezTo>
                    <a:pt x="1680" y="3169"/>
                    <a:pt x="1851" y="3240"/>
                    <a:pt x="2052" y="3240"/>
                  </a:cubicBezTo>
                  <a:cubicBezTo>
                    <a:pt x="2237" y="3240"/>
                    <a:pt x="2349" y="3166"/>
                    <a:pt x="2349" y="3045"/>
                  </a:cubicBezTo>
                  <a:lnTo>
                    <a:pt x="2349" y="3039"/>
                  </a:lnTo>
                  <a:cubicBezTo>
                    <a:pt x="2349" y="2924"/>
                    <a:pt x="2278" y="2866"/>
                    <a:pt x="1933" y="2777"/>
                  </a:cubicBezTo>
                  <a:cubicBezTo>
                    <a:pt x="1517" y="2671"/>
                    <a:pt x="1249" y="2556"/>
                    <a:pt x="1249" y="2145"/>
                  </a:cubicBezTo>
                  <a:lnTo>
                    <a:pt x="1249" y="2139"/>
                  </a:lnTo>
                  <a:cubicBezTo>
                    <a:pt x="1249" y="1820"/>
                    <a:pt x="1469" y="1595"/>
                    <a:pt x="1794" y="1535"/>
                  </a:cubicBezTo>
                  <a:lnTo>
                    <a:pt x="1794" y="1381"/>
                  </a:lnTo>
                  <a:cubicBezTo>
                    <a:pt x="1794" y="1272"/>
                    <a:pt x="1882" y="1184"/>
                    <a:pt x="1990" y="1184"/>
                  </a:cubicBezTo>
                  <a:cubicBezTo>
                    <a:pt x="2099" y="1184"/>
                    <a:pt x="2187" y="1272"/>
                    <a:pt x="2187" y="1381"/>
                  </a:cubicBezTo>
                  <a:lnTo>
                    <a:pt x="2187" y="1536"/>
                  </a:lnTo>
                  <a:cubicBezTo>
                    <a:pt x="2349" y="1563"/>
                    <a:pt x="2496" y="1617"/>
                    <a:pt x="2626" y="1700"/>
                  </a:cubicBezTo>
                  <a:cubicBezTo>
                    <a:pt x="2677" y="1729"/>
                    <a:pt x="2727" y="1791"/>
                    <a:pt x="2727" y="1880"/>
                  </a:cubicBezTo>
                  <a:cubicBezTo>
                    <a:pt x="2727" y="1998"/>
                    <a:pt x="2632" y="2090"/>
                    <a:pt x="2514" y="2090"/>
                  </a:cubicBezTo>
                  <a:cubicBezTo>
                    <a:pt x="2470" y="2090"/>
                    <a:pt x="2435" y="2078"/>
                    <a:pt x="2400" y="2057"/>
                  </a:cubicBezTo>
                  <a:cubicBezTo>
                    <a:pt x="2249" y="1969"/>
                    <a:pt x="2107" y="1918"/>
                    <a:pt x="1965" y="1918"/>
                  </a:cubicBezTo>
                  <a:cubicBezTo>
                    <a:pt x="1791" y="1918"/>
                    <a:pt x="1700" y="1998"/>
                    <a:pt x="1700" y="2098"/>
                  </a:cubicBezTo>
                  <a:lnTo>
                    <a:pt x="1700" y="2104"/>
                  </a:lnTo>
                  <a:cubicBezTo>
                    <a:pt x="1700" y="2240"/>
                    <a:pt x="1788" y="2284"/>
                    <a:pt x="2145" y="2376"/>
                  </a:cubicBezTo>
                  <a:cubicBezTo>
                    <a:pt x="2564" y="2485"/>
                    <a:pt x="2801" y="2635"/>
                    <a:pt x="2801" y="2995"/>
                  </a:cubicBezTo>
                  <a:close/>
                  <a:moveTo>
                    <a:pt x="4577" y="8008"/>
                  </a:moveTo>
                  <a:lnTo>
                    <a:pt x="1082" y="8008"/>
                  </a:lnTo>
                  <a:cubicBezTo>
                    <a:pt x="485" y="8008"/>
                    <a:pt x="0" y="7522"/>
                    <a:pt x="0" y="6925"/>
                  </a:cubicBezTo>
                  <a:lnTo>
                    <a:pt x="0" y="1083"/>
                  </a:lnTo>
                  <a:cubicBezTo>
                    <a:pt x="0" y="486"/>
                    <a:pt x="485" y="0"/>
                    <a:pt x="1082" y="0"/>
                  </a:cubicBezTo>
                  <a:lnTo>
                    <a:pt x="5020" y="0"/>
                  </a:lnTo>
                  <a:cubicBezTo>
                    <a:pt x="5617" y="0"/>
                    <a:pt x="6103" y="486"/>
                    <a:pt x="6103" y="1083"/>
                  </a:cubicBezTo>
                  <a:lnTo>
                    <a:pt x="6103" y="3841"/>
                  </a:lnTo>
                  <a:cubicBezTo>
                    <a:pt x="6090" y="3835"/>
                    <a:pt x="6078" y="3827"/>
                    <a:pt x="6065" y="3821"/>
                  </a:cubicBezTo>
                  <a:cubicBezTo>
                    <a:pt x="5968" y="3781"/>
                    <a:pt x="5865" y="3761"/>
                    <a:pt x="5760" y="3761"/>
                  </a:cubicBezTo>
                  <a:cubicBezTo>
                    <a:pt x="5653" y="3761"/>
                    <a:pt x="5548" y="3782"/>
                    <a:pt x="5450" y="3823"/>
                  </a:cubicBezTo>
                  <a:lnTo>
                    <a:pt x="5180" y="3936"/>
                  </a:lnTo>
                  <a:lnTo>
                    <a:pt x="5180" y="1083"/>
                  </a:lnTo>
                  <a:cubicBezTo>
                    <a:pt x="5180" y="995"/>
                    <a:pt x="5108" y="923"/>
                    <a:pt x="5020" y="923"/>
                  </a:cubicBezTo>
                  <a:lnTo>
                    <a:pt x="1082" y="923"/>
                  </a:lnTo>
                  <a:cubicBezTo>
                    <a:pt x="994" y="923"/>
                    <a:pt x="923" y="995"/>
                    <a:pt x="923" y="1083"/>
                  </a:cubicBezTo>
                  <a:lnTo>
                    <a:pt x="923" y="6439"/>
                  </a:lnTo>
                  <a:cubicBezTo>
                    <a:pt x="923" y="6527"/>
                    <a:pt x="995" y="6598"/>
                    <a:pt x="1082" y="6598"/>
                  </a:cubicBezTo>
                  <a:lnTo>
                    <a:pt x="3636" y="6598"/>
                  </a:lnTo>
                  <a:lnTo>
                    <a:pt x="4269" y="6978"/>
                  </a:lnTo>
                  <a:cubicBezTo>
                    <a:pt x="4238" y="7133"/>
                    <a:pt x="4254" y="7294"/>
                    <a:pt x="4316" y="7443"/>
                  </a:cubicBezTo>
                  <a:lnTo>
                    <a:pt x="4487" y="7851"/>
                  </a:lnTo>
                  <a:cubicBezTo>
                    <a:pt x="4511" y="7908"/>
                    <a:pt x="4542" y="7959"/>
                    <a:pt x="4577" y="8008"/>
                  </a:cubicBezTo>
                  <a:close/>
                  <a:moveTo>
                    <a:pt x="3423" y="7296"/>
                  </a:moveTo>
                  <a:cubicBezTo>
                    <a:pt x="3423" y="7091"/>
                    <a:pt x="3257" y="6925"/>
                    <a:pt x="3051" y="6925"/>
                  </a:cubicBezTo>
                  <a:cubicBezTo>
                    <a:pt x="2846" y="6925"/>
                    <a:pt x="2680" y="7091"/>
                    <a:pt x="2680" y="7296"/>
                  </a:cubicBezTo>
                  <a:cubicBezTo>
                    <a:pt x="2680" y="7501"/>
                    <a:pt x="2846" y="7667"/>
                    <a:pt x="3051" y="7667"/>
                  </a:cubicBezTo>
                  <a:cubicBezTo>
                    <a:pt x="3257" y="7667"/>
                    <a:pt x="3423" y="7501"/>
                    <a:pt x="3423" y="7296"/>
                  </a:cubicBezTo>
                  <a:close/>
                  <a:moveTo>
                    <a:pt x="7261" y="6211"/>
                  </a:moveTo>
                  <a:lnTo>
                    <a:pt x="7432" y="6619"/>
                  </a:lnTo>
                  <a:cubicBezTo>
                    <a:pt x="7564" y="6934"/>
                    <a:pt x="7416" y="7297"/>
                    <a:pt x="7100" y="7429"/>
                  </a:cubicBezTo>
                  <a:lnTo>
                    <a:pt x="5467" y="8112"/>
                  </a:lnTo>
                  <a:cubicBezTo>
                    <a:pt x="5152" y="8244"/>
                    <a:pt x="4789" y="8095"/>
                    <a:pt x="4657" y="7779"/>
                  </a:cubicBezTo>
                  <a:lnTo>
                    <a:pt x="4486" y="7371"/>
                  </a:lnTo>
                  <a:cubicBezTo>
                    <a:pt x="4420" y="7212"/>
                    <a:pt x="4425" y="7041"/>
                    <a:pt x="4486" y="6894"/>
                  </a:cubicBezTo>
                  <a:lnTo>
                    <a:pt x="3058" y="6036"/>
                  </a:lnTo>
                  <a:cubicBezTo>
                    <a:pt x="2807" y="5884"/>
                    <a:pt x="2726" y="5559"/>
                    <a:pt x="2877" y="5307"/>
                  </a:cubicBezTo>
                  <a:cubicBezTo>
                    <a:pt x="3027" y="5056"/>
                    <a:pt x="3354" y="4975"/>
                    <a:pt x="3605" y="5126"/>
                  </a:cubicBezTo>
                  <a:lnTo>
                    <a:pt x="3717" y="5193"/>
                  </a:lnTo>
                  <a:lnTo>
                    <a:pt x="3216" y="3997"/>
                  </a:lnTo>
                  <a:cubicBezTo>
                    <a:pt x="3085" y="3681"/>
                    <a:pt x="3233" y="3318"/>
                    <a:pt x="3549" y="3186"/>
                  </a:cubicBezTo>
                  <a:cubicBezTo>
                    <a:pt x="3865" y="3054"/>
                    <a:pt x="4227" y="3203"/>
                    <a:pt x="4359" y="3519"/>
                  </a:cubicBezTo>
                  <a:lnTo>
                    <a:pt x="4702" y="4337"/>
                  </a:lnTo>
                  <a:lnTo>
                    <a:pt x="5521" y="3994"/>
                  </a:lnTo>
                  <a:cubicBezTo>
                    <a:pt x="5672" y="3931"/>
                    <a:pt x="5843" y="3930"/>
                    <a:pt x="5995" y="3992"/>
                  </a:cubicBezTo>
                  <a:cubicBezTo>
                    <a:pt x="6147" y="4055"/>
                    <a:pt x="6268" y="4175"/>
                    <a:pt x="6331" y="4326"/>
                  </a:cubicBezTo>
                  <a:lnTo>
                    <a:pt x="6783" y="5408"/>
                  </a:lnTo>
                  <a:cubicBezTo>
                    <a:pt x="6843" y="5552"/>
                    <a:pt x="6843" y="5704"/>
                    <a:pt x="6797" y="5841"/>
                  </a:cubicBezTo>
                  <a:cubicBezTo>
                    <a:pt x="6998" y="5876"/>
                    <a:pt x="7177" y="6009"/>
                    <a:pt x="7261" y="6211"/>
                  </a:cubicBezTo>
                  <a:close/>
                  <a:moveTo>
                    <a:pt x="7000" y="6560"/>
                  </a:moveTo>
                  <a:cubicBezTo>
                    <a:pt x="6920" y="6368"/>
                    <a:pt x="6699" y="6278"/>
                    <a:pt x="6508" y="6358"/>
                  </a:cubicBezTo>
                  <a:cubicBezTo>
                    <a:pt x="6316" y="6438"/>
                    <a:pt x="6226" y="6658"/>
                    <a:pt x="6306" y="6850"/>
                  </a:cubicBezTo>
                  <a:cubicBezTo>
                    <a:pt x="6386" y="7042"/>
                    <a:pt x="6606" y="7132"/>
                    <a:pt x="6798" y="7052"/>
                  </a:cubicBezTo>
                  <a:cubicBezTo>
                    <a:pt x="6990" y="6972"/>
                    <a:pt x="7080" y="6751"/>
                    <a:pt x="7000" y="6560"/>
                  </a:cubicBezTo>
                  <a:close/>
                </a:path>
              </a:pathLst>
            </a:custGeom>
            <a:solidFill>
              <a:schemeClr val="tx1">
                <a:lumMod val="50000"/>
                <a:lumOff val="50000"/>
              </a:schemeClr>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Tree>
    <p:extLst>
      <p:ext uri="{BB962C8B-B14F-4D97-AF65-F5344CB8AC3E}">
        <p14:creationId xmlns:p14="http://schemas.microsoft.com/office/powerpoint/2010/main" val="4091382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4.7 </a:t>
            </a:r>
            <a:r>
              <a:rPr lang="zh-CN" altLang="en-US" dirty="0"/>
              <a:t>机遇和挑战</a:t>
            </a:r>
          </a:p>
        </p:txBody>
      </p:sp>
      <p:sp>
        <p:nvSpPr>
          <p:cNvPr id="5" name="矩形 4"/>
          <p:cNvSpPr/>
          <p:nvPr/>
        </p:nvSpPr>
        <p:spPr>
          <a:xfrm>
            <a:off x="5268258" y="1236956"/>
            <a:ext cx="6077415" cy="5139869"/>
          </a:xfrm>
          <a:prstGeom prst="rect">
            <a:avLst/>
          </a:prstGeom>
        </p:spPr>
        <p:txBody>
          <a:bodyPr wrap="square">
            <a:spAutoFit/>
          </a:bodyPr>
          <a:lstStyle/>
          <a:p>
            <a:pPr lvl="0" algn="just"/>
            <a:r>
              <a:rPr lang="zh-CN" altLang="en-US" sz="3200" b="1" dirty="0">
                <a:solidFill>
                  <a:srgbClr val="595959"/>
                </a:solidFill>
                <a:latin typeface="楷体" panose="02010609060101010101" pitchFamily="49" charset="-122"/>
                <a:ea typeface="楷体" panose="02010609060101010101" pitchFamily="49" charset="-122"/>
              </a:rPr>
              <a:t>机遇</a:t>
            </a:r>
            <a:r>
              <a:rPr lang="en-US" altLang="zh-CN" sz="3200" b="1" dirty="0">
                <a:solidFill>
                  <a:srgbClr val="595959"/>
                </a:solidFill>
                <a:latin typeface="楷体" panose="02010609060101010101" pitchFamily="49" charset="-122"/>
                <a:ea typeface="楷体" panose="02010609060101010101" pitchFamily="49" charset="-122"/>
              </a:rPr>
              <a:t>——AIB</a:t>
            </a:r>
            <a:r>
              <a:rPr lang="zh-CN" altLang="en-US" sz="3200" b="1" dirty="0">
                <a:solidFill>
                  <a:srgbClr val="595959"/>
                </a:solidFill>
                <a:latin typeface="楷体" panose="02010609060101010101" pitchFamily="49" charset="-122"/>
                <a:ea typeface="楷体" panose="02010609060101010101" pitchFamily="49" charset="-122"/>
              </a:rPr>
              <a:t>的时效性和可行性</a:t>
            </a:r>
            <a:endParaRPr lang="en-US" altLang="zh-CN" sz="3200" b="1" dirty="0">
              <a:solidFill>
                <a:srgbClr val="595959"/>
              </a:solidFill>
              <a:latin typeface="楷体" panose="02010609060101010101" pitchFamily="49" charset="-122"/>
              <a:ea typeface="楷体" panose="02010609060101010101" pitchFamily="49" charset="-122"/>
            </a:endParaRPr>
          </a:p>
          <a:p>
            <a:pPr lvl="0" algn="just"/>
            <a:endParaRPr lang="zh-CN" altLang="en-US" sz="3200" dirty="0">
              <a:solidFill>
                <a:srgbClr val="3E3E3E"/>
              </a:solidFill>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国家政策的大力支持</a:t>
            </a: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人工智能生物学</a:t>
            </a:r>
            <a:r>
              <a:rPr lang="en-US" altLang="zh-CN" sz="2400" dirty="0">
                <a:latin typeface="+mj-lt"/>
                <a:ea typeface="楷体" panose="02010609060101010101" pitchFamily="49" charset="-122"/>
              </a:rPr>
              <a:t>(AIB)</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目前没有明确的概念</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是我们抢占战略高地的大好时机；</a:t>
            </a:r>
            <a:endParaRPr lang="en-US" altLang="zh-CN" sz="2400" dirty="0">
              <a:latin typeface="楷体" panose="02010609060101010101" pitchFamily="49" charset="-122"/>
              <a:ea typeface="楷体" panose="02010609060101010101" pitchFamily="49" charset="-122"/>
            </a:endParaRPr>
          </a:p>
          <a:p>
            <a:pPr marL="285737" indent="-285737" algn="just" defTabSz="914354">
              <a:buFont typeface="Wingdings" panose="05000000000000000000" pitchFamily="2" charset="2"/>
              <a:buChar char="ü"/>
              <a:defRPr/>
            </a:pPr>
            <a:endParaRPr lang="zh-CN" altLang="en-US" sz="2400" dirty="0">
              <a:solidFill>
                <a:srgbClr val="3E3E3E"/>
              </a:solidFill>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军事医学研究产生的海量数据，是人工智能技术的绝佳粮食；</a:t>
            </a: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人工智能技术蓄势待发，它的良好运用，能够大大提高生物研究的效率，降低成本，兵贵神速。</a:t>
            </a:r>
            <a:endParaRPr lang="en-US" altLang="zh-CN" sz="2400"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20D196EB-DEB6-4037-8645-5011C3E7F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87" y="1222664"/>
            <a:ext cx="3673476" cy="5357813"/>
          </a:xfrm>
          <a:prstGeom prst="rect">
            <a:avLst/>
          </a:prstGeom>
        </p:spPr>
      </p:pic>
    </p:spTree>
    <p:extLst>
      <p:ext uri="{BB962C8B-B14F-4D97-AF65-F5344CB8AC3E}">
        <p14:creationId xmlns:p14="http://schemas.microsoft.com/office/powerpoint/2010/main" val="159908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057779" y="1222670"/>
            <a:ext cx="6302181" cy="5262979"/>
          </a:xfrm>
          <a:prstGeom prst="rect">
            <a:avLst/>
          </a:prstGeom>
        </p:spPr>
        <p:txBody>
          <a:bodyPr wrap="square">
            <a:spAutoFit/>
          </a:bodyPr>
          <a:lstStyle/>
          <a:p>
            <a:pPr lvl="0" algn="just"/>
            <a:r>
              <a:rPr lang="zh-CN" altLang="en-US" sz="3200" b="1" dirty="0">
                <a:solidFill>
                  <a:srgbClr val="595959"/>
                </a:solidFill>
                <a:latin typeface="楷体" panose="02010609060101010101" pitchFamily="49" charset="-122"/>
                <a:ea typeface="楷体" panose="02010609060101010101" pitchFamily="49" charset="-122"/>
              </a:rPr>
              <a:t>挑战</a:t>
            </a:r>
            <a:r>
              <a:rPr lang="en-US" altLang="zh-CN" sz="3200" b="1" dirty="0">
                <a:solidFill>
                  <a:srgbClr val="595959"/>
                </a:solidFill>
                <a:latin typeface="楷体" panose="02010609060101010101" pitchFamily="49" charset="-122"/>
                <a:ea typeface="楷体" panose="02010609060101010101" pitchFamily="49" charset="-122"/>
              </a:rPr>
              <a:t>——AIB</a:t>
            </a:r>
            <a:r>
              <a:rPr lang="zh-CN" altLang="en-US" sz="3200" b="1" dirty="0">
                <a:solidFill>
                  <a:srgbClr val="595959"/>
                </a:solidFill>
                <a:latin typeface="楷体" panose="02010609060101010101" pitchFamily="49" charset="-122"/>
                <a:ea typeface="楷体" panose="02010609060101010101" pitchFamily="49" charset="-122"/>
              </a:rPr>
              <a:t>的紧迫性和难度</a:t>
            </a:r>
            <a:endParaRPr lang="en-US" altLang="zh-CN" sz="3200" b="1" dirty="0">
              <a:solidFill>
                <a:srgbClr val="595959"/>
              </a:solidFill>
              <a:latin typeface="楷体" panose="02010609060101010101" pitchFamily="49" charset="-122"/>
              <a:ea typeface="楷体" panose="02010609060101010101" pitchFamily="49" charset="-122"/>
            </a:endParaRPr>
          </a:p>
          <a:p>
            <a:pPr lvl="0" algn="just"/>
            <a:endParaRPr lang="en-US" altLang="zh-CN" sz="3200" dirty="0">
              <a:solidFill>
                <a:srgbClr val="3E3E3E"/>
              </a:solidFill>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solidFill>
                  <a:srgbClr val="000000"/>
                </a:solidFill>
                <a:latin typeface="楷体" panose="02010609060101010101" pitchFamily="49" charset="-122"/>
                <a:ea typeface="楷体" panose="02010609060101010101" pitchFamily="49" charset="-122"/>
              </a:rPr>
              <a:t>人工智能</a:t>
            </a:r>
            <a:r>
              <a:rPr lang="en-US" altLang="zh-CN" sz="2400" dirty="0">
                <a:solidFill>
                  <a:srgbClr val="000000"/>
                </a:solidFill>
                <a:latin typeface="楷体" panose="02010609060101010101" pitchFamily="49" charset="-122"/>
                <a:ea typeface="楷体" panose="02010609060101010101" pitchFamily="49" charset="-122"/>
              </a:rPr>
              <a:t>+</a:t>
            </a:r>
            <a:r>
              <a:rPr lang="zh-CN" altLang="en-US" sz="2400" dirty="0">
                <a:solidFill>
                  <a:srgbClr val="000000"/>
                </a:solidFill>
                <a:latin typeface="楷体" panose="02010609060101010101" pitchFamily="49" charset="-122"/>
                <a:ea typeface="楷体" panose="02010609060101010101" pitchFamily="49" charset="-122"/>
              </a:rPr>
              <a:t>生命科学概念火热，机会稍纵即逝，需要及时把握。</a:t>
            </a:r>
            <a:endParaRPr lang="en-US" altLang="zh-CN" sz="2400" dirty="0">
              <a:solidFill>
                <a:srgbClr val="000000"/>
              </a:solidFill>
              <a:latin typeface="楷体" panose="02010609060101010101" pitchFamily="49" charset="-122"/>
              <a:ea typeface="楷体" panose="02010609060101010101" pitchFamily="49" charset="-122"/>
            </a:endParaRPr>
          </a:p>
          <a:p>
            <a:pPr lvl="0"/>
            <a:endParaRPr lang="en-US" altLang="zh-CN" sz="2400" dirty="0">
              <a:solidFill>
                <a:srgbClr val="FF0000"/>
              </a:solidFill>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人工智能技术门槛高，与生物科学结合难度大，需要尽快集中力量建设人才梯队，集思广益；</a:t>
            </a: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r>
              <a:rPr lang="zh-CN" altLang="en-US" sz="2400" dirty="0">
                <a:latin typeface="楷体" panose="02010609060101010101" pitchFamily="49" charset="-122"/>
                <a:ea typeface="楷体" panose="02010609060101010101" pitchFamily="49" charset="-122"/>
              </a:rPr>
              <a:t>人工智能技术对计算机硬件、生物数据质量要求</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标注数据大量缺失</a:t>
            </a:r>
            <a:r>
              <a:rPr lang="en-US" altLang="zh-CN"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rPr>
              <a:t>非常高。</a:t>
            </a:r>
            <a:endParaRPr lang="en-US" altLang="zh-CN" sz="2400" dirty="0">
              <a:latin typeface="楷体" panose="02010609060101010101" pitchFamily="49" charset="-122"/>
              <a:ea typeface="楷体" panose="02010609060101010101" pitchFamily="49" charset="-122"/>
            </a:endParaRPr>
          </a:p>
          <a:p>
            <a:pPr marL="285737" indent="-285737">
              <a:buFont typeface="Wingdings" panose="05000000000000000000" pitchFamily="2" charset="2"/>
              <a:buChar char="ü"/>
            </a:pPr>
            <a:endParaRPr lang="en-US" altLang="zh-CN" sz="2400" dirty="0">
              <a:solidFill>
                <a:srgbClr val="FF0000"/>
              </a:solidFill>
              <a:latin typeface="楷体" panose="02010609060101010101" pitchFamily="49" charset="-122"/>
              <a:ea typeface="楷体" panose="02010609060101010101" pitchFamily="49" charset="-122"/>
            </a:endParaRPr>
          </a:p>
          <a:p>
            <a:pPr lvl="0" algn="just"/>
            <a:endParaRPr lang="zh-CN" altLang="en-US" sz="3200" dirty="0">
              <a:solidFill>
                <a:srgbClr val="3E3E3E"/>
              </a:solidFill>
              <a:latin typeface="楷体" panose="02010609060101010101" pitchFamily="49" charset="-122"/>
              <a:ea typeface="楷体" panose="02010609060101010101" pitchFamily="49" charset="-122"/>
            </a:endParaRPr>
          </a:p>
        </p:txBody>
      </p:sp>
      <p:sp>
        <p:nvSpPr>
          <p:cNvPr id="6" name="标题 5">
            <a:extLst>
              <a:ext uri="{FF2B5EF4-FFF2-40B4-BE49-F238E27FC236}">
                <a16:creationId xmlns:a16="http://schemas.microsoft.com/office/drawing/2014/main" id="{AB3076CC-20D5-4CA2-B8E4-1F32F73E3AA4}"/>
              </a:ext>
            </a:extLst>
          </p:cNvPr>
          <p:cNvSpPr>
            <a:spLocks noGrp="1"/>
          </p:cNvSpPr>
          <p:nvPr>
            <p:ph type="title"/>
          </p:nvPr>
        </p:nvSpPr>
        <p:spPr>
          <a:xfrm>
            <a:off x="669925" y="1"/>
            <a:ext cx="10850563" cy="1028699"/>
          </a:xfrm>
        </p:spPr>
        <p:txBody>
          <a:bodyPr/>
          <a:lstStyle/>
          <a:p>
            <a:r>
              <a:rPr lang="en-US" altLang="zh-CN" dirty="0"/>
              <a:t>4.7 </a:t>
            </a:r>
            <a:r>
              <a:rPr lang="zh-CN" altLang="en-US" dirty="0"/>
              <a:t>机遇和挑战</a:t>
            </a:r>
          </a:p>
        </p:txBody>
      </p:sp>
      <p:pic>
        <p:nvPicPr>
          <p:cNvPr id="12" name="图片 11">
            <a:extLst>
              <a:ext uri="{FF2B5EF4-FFF2-40B4-BE49-F238E27FC236}">
                <a16:creationId xmlns:a16="http://schemas.microsoft.com/office/drawing/2014/main" id="{2B6D8E64-F953-4296-A52A-2C81B82D4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87" y="1222664"/>
            <a:ext cx="3673476" cy="5357813"/>
          </a:xfrm>
          <a:prstGeom prst="rect">
            <a:avLst/>
          </a:prstGeom>
        </p:spPr>
      </p:pic>
    </p:spTree>
    <p:extLst>
      <p:ext uri="{BB962C8B-B14F-4D97-AF65-F5344CB8AC3E}">
        <p14:creationId xmlns:p14="http://schemas.microsoft.com/office/powerpoint/2010/main" val="3527893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7501846" y="2922050"/>
            <a:ext cx="4018644" cy="986607"/>
          </a:xfrm>
        </p:spPr>
        <p:txBody>
          <a:bodyPr>
            <a:normAutofit/>
          </a:bodyPr>
          <a:lstStyle/>
          <a:p>
            <a:pPr algn="ctr"/>
            <a:r>
              <a:rPr lang="zh-CN" altLang="en-US" sz="6000" b="0" dirty="0"/>
              <a:t>谢谢！</a:t>
            </a:r>
            <a:endParaRPr lang="zh-CN" altLang="en-US" sz="6000" dirty="0"/>
          </a:p>
        </p:txBody>
      </p:sp>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b="45944"/>
          <a:stretch/>
        </p:blipFill>
        <p:spPr>
          <a:xfrm>
            <a:off x="1305699" y="2034218"/>
            <a:ext cx="4616631" cy="2518703"/>
          </a:xfrm>
          <a:prstGeom prst="rect">
            <a:avLst/>
          </a:prstGeom>
        </p:spPr>
      </p:pic>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人工智能的当前地位</a:t>
            </a:r>
          </a:p>
        </p:txBody>
      </p:sp>
      <p:grpSp>
        <p:nvGrpSpPr>
          <p:cNvPr id="5" name="组合 4">
            <a:extLst>
              <a:ext uri="{FF2B5EF4-FFF2-40B4-BE49-F238E27FC236}">
                <a16:creationId xmlns:a16="http://schemas.microsoft.com/office/drawing/2014/main" id="{118B72B8-C160-4756-9BE7-0FE91C155C56}"/>
              </a:ext>
            </a:extLst>
          </p:cNvPr>
          <p:cNvGrpSpPr/>
          <p:nvPr/>
        </p:nvGrpSpPr>
        <p:grpSpPr>
          <a:xfrm>
            <a:off x="711022" y="1750483"/>
            <a:ext cx="5236737" cy="3749612"/>
            <a:chOff x="669923" y="1750483"/>
            <a:chExt cx="5236737" cy="3749612"/>
          </a:xfrm>
        </p:grpSpPr>
        <p:pic>
          <p:nvPicPr>
            <p:cNvPr id="4" name="图片 3">
              <a:extLst>
                <a:ext uri="{FF2B5EF4-FFF2-40B4-BE49-F238E27FC236}">
                  <a16:creationId xmlns:a16="http://schemas.microsoft.com/office/drawing/2014/main" id="{B9F367B9-920E-47EC-9C1E-65D4526A5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3" y="1750483"/>
              <a:ext cx="5236737" cy="3748444"/>
            </a:xfrm>
            <a:prstGeom prst="rect">
              <a:avLst/>
            </a:prstGeom>
          </p:spPr>
        </p:pic>
        <p:pic>
          <p:nvPicPr>
            <p:cNvPr id="6" name="图片 5">
              <a:extLst>
                <a:ext uri="{FF2B5EF4-FFF2-40B4-BE49-F238E27FC236}">
                  <a16:creationId xmlns:a16="http://schemas.microsoft.com/office/drawing/2014/main" id="{56C58C0D-3B36-4566-8D55-8EA578C067E4}"/>
                </a:ext>
              </a:extLst>
            </p:cNvPr>
            <p:cNvPicPr>
              <a:picLocks noChangeAspect="1"/>
            </p:cNvPicPr>
            <p:nvPr/>
          </p:nvPicPr>
          <p:blipFill rotWithShape="1">
            <a:blip r:embed="rId4">
              <a:extLst>
                <a:ext uri="{28A0092B-C50C-407E-A947-70E740481C1C}">
                  <a14:useLocalDpi xmlns:a14="http://schemas.microsoft.com/office/drawing/2010/main" val="0"/>
                </a:ext>
              </a:extLst>
            </a:blip>
            <a:srcRect l="18573" t="79783"/>
            <a:stretch/>
          </p:blipFill>
          <p:spPr>
            <a:xfrm>
              <a:off x="1623316" y="4778651"/>
              <a:ext cx="4262796" cy="721444"/>
            </a:xfrm>
            <a:prstGeom prst="rect">
              <a:avLst/>
            </a:prstGeom>
          </p:spPr>
        </p:pic>
      </p:grpSp>
      <p:sp>
        <p:nvSpPr>
          <p:cNvPr id="7" name="文本框 6">
            <a:extLst>
              <a:ext uri="{FF2B5EF4-FFF2-40B4-BE49-F238E27FC236}">
                <a16:creationId xmlns:a16="http://schemas.microsoft.com/office/drawing/2014/main" id="{83BD4E68-C9CC-46A0-9A48-5301EA854E33}"/>
              </a:ext>
            </a:extLst>
          </p:cNvPr>
          <p:cNvSpPr txBox="1"/>
          <p:nvPr/>
        </p:nvSpPr>
        <p:spPr>
          <a:xfrm>
            <a:off x="6285343" y="2111028"/>
            <a:ext cx="5235147" cy="1569660"/>
          </a:xfrm>
          <a:prstGeom prst="rect">
            <a:avLst/>
          </a:prstGeom>
          <a:noFill/>
        </p:spPr>
        <p:txBody>
          <a:bodyPr wrap="square" rtlCol="0">
            <a:spAutoFit/>
          </a:bodyPr>
          <a:lstStyle/>
          <a:p>
            <a:pPr indent="457178"/>
            <a:r>
              <a:rPr lang="zh-CN" altLang="en-US" sz="2400" dirty="0">
                <a:latin typeface="Times New Roman" panose="02020603050405020304" pitchFamily="18" charset="0"/>
                <a:ea typeface="楷体" panose="02010609060101010101" pitchFamily="49" charset="-122"/>
              </a:rPr>
              <a:t>中共中央政治局</a:t>
            </a:r>
            <a:r>
              <a:rPr lang="en-US" altLang="zh-CN" sz="2400" dirty="0">
                <a:latin typeface="Times New Roman" panose="02020603050405020304" pitchFamily="18" charset="0"/>
                <a:ea typeface="楷体" panose="02010609060101010101" pitchFamily="49" charset="-122"/>
              </a:rPr>
              <a:t>2018</a:t>
            </a:r>
            <a:r>
              <a:rPr lang="zh-CN" altLang="en-US" sz="2400" dirty="0">
                <a:latin typeface="Times New Roman" panose="02020603050405020304" pitchFamily="18" charset="0"/>
                <a:ea typeface="楷体" panose="02010609060101010101" pitchFamily="49" charset="-122"/>
              </a:rPr>
              <a:t>年</a:t>
            </a:r>
            <a:r>
              <a:rPr lang="en-US" altLang="zh-CN" sz="2400" dirty="0">
                <a:latin typeface="Times New Roman" panose="02020603050405020304" pitchFamily="18" charset="0"/>
                <a:ea typeface="楷体" panose="02010609060101010101" pitchFamily="49" charset="-122"/>
              </a:rPr>
              <a:t>10</a:t>
            </a:r>
            <a:r>
              <a:rPr lang="zh-CN" altLang="en-US" sz="2400" dirty="0">
                <a:latin typeface="Times New Roman" panose="02020603050405020304" pitchFamily="18" charset="0"/>
                <a:ea typeface="楷体" panose="02010609060101010101" pitchFamily="49" charset="-122"/>
              </a:rPr>
              <a:t>月</a:t>
            </a:r>
            <a:r>
              <a:rPr lang="en-US" altLang="zh-CN" sz="2400" dirty="0">
                <a:latin typeface="Times New Roman" panose="02020603050405020304" pitchFamily="18" charset="0"/>
                <a:ea typeface="楷体" panose="02010609060101010101" pitchFamily="49" charset="-122"/>
              </a:rPr>
              <a:t>31</a:t>
            </a:r>
            <a:r>
              <a:rPr lang="zh-CN" altLang="en-US" sz="2400" dirty="0">
                <a:latin typeface="Times New Roman" panose="02020603050405020304" pitchFamily="18" charset="0"/>
                <a:ea typeface="楷体" panose="02010609060101010101" pitchFamily="49" charset="-122"/>
              </a:rPr>
              <a:t>日下午就人工智能发展现状和趋势举行第九次集体学习，由中共中央总书记习近平主持学习。会上，习主席强调：</a:t>
            </a:r>
            <a:endParaRPr kumimoji="1" lang="zh-CN" altLang="en-US" sz="2400" dirty="0">
              <a:latin typeface="Times New Roman" panose="02020603050405020304" pitchFamily="18" charset="0"/>
              <a:ea typeface="楷体" panose="02010609060101010101" pitchFamily="49" charset="-122"/>
            </a:endParaRPr>
          </a:p>
        </p:txBody>
      </p:sp>
      <p:grpSp>
        <p:nvGrpSpPr>
          <p:cNvPr id="13" name="组合 12">
            <a:extLst>
              <a:ext uri="{FF2B5EF4-FFF2-40B4-BE49-F238E27FC236}">
                <a16:creationId xmlns:a16="http://schemas.microsoft.com/office/drawing/2014/main" id="{EBB4A90E-3F0C-46FA-8303-939F8B6CBFDF}"/>
              </a:ext>
            </a:extLst>
          </p:cNvPr>
          <p:cNvGrpSpPr/>
          <p:nvPr/>
        </p:nvGrpSpPr>
        <p:grpSpPr>
          <a:xfrm>
            <a:off x="6285343" y="4130629"/>
            <a:ext cx="5604419" cy="1399079"/>
            <a:chOff x="6285340" y="3529990"/>
            <a:chExt cx="5604419" cy="1399080"/>
          </a:xfrm>
        </p:grpSpPr>
        <p:sp>
          <p:nvSpPr>
            <p:cNvPr id="8" name="矩形 7">
              <a:extLst>
                <a:ext uri="{FF2B5EF4-FFF2-40B4-BE49-F238E27FC236}">
                  <a16:creationId xmlns:a16="http://schemas.microsoft.com/office/drawing/2014/main" id="{5FDAE648-4222-4CCE-90FF-C0B681DBA5C7}"/>
                </a:ext>
              </a:extLst>
            </p:cNvPr>
            <p:cNvSpPr/>
            <p:nvPr/>
          </p:nvSpPr>
          <p:spPr>
            <a:xfrm>
              <a:off x="6285340" y="3529990"/>
              <a:ext cx="5604419" cy="400110"/>
            </a:xfrm>
            <a:prstGeom prst="rect">
              <a:avLst/>
            </a:prstGeom>
          </p:spPr>
          <p:txBody>
            <a:bodyPr wrap="none">
              <a:spAutoFit/>
            </a:bodyPr>
            <a:lstStyle/>
            <a:p>
              <a:r>
                <a:rPr lang="zh-CN" altLang="en-US" sz="2000" b="1" dirty="0">
                  <a:solidFill>
                    <a:srgbClr val="AB1942"/>
                  </a:solidFill>
                  <a:latin typeface="Times New Roman" panose="02020603050405020304" pitchFamily="18" charset="0"/>
                  <a:ea typeface="楷体" panose="02010609060101010101" pitchFamily="49" charset="-122"/>
                </a:rPr>
                <a:t>要深刻认识加快发展新一代人工智能的重大意义</a:t>
              </a:r>
              <a:endParaRPr lang="zh-CN" altLang="en-US" sz="2000" dirty="0">
                <a:latin typeface="Times New Roman" panose="02020603050405020304" pitchFamily="18" charset="0"/>
                <a:ea typeface="楷体" panose="02010609060101010101" pitchFamily="49" charset="-122"/>
              </a:endParaRPr>
            </a:p>
          </p:txBody>
        </p:sp>
        <p:sp>
          <p:nvSpPr>
            <p:cNvPr id="9" name="矩形 8">
              <a:extLst>
                <a:ext uri="{FF2B5EF4-FFF2-40B4-BE49-F238E27FC236}">
                  <a16:creationId xmlns:a16="http://schemas.microsoft.com/office/drawing/2014/main" id="{970500AF-2C1C-4C2D-A830-A71C6331FA67}"/>
                </a:ext>
              </a:extLst>
            </p:cNvPr>
            <p:cNvSpPr/>
            <p:nvPr/>
          </p:nvSpPr>
          <p:spPr>
            <a:xfrm>
              <a:off x="6285340" y="4029474"/>
              <a:ext cx="2507418" cy="400110"/>
            </a:xfrm>
            <a:prstGeom prst="rect">
              <a:avLst/>
            </a:prstGeom>
          </p:spPr>
          <p:txBody>
            <a:bodyPr wrap="none">
              <a:spAutoFit/>
            </a:bodyPr>
            <a:lstStyle/>
            <a:p>
              <a:r>
                <a:rPr lang="zh-CN" altLang="en-US" sz="2000" b="1" dirty="0">
                  <a:solidFill>
                    <a:srgbClr val="AB1942"/>
                  </a:solidFill>
                  <a:latin typeface="Times New Roman" panose="02020603050405020304" pitchFamily="18" charset="0"/>
                  <a:ea typeface="楷体" panose="02010609060101010101" pitchFamily="49" charset="-122"/>
                </a:rPr>
                <a:t>要加强基础理论研究</a:t>
              </a:r>
            </a:p>
          </p:txBody>
        </p:sp>
        <p:sp>
          <p:nvSpPr>
            <p:cNvPr id="10" name="矩形 9">
              <a:extLst>
                <a:ext uri="{FF2B5EF4-FFF2-40B4-BE49-F238E27FC236}">
                  <a16:creationId xmlns:a16="http://schemas.microsoft.com/office/drawing/2014/main" id="{E08DDE28-287E-483C-BE4D-ECB24E63DC7F}"/>
                </a:ext>
              </a:extLst>
            </p:cNvPr>
            <p:cNvSpPr/>
            <p:nvPr/>
          </p:nvSpPr>
          <p:spPr>
            <a:xfrm>
              <a:off x="9229987" y="4029474"/>
              <a:ext cx="2507418" cy="400110"/>
            </a:xfrm>
            <a:prstGeom prst="rect">
              <a:avLst/>
            </a:prstGeom>
          </p:spPr>
          <p:txBody>
            <a:bodyPr wrap="none">
              <a:spAutoFit/>
            </a:bodyPr>
            <a:lstStyle/>
            <a:p>
              <a:r>
                <a:rPr lang="zh-CN" altLang="en-US" sz="2000" b="1" dirty="0">
                  <a:solidFill>
                    <a:srgbClr val="AB1942"/>
                  </a:solidFill>
                  <a:latin typeface="Times New Roman" panose="02020603050405020304" pitchFamily="18" charset="0"/>
                  <a:ea typeface="楷体" panose="02010609060101010101" pitchFamily="49" charset="-122"/>
                </a:rPr>
                <a:t>要主攻关键核心技术</a:t>
              </a:r>
            </a:p>
          </p:txBody>
        </p:sp>
        <p:sp>
          <p:nvSpPr>
            <p:cNvPr id="11" name="矩形 10">
              <a:extLst>
                <a:ext uri="{FF2B5EF4-FFF2-40B4-BE49-F238E27FC236}">
                  <a16:creationId xmlns:a16="http://schemas.microsoft.com/office/drawing/2014/main" id="{16889020-ECD9-4A72-8433-5613B4430C90}"/>
                </a:ext>
              </a:extLst>
            </p:cNvPr>
            <p:cNvSpPr/>
            <p:nvPr/>
          </p:nvSpPr>
          <p:spPr>
            <a:xfrm>
              <a:off x="6285340" y="4528960"/>
              <a:ext cx="2507418" cy="400110"/>
            </a:xfrm>
            <a:prstGeom prst="rect">
              <a:avLst/>
            </a:prstGeom>
          </p:spPr>
          <p:txBody>
            <a:bodyPr wrap="none">
              <a:spAutoFit/>
            </a:bodyPr>
            <a:lstStyle/>
            <a:p>
              <a:r>
                <a:rPr lang="zh-CN" altLang="en-US" sz="2000" b="1" dirty="0">
                  <a:solidFill>
                    <a:srgbClr val="AB1942"/>
                  </a:solidFill>
                  <a:latin typeface="Times New Roman" panose="02020603050405020304" pitchFamily="18" charset="0"/>
                  <a:ea typeface="楷体" panose="02010609060101010101" pitchFamily="49" charset="-122"/>
                </a:rPr>
                <a:t>要强化科技应用开发</a:t>
              </a:r>
            </a:p>
          </p:txBody>
        </p:sp>
        <p:sp>
          <p:nvSpPr>
            <p:cNvPr id="12" name="矩形 11">
              <a:extLst>
                <a:ext uri="{FF2B5EF4-FFF2-40B4-BE49-F238E27FC236}">
                  <a16:creationId xmlns:a16="http://schemas.microsoft.com/office/drawing/2014/main" id="{88EDC82E-3ECF-4227-95A7-E15C83E4D965}"/>
                </a:ext>
              </a:extLst>
            </p:cNvPr>
            <p:cNvSpPr/>
            <p:nvPr/>
          </p:nvSpPr>
          <p:spPr>
            <a:xfrm>
              <a:off x="9229987" y="4489032"/>
              <a:ext cx="2507418" cy="400110"/>
            </a:xfrm>
            <a:prstGeom prst="rect">
              <a:avLst/>
            </a:prstGeom>
          </p:spPr>
          <p:txBody>
            <a:bodyPr wrap="none">
              <a:spAutoFit/>
            </a:bodyPr>
            <a:lstStyle/>
            <a:p>
              <a:r>
                <a:rPr lang="zh-CN" altLang="en-US" sz="2000" b="1" dirty="0">
                  <a:solidFill>
                    <a:srgbClr val="AB1942"/>
                  </a:solidFill>
                  <a:latin typeface="Times New Roman" panose="02020603050405020304" pitchFamily="18" charset="0"/>
                  <a:ea typeface="楷体" panose="02010609060101010101" pitchFamily="49" charset="-122"/>
                </a:rPr>
                <a:t>要加强人才队伍建设</a:t>
              </a:r>
            </a:p>
          </p:txBody>
        </p:sp>
      </p:grpSp>
      <p:sp>
        <p:nvSpPr>
          <p:cNvPr id="14" name="文本框 13">
            <a:extLst>
              <a:ext uri="{FF2B5EF4-FFF2-40B4-BE49-F238E27FC236}">
                <a16:creationId xmlns:a16="http://schemas.microsoft.com/office/drawing/2014/main" id="{78090F46-5C21-4199-8821-AD8A2D04260B}"/>
              </a:ext>
            </a:extLst>
          </p:cNvPr>
          <p:cNvSpPr txBox="1"/>
          <p:nvPr/>
        </p:nvSpPr>
        <p:spPr>
          <a:xfrm>
            <a:off x="583175" y="6335858"/>
            <a:ext cx="11238173" cy="276999"/>
          </a:xfrm>
          <a:prstGeom prst="rect">
            <a:avLst/>
          </a:prstGeom>
          <a:noFill/>
        </p:spPr>
        <p:txBody>
          <a:bodyPr wrap="square" rtlCol="0">
            <a:spAutoFit/>
          </a:bodyPr>
          <a:lstStyle/>
          <a:p>
            <a:pPr marL="285744" indent="-285744">
              <a:buFont typeface="Arial" panose="020B0604020202020204" pitchFamily="34" charset="0"/>
              <a:buChar char="•"/>
              <a:defRPr/>
            </a:pPr>
            <a:r>
              <a:rPr kumimoji="1" lang="en-US" altLang="zh-CN" sz="1200" dirty="0"/>
              <a:t>Source:</a:t>
            </a:r>
            <a:r>
              <a:rPr lang="zh-CN" altLang="en-US" sz="1200" b="1" i="1" dirty="0"/>
              <a:t>习近平：推动我国新一代人工智能健康发展 </a:t>
            </a:r>
            <a:r>
              <a:rPr kumimoji="1" lang="en-US" altLang="zh-CN" sz="1200" dirty="0">
                <a:hlinkClick r:id="rId5"/>
              </a:rPr>
              <a:t>https://mp.weixin.qq.com/s/Ji0DaxB2BNDoxzRgJcPSLQ</a:t>
            </a:r>
            <a:r>
              <a:rPr kumimoji="1" lang="en-US" altLang="zh-CN" sz="1200" dirty="0"/>
              <a:t> </a:t>
            </a:r>
            <a:endParaRPr kumimoji="1" lang="zh-CN" altLang="en-US" sz="1200" dirty="0"/>
          </a:p>
        </p:txBody>
      </p:sp>
      <p:sp>
        <p:nvSpPr>
          <p:cNvPr id="3" name="矩形 2">
            <a:extLst>
              <a:ext uri="{FF2B5EF4-FFF2-40B4-BE49-F238E27FC236}">
                <a16:creationId xmlns:a16="http://schemas.microsoft.com/office/drawing/2014/main" id="{5237AC9C-6F34-480C-94CC-C9A074569777}"/>
              </a:ext>
            </a:extLst>
          </p:cNvPr>
          <p:cNvSpPr/>
          <p:nvPr/>
        </p:nvSpPr>
        <p:spPr>
          <a:xfrm>
            <a:off x="3547099" y="1188236"/>
            <a:ext cx="4801314" cy="400110"/>
          </a:xfrm>
          <a:prstGeom prst="rect">
            <a:avLst/>
          </a:prstGeom>
        </p:spPr>
        <p:txBody>
          <a:bodyPr wrap="none">
            <a:spAutoFit/>
          </a:bodyPr>
          <a:lstStyle/>
          <a:p>
            <a:r>
              <a:rPr lang="zh-CN" altLang="en-US" sz="2000" b="1" dirty="0"/>
              <a:t>人工智能发展状况和趋势第九次集体学习</a:t>
            </a:r>
          </a:p>
        </p:txBody>
      </p:sp>
    </p:spTree>
    <p:extLst>
      <p:ext uri="{BB962C8B-B14F-4D97-AF65-F5344CB8AC3E}">
        <p14:creationId xmlns:p14="http://schemas.microsoft.com/office/powerpoint/2010/main" val="237906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FB716-99C1-4A50-8524-D0B285146DA5}"/>
              </a:ext>
            </a:extLst>
          </p:cNvPr>
          <p:cNvSpPr>
            <a:spLocks noGrp="1"/>
          </p:cNvSpPr>
          <p:nvPr>
            <p:ph type="title"/>
          </p:nvPr>
        </p:nvSpPr>
        <p:spPr/>
        <p:txBody>
          <a:bodyPr/>
          <a:lstStyle/>
          <a:p>
            <a:r>
              <a:rPr lang="zh-CN" altLang="en-US" dirty="0"/>
              <a:t>什么是人工智能？</a:t>
            </a:r>
          </a:p>
        </p:txBody>
      </p:sp>
      <p:sp>
        <p:nvSpPr>
          <p:cNvPr id="3" name="内容占位符 2">
            <a:extLst>
              <a:ext uri="{FF2B5EF4-FFF2-40B4-BE49-F238E27FC236}">
                <a16:creationId xmlns:a16="http://schemas.microsoft.com/office/drawing/2014/main" id="{D0CEBB4D-DB28-42AF-9074-A19B87A1CA56}"/>
              </a:ext>
            </a:extLst>
          </p:cNvPr>
          <p:cNvSpPr>
            <a:spLocks noGrp="1"/>
          </p:cNvSpPr>
          <p:nvPr>
            <p:ph idx="1"/>
          </p:nvPr>
        </p:nvSpPr>
        <p:spPr>
          <a:xfrm>
            <a:off x="669925" y="1123952"/>
            <a:ext cx="10850563" cy="5019675"/>
          </a:xfrm>
        </p:spPr>
        <p:txBody>
          <a:bodyPr>
            <a:normAutofit/>
          </a:bodyPr>
          <a:lstStyle/>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人工智能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(Artificial Intelligence, AI)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155" lvl="1" indent="457178" eaLnBrk="0" hangingPunct="0">
              <a:lnSpc>
                <a:spcPct val="110000"/>
              </a:lnSpc>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研究、开发如何应用计算机的软硬件，来模拟、延伸和扩展人的智能的理论、方法、技术及应用系统的一门新的技术科学。</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例如人类擅长：</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pic>
        <p:nvPicPr>
          <p:cNvPr id="7" name="图片 6">
            <a:extLst>
              <a:ext uri="{FF2B5EF4-FFF2-40B4-BE49-F238E27FC236}">
                <a16:creationId xmlns:a16="http://schemas.microsoft.com/office/drawing/2014/main" id="{DD957BC8-02C1-4A25-BCA2-4B4C6FCF7A21}"/>
              </a:ext>
            </a:extLst>
          </p:cNvPr>
          <p:cNvPicPr>
            <a:picLocks noChangeAspect="1"/>
          </p:cNvPicPr>
          <p:nvPr/>
        </p:nvPicPr>
        <p:blipFill rotWithShape="1">
          <a:blip r:embed="rId4">
            <a:extLst>
              <a:ext uri="{28A0092B-C50C-407E-A947-70E740481C1C}">
                <a14:useLocalDpi xmlns:a14="http://schemas.microsoft.com/office/drawing/2010/main" val="0"/>
              </a:ext>
            </a:extLst>
          </a:blip>
          <a:srcRect l="10095" r="14980" b="-996"/>
          <a:stretch/>
        </p:blipFill>
        <p:spPr>
          <a:xfrm>
            <a:off x="1130157" y="2855116"/>
            <a:ext cx="2897312" cy="2414941"/>
          </a:xfrm>
          <a:prstGeom prst="rect">
            <a:avLst/>
          </a:prstGeom>
        </p:spPr>
      </p:pic>
      <p:pic>
        <p:nvPicPr>
          <p:cNvPr id="10" name="图片 9">
            <a:extLst>
              <a:ext uri="{FF2B5EF4-FFF2-40B4-BE49-F238E27FC236}">
                <a16:creationId xmlns:a16="http://schemas.microsoft.com/office/drawing/2014/main" id="{C520C54E-0CC1-4A31-A5FC-C63DBDA68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7474" y="3107059"/>
            <a:ext cx="3244495" cy="2162996"/>
          </a:xfrm>
          <a:prstGeom prst="rect">
            <a:avLst/>
          </a:prstGeom>
        </p:spPr>
      </p:pic>
      <p:pic>
        <p:nvPicPr>
          <p:cNvPr id="13" name="图片 12">
            <a:extLst>
              <a:ext uri="{FF2B5EF4-FFF2-40B4-BE49-F238E27FC236}">
                <a16:creationId xmlns:a16="http://schemas.microsoft.com/office/drawing/2014/main" id="{4DE89136-B79C-41D6-B662-A871F491A3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965" y="3107062"/>
            <a:ext cx="3124659" cy="2162996"/>
          </a:xfrm>
          <a:prstGeom prst="rect">
            <a:avLst/>
          </a:prstGeom>
        </p:spPr>
      </p:pic>
      <p:sp>
        <p:nvSpPr>
          <p:cNvPr id="15" name="内容占位符 2">
            <a:extLst>
              <a:ext uri="{FF2B5EF4-FFF2-40B4-BE49-F238E27FC236}">
                <a16:creationId xmlns:a16="http://schemas.microsoft.com/office/drawing/2014/main" id="{0A078A12-FAD3-4723-AD7D-BA399E584C0A}"/>
              </a:ext>
            </a:extLst>
          </p:cNvPr>
          <p:cNvSpPr txBox="1">
            <a:spLocks/>
          </p:cNvSpPr>
          <p:nvPr/>
        </p:nvSpPr>
        <p:spPr>
          <a:xfrm>
            <a:off x="669924" y="5860090"/>
            <a:ext cx="10652197" cy="997913"/>
          </a:xfrm>
          <a:prstGeom prst="rect">
            <a:avLst/>
          </a:prstGeom>
        </p:spPr>
        <p:txBody>
          <a:bodyPr vert="horz" lIns="91440" tIns="45720" rIns="91440" bIns="45720" rtlCol="0">
            <a:normAutofit fontScale="85000" lnSpcReduction="20000"/>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eaLnBrk="0" hangingPunct="0">
              <a:lnSpc>
                <a:spcPct val="110000"/>
              </a:lnSpc>
              <a:buBlip>
                <a:blip r:embed="rId3">
                  <a:extLst/>
                </a:blip>
              </a:buBlip>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计算机科学家依此设计了图灵测试、图像识别和著名的阿法狗</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(AlphaGo)</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a:p>
            <a:pPr marL="800037" lvl="1" indent="-342882" eaLnBrk="0" hangingPunct="0">
              <a:lnSpc>
                <a:spcPct val="110000"/>
              </a:lnSpc>
              <a:buBlip>
                <a:blip r:embed="rId3">
                  <a:extLst/>
                </a:blip>
              </a:buBlip>
            </a:pP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小</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TIP:</a:t>
            </a:r>
            <a:r>
              <a:rPr lang="zh-CN" altLang="en-US"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图灵提出用真人问答方式检验一个黑箱内机器是否智能，若真人认为黑箱内也是人类，则达到智能标准。</a:t>
            </a:r>
            <a:endPar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grpSp>
        <p:nvGrpSpPr>
          <p:cNvPr id="32" name="组合 31">
            <a:extLst>
              <a:ext uri="{FF2B5EF4-FFF2-40B4-BE49-F238E27FC236}">
                <a16:creationId xmlns:a16="http://schemas.microsoft.com/office/drawing/2014/main" id="{526E8DA6-FBF6-44AB-9491-32B611F8E0AE}"/>
              </a:ext>
            </a:extLst>
          </p:cNvPr>
          <p:cNvGrpSpPr/>
          <p:nvPr/>
        </p:nvGrpSpPr>
        <p:grpSpPr>
          <a:xfrm>
            <a:off x="1397288" y="5379145"/>
            <a:ext cx="2476075" cy="310533"/>
            <a:chOff x="1397287" y="5522976"/>
            <a:chExt cx="2476074" cy="371366"/>
          </a:xfrm>
        </p:grpSpPr>
        <p:sp>
          <p:nvSpPr>
            <p:cNvPr id="8" name="文本框 7">
              <a:extLst>
                <a:ext uri="{FF2B5EF4-FFF2-40B4-BE49-F238E27FC236}">
                  <a16:creationId xmlns:a16="http://schemas.microsoft.com/office/drawing/2014/main" id="{00EF5763-77D0-457C-9C19-98F229C82FB7}"/>
                </a:ext>
              </a:extLst>
            </p:cNvPr>
            <p:cNvSpPr txBox="1"/>
            <p:nvPr/>
          </p:nvSpPr>
          <p:spPr>
            <a:xfrm>
              <a:off x="1397287" y="5525505"/>
              <a:ext cx="678094" cy="368837"/>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对话 </a:t>
              </a:r>
            </a:p>
          </p:txBody>
        </p:sp>
        <p:cxnSp>
          <p:nvCxnSpPr>
            <p:cNvPr id="17" name="直接箭头连接符 16">
              <a:extLst>
                <a:ext uri="{FF2B5EF4-FFF2-40B4-BE49-F238E27FC236}">
                  <a16:creationId xmlns:a16="http://schemas.microsoft.com/office/drawing/2014/main" id="{2CEFA7AD-08A4-4258-9ACF-F145C8A37F16}"/>
                </a:ext>
              </a:extLst>
            </p:cNvPr>
            <p:cNvCxnSpPr>
              <a:cxnSpLocks/>
              <a:stCxn id="8" idx="3"/>
              <a:endCxn id="18" idx="1"/>
            </p:cNvCxnSpPr>
            <p:nvPr/>
          </p:nvCxnSpPr>
          <p:spPr>
            <a:xfrm flipV="1">
              <a:off x="2075381" y="5707394"/>
              <a:ext cx="614345" cy="2529"/>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18" name="文本框 17">
              <a:extLst>
                <a:ext uri="{FF2B5EF4-FFF2-40B4-BE49-F238E27FC236}">
                  <a16:creationId xmlns:a16="http://schemas.microsoft.com/office/drawing/2014/main" id="{896A2659-68B1-4DFD-9E36-A37DCEA8AE6A}"/>
                </a:ext>
              </a:extLst>
            </p:cNvPr>
            <p:cNvSpPr txBox="1"/>
            <p:nvPr/>
          </p:nvSpPr>
          <p:spPr>
            <a:xfrm>
              <a:off x="2689725" y="5522976"/>
              <a:ext cx="1183636" cy="368837"/>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图灵测试 </a:t>
              </a:r>
            </a:p>
          </p:txBody>
        </p:sp>
      </p:grpSp>
      <p:grpSp>
        <p:nvGrpSpPr>
          <p:cNvPr id="28" name="组合 27">
            <a:extLst>
              <a:ext uri="{FF2B5EF4-FFF2-40B4-BE49-F238E27FC236}">
                <a16:creationId xmlns:a16="http://schemas.microsoft.com/office/drawing/2014/main" id="{16A6BD34-F271-4148-9CFC-4A3524CF503F}"/>
              </a:ext>
            </a:extLst>
          </p:cNvPr>
          <p:cNvGrpSpPr/>
          <p:nvPr/>
        </p:nvGrpSpPr>
        <p:grpSpPr>
          <a:xfrm>
            <a:off x="4411681" y="5362786"/>
            <a:ext cx="2476075" cy="310948"/>
            <a:chOff x="4068569" y="5834489"/>
            <a:chExt cx="2476074" cy="310947"/>
          </a:xfrm>
        </p:grpSpPr>
        <p:sp>
          <p:nvSpPr>
            <p:cNvPr id="22" name="文本框 21">
              <a:extLst>
                <a:ext uri="{FF2B5EF4-FFF2-40B4-BE49-F238E27FC236}">
                  <a16:creationId xmlns:a16="http://schemas.microsoft.com/office/drawing/2014/main" id="{1ADBD2E5-4215-4EB7-B30C-D6BED422DC73}"/>
                </a:ext>
              </a:extLst>
            </p:cNvPr>
            <p:cNvSpPr txBox="1"/>
            <p:nvPr/>
          </p:nvSpPr>
          <p:spPr>
            <a:xfrm>
              <a:off x="4068569" y="5837018"/>
              <a:ext cx="678094"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识图 </a:t>
              </a:r>
            </a:p>
          </p:txBody>
        </p:sp>
        <p:cxnSp>
          <p:nvCxnSpPr>
            <p:cNvPr id="23" name="直接箭头连接符 22">
              <a:extLst>
                <a:ext uri="{FF2B5EF4-FFF2-40B4-BE49-F238E27FC236}">
                  <a16:creationId xmlns:a16="http://schemas.microsoft.com/office/drawing/2014/main" id="{1394520E-A593-4C57-AD3A-3D866AD3ACDB}"/>
                </a:ext>
              </a:extLst>
            </p:cNvPr>
            <p:cNvCxnSpPr>
              <a:cxnSpLocks/>
              <a:stCxn id="22" idx="3"/>
              <a:endCxn id="24" idx="1"/>
            </p:cNvCxnSpPr>
            <p:nvPr/>
          </p:nvCxnSpPr>
          <p:spPr>
            <a:xfrm flipV="1">
              <a:off x="4746663" y="5988699"/>
              <a:ext cx="614345" cy="2529"/>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4" name="文本框 23">
              <a:extLst>
                <a:ext uri="{FF2B5EF4-FFF2-40B4-BE49-F238E27FC236}">
                  <a16:creationId xmlns:a16="http://schemas.microsoft.com/office/drawing/2014/main" id="{9EBBA3D4-23AF-4060-B177-D1F3C26CA380}"/>
                </a:ext>
              </a:extLst>
            </p:cNvPr>
            <p:cNvSpPr txBox="1"/>
            <p:nvPr/>
          </p:nvSpPr>
          <p:spPr>
            <a:xfrm>
              <a:off x="5361007" y="5834489"/>
              <a:ext cx="1183636"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图像识别</a:t>
              </a:r>
            </a:p>
          </p:txBody>
        </p:sp>
      </p:grpSp>
      <p:grpSp>
        <p:nvGrpSpPr>
          <p:cNvPr id="29" name="组合 28">
            <a:extLst>
              <a:ext uri="{FF2B5EF4-FFF2-40B4-BE49-F238E27FC236}">
                <a16:creationId xmlns:a16="http://schemas.microsoft.com/office/drawing/2014/main" id="{7664D9EC-FDB8-4FB9-B94B-18C99E6C55C5}"/>
              </a:ext>
            </a:extLst>
          </p:cNvPr>
          <p:cNvGrpSpPr/>
          <p:nvPr/>
        </p:nvGrpSpPr>
        <p:grpSpPr>
          <a:xfrm>
            <a:off x="7456893" y="5372406"/>
            <a:ext cx="2719520" cy="310111"/>
            <a:chOff x="7374573" y="5829492"/>
            <a:chExt cx="2719520" cy="310112"/>
          </a:xfrm>
        </p:grpSpPr>
        <p:sp>
          <p:nvSpPr>
            <p:cNvPr id="25" name="文本框 24">
              <a:extLst>
                <a:ext uri="{FF2B5EF4-FFF2-40B4-BE49-F238E27FC236}">
                  <a16:creationId xmlns:a16="http://schemas.microsoft.com/office/drawing/2014/main" id="{44DD12D4-C0DA-4666-9023-34B6B3AB9063}"/>
                </a:ext>
              </a:extLst>
            </p:cNvPr>
            <p:cNvSpPr txBox="1"/>
            <p:nvPr/>
          </p:nvSpPr>
          <p:spPr>
            <a:xfrm>
              <a:off x="7374573" y="5829492"/>
              <a:ext cx="921541"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玩游戏 </a:t>
              </a:r>
            </a:p>
          </p:txBody>
        </p:sp>
        <p:cxnSp>
          <p:nvCxnSpPr>
            <p:cNvPr id="26" name="直接箭头连接符 25">
              <a:extLst>
                <a:ext uri="{FF2B5EF4-FFF2-40B4-BE49-F238E27FC236}">
                  <a16:creationId xmlns:a16="http://schemas.microsoft.com/office/drawing/2014/main" id="{7C9C0642-E628-4571-891A-698F9D99D328}"/>
                </a:ext>
              </a:extLst>
            </p:cNvPr>
            <p:cNvCxnSpPr>
              <a:cxnSpLocks/>
              <a:stCxn id="25" idx="3"/>
              <a:endCxn id="27" idx="1"/>
            </p:cNvCxnSpPr>
            <p:nvPr/>
          </p:nvCxnSpPr>
          <p:spPr>
            <a:xfrm>
              <a:off x="8296114" y="5983701"/>
              <a:ext cx="614343" cy="1693"/>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27" name="文本框 26">
              <a:extLst>
                <a:ext uri="{FF2B5EF4-FFF2-40B4-BE49-F238E27FC236}">
                  <a16:creationId xmlns:a16="http://schemas.microsoft.com/office/drawing/2014/main" id="{8367B0A0-CC02-4BA5-9F93-0DBD48A5F5F2}"/>
                </a:ext>
              </a:extLst>
            </p:cNvPr>
            <p:cNvSpPr txBox="1"/>
            <p:nvPr/>
          </p:nvSpPr>
          <p:spPr>
            <a:xfrm>
              <a:off x="8910457" y="5831185"/>
              <a:ext cx="1183636" cy="308419"/>
            </a:xfrm>
            <a:prstGeom prst="rect">
              <a:avLst/>
            </a:prstGeom>
            <a:noFill/>
          </p:spPr>
          <p:txBody>
            <a:bodyPr wrap="square" rtlCol="0">
              <a:spAutoFit/>
            </a:bodyPr>
            <a:lstStyle/>
            <a:p>
              <a:r>
                <a:rPr lang="en-US" altLang="zh-CN" sz="1404" dirty="0">
                  <a:latin typeface="Times New Roman" panose="02020603050405020304" pitchFamily="18" charset="0"/>
                  <a:ea typeface="楷体" panose="02010609060101010101" pitchFamily="49" charset="-122"/>
                </a:rPr>
                <a:t>Alpha Go</a:t>
              </a:r>
              <a:r>
                <a:rPr lang="zh-CN" altLang="en-US" sz="1404" dirty="0">
                  <a:latin typeface="楷体" panose="02010609060101010101" pitchFamily="49" charset="-122"/>
                  <a:ea typeface="楷体" panose="02010609060101010101" pitchFamily="49" charset="-122"/>
                </a:rPr>
                <a:t> </a:t>
              </a:r>
            </a:p>
          </p:txBody>
        </p:sp>
      </p:grpSp>
    </p:spTree>
    <p:extLst>
      <p:ext uri="{BB962C8B-B14F-4D97-AF65-F5344CB8AC3E}">
        <p14:creationId xmlns:p14="http://schemas.microsoft.com/office/powerpoint/2010/main" val="3918899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A2509-755F-4CE8-9D78-9DC3EB432393}"/>
              </a:ext>
            </a:extLst>
          </p:cNvPr>
          <p:cNvSpPr>
            <a:spLocks noGrp="1"/>
          </p:cNvSpPr>
          <p:nvPr>
            <p:ph type="title"/>
          </p:nvPr>
        </p:nvSpPr>
        <p:spPr/>
        <p:txBody>
          <a:bodyPr/>
          <a:lstStyle/>
          <a:p>
            <a:r>
              <a:rPr lang="zh-CN" altLang="en-US" dirty="0"/>
              <a:t>人工智能的社会效应、军事价值</a:t>
            </a:r>
          </a:p>
        </p:txBody>
      </p:sp>
      <p:sp>
        <p:nvSpPr>
          <p:cNvPr id="18" name="文本框 17">
            <a:extLst>
              <a:ext uri="{FF2B5EF4-FFF2-40B4-BE49-F238E27FC236}">
                <a16:creationId xmlns:a16="http://schemas.microsoft.com/office/drawing/2014/main" id="{4F03C390-A346-479F-A910-07BDA8F4FBD8}"/>
              </a:ext>
            </a:extLst>
          </p:cNvPr>
          <p:cNvSpPr txBox="1"/>
          <p:nvPr/>
        </p:nvSpPr>
        <p:spPr>
          <a:xfrm>
            <a:off x="929248" y="6051101"/>
            <a:ext cx="11238173" cy="492443"/>
          </a:xfrm>
          <a:prstGeom prst="rect">
            <a:avLst/>
          </a:prstGeom>
          <a:noFill/>
        </p:spPr>
        <p:txBody>
          <a:bodyPr wrap="square" rtlCol="0">
            <a:spAutoFit/>
          </a:bodyPr>
          <a:lstStyle/>
          <a:p>
            <a:r>
              <a:rPr kumimoji="1" lang="en-US" altLang="zh-CN" sz="1200" dirty="0"/>
              <a:t>Source:  “</a:t>
            </a:r>
            <a:r>
              <a:rPr kumimoji="1" lang="zh-CN" altLang="en-US" sz="1200" b="1" i="1" dirty="0"/>
              <a:t>人工智能四个国家队</a:t>
            </a:r>
            <a:r>
              <a:rPr kumimoji="1" lang="en-US" altLang="zh-CN" sz="1200" i="1" dirty="0"/>
              <a:t>” </a:t>
            </a:r>
            <a:r>
              <a:rPr kumimoji="1" lang="en-US" altLang="zh-CN" sz="1200" i="1" dirty="0">
                <a:hlinkClick r:id="rId3"/>
              </a:rPr>
              <a:t>https://mp.weixin.qq.com/s/ASlLm7vcnu47nHaGZn4EQg</a:t>
            </a:r>
            <a:r>
              <a:rPr kumimoji="1" lang="en-US" altLang="zh-CN" sz="1200" i="1" dirty="0"/>
              <a:t>?</a:t>
            </a:r>
          </a:p>
          <a:p>
            <a:r>
              <a:rPr kumimoji="1" lang="en-US" altLang="zh-CN" sz="1100" dirty="0"/>
              <a:t>“</a:t>
            </a:r>
            <a:r>
              <a:rPr lang="zh-CN" altLang="en-US" sz="1200" b="1" i="1" dirty="0"/>
              <a:t>人工智能与情报界</a:t>
            </a:r>
            <a:r>
              <a:rPr kumimoji="1" lang="en-US" altLang="zh-CN" sz="1100" i="1" dirty="0"/>
              <a:t>”</a:t>
            </a:r>
            <a:r>
              <a:rPr kumimoji="1" lang="en-US" altLang="zh-CN" sz="1400" i="1" dirty="0"/>
              <a:t> </a:t>
            </a:r>
            <a:r>
              <a:rPr kumimoji="1" lang="en-US" altLang="zh-CN" sz="1400" dirty="0">
                <a:hlinkClick r:id="rId4"/>
              </a:rPr>
              <a:t>http://www.sohu.com/a/247705043_236426</a:t>
            </a:r>
            <a:r>
              <a:rPr kumimoji="1" lang="en-US" altLang="zh-CN" sz="1400" dirty="0"/>
              <a:t> </a:t>
            </a:r>
            <a:r>
              <a:rPr kumimoji="1" lang="zh-CN" altLang="en-US" sz="1400" dirty="0"/>
              <a:t>“</a:t>
            </a:r>
            <a:r>
              <a:rPr kumimoji="1" lang="zh-CN" altLang="en-US" sz="1100" b="1" i="1" dirty="0"/>
              <a:t>蜂群作战</a:t>
            </a:r>
            <a:r>
              <a:rPr kumimoji="1" lang="zh-CN" altLang="en-US" sz="1400" dirty="0"/>
              <a:t>”</a:t>
            </a:r>
            <a:r>
              <a:rPr kumimoji="1" lang="en-US" altLang="zh-CN" sz="1400" dirty="0">
                <a:hlinkClick r:id="rId5"/>
              </a:rPr>
              <a:t>https://mp.weixin.qq.com/s/6DGm3bow0MNTsXBVsNveeA</a:t>
            </a:r>
            <a:r>
              <a:rPr kumimoji="1" lang="en-US" altLang="zh-CN" sz="1400" i="1" dirty="0"/>
              <a:t> </a:t>
            </a:r>
            <a:endParaRPr kumimoji="1" lang="zh-CN" altLang="en-US" sz="1400" dirty="0"/>
          </a:p>
        </p:txBody>
      </p:sp>
      <p:grpSp>
        <p:nvGrpSpPr>
          <p:cNvPr id="17" name="组合 16">
            <a:extLst>
              <a:ext uri="{FF2B5EF4-FFF2-40B4-BE49-F238E27FC236}">
                <a16:creationId xmlns:a16="http://schemas.microsoft.com/office/drawing/2014/main" id="{C93E5137-7E8C-48F8-AF16-6F1FC31C0298}"/>
              </a:ext>
            </a:extLst>
          </p:cNvPr>
          <p:cNvGrpSpPr/>
          <p:nvPr/>
        </p:nvGrpSpPr>
        <p:grpSpPr>
          <a:xfrm>
            <a:off x="1061569" y="1152315"/>
            <a:ext cx="9990331" cy="4595592"/>
            <a:chOff x="1061569" y="1152315"/>
            <a:chExt cx="9990331" cy="4595592"/>
          </a:xfrm>
        </p:grpSpPr>
        <p:cxnSp>
          <p:nvCxnSpPr>
            <p:cNvPr id="19" name="肘形连接符 18"/>
            <p:cNvCxnSpPr>
              <a:cxnSpLocks/>
            </p:cNvCxnSpPr>
            <p:nvPr/>
          </p:nvCxnSpPr>
          <p:spPr>
            <a:xfrm>
              <a:off x="6548335" y="3173792"/>
              <a:ext cx="1427512" cy="126527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BFD8D133-70EA-4687-81FA-8A74D58BA69F}"/>
                </a:ext>
              </a:extLst>
            </p:cNvPr>
            <p:cNvGrpSpPr/>
            <p:nvPr/>
          </p:nvGrpSpPr>
          <p:grpSpPr>
            <a:xfrm>
              <a:off x="1061569" y="1152315"/>
              <a:ext cx="9990331" cy="4595592"/>
              <a:chOff x="1065639" y="1393389"/>
              <a:chExt cx="9990331" cy="5080158"/>
            </a:xfrm>
          </p:grpSpPr>
          <p:grpSp>
            <p:nvGrpSpPr>
              <p:cNvPr id="13" name="组合 12">
                <a:extLst>
                  <a:ext uri="{FF2B5EF4-FFF2-40B4-BE49-F238E27FC236}">
                    <a16:creationId xmlns:a16="http://schemas.microsoft.com/office/drawing/2014/main" id="{CFCC574C-802C-4B32-969B-EBBBFC8CF101}"/>
                  </a:ext>
                </a:extLst>
              </p:cNvPr>
              <p:cNvGrpSpPr/>
              <p:nvPr/>
            </p:nvGrpSpPr>
            <p:grpSpPr>
              <a:xfrm>
                <a:off x="4210493" y="1497148"/>
                <a:ext cx="3769424" cy="4976399"/>
                <a:chOff x="4210493" y="1497148"/>
                <a:chExt cx="3769424" cy="4976399"/>
              </a:xfrm>
            </p:grpSpPr>
            <p:sp>
              <p:nvSpPr>
                <p:cNvPr id="9" name="圆角矩形 8"/>
                <p:cNvSpPr/>
                <p:nvPr/>
              </p:nvSpPr>
              <p:spPr>
                <a:xfrm>
                  <a:off x="5638005" y="3168503"/>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r>
                    <a:rPr kumimoji="1" lang="zh-CN" altLang="en-US" sz="1404" dirty="0">
                      <a:solidFill>
                        <a:srgbClr val="FFFFFF"/>
                      </a:solidFill>
                      <a:latin typeface="Arial"/>
                      <a:ea typeface="微软雅黑"/>
                    </a:rPr>
                    <a:t>人工智能</a:t>
                  </a:r>
                </a:p>
              </p:txBody>
            </p:sp>
            <p:cxnSp>
              <p:nvCxnSpPr>
                <p:cNvPr id="11" name="肘形连接符 10"/>
                <p:cNvCxnSpPr/>
                <p:nvPr/>
              </p:nvCxnSpPr>
              <p:spPr>
                <a:xfrm>
                  <a:off x="4210493" y="2360428"/>
                  <a:ext cx="1427512" cy="126527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9" idx="3"/>
                </p:cNvCxnSpPr>
                <p:nvPr/>
              </p:nvCxnSpPr>
              <p:spPr>
                <a:xfrm flipV="1">
                  <a:off x="6552405" y="2360428"/>
                  <a:ext cx="1427512" cy="126527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9" idx="1"/>
                </p:cNvCxnSpPr>
                <p:nvPr/>
              </p:nvCxnSpPr>
              <p:spPr>
                <a:xfrm rot="10800000" flipV="1">
                  <a:off x="4210493" y="3625701"/>
                  <a:ext cx="1427512" cy="1265275"/>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5391896" y="1497148"/>
                  <a:ext cx="1415772" cy="1462984"/>
                </a:xfrm>
                <a:prstGeom prst="rect">
                  <a:avLst/>
                </a:prstGeom>
                <a:noFill/>
              </p:spPr>
              <p:txBody>
                <a:bodyPr wrap="none" rtlCol="0">
                  <a:spAutoFit/>
                </a:bodyPr>
                <a:lstStyle/>
                <a:p>
                  <a:pPr algn="ctr" defTabSz="914354">
                    <a:defRPr/>
                  </a:pPr>
                  <a:r>
                    <a:rPr kumimoji="1" lang="zh-CN" altLang="en-US" sz="1600" dirty="0">
                      <a:solidFill>
                        <a:srgbClr val="000000"/>
                      </a:solidFill>
                      <a:latin typeface="Arial"/>
                      <a:ea typeface="微软雅黑"/>
                    </a:rPr>
                    <a:t>图像识别</a:t>
                  </a:r>
                  <a:endParaRPr kumimoji="1" lang="en-US" altLang="zh-CN" sz="1600" dirty="0">
                    <a:solidFill>
                      <a:srgbClr val="000000"/>
                    </a:solidFill>
                    <a:latin typeface="Arial"/>
                    <a:ea typeface="微软雅黑"/>
                  </a:endParaRPr>
                </a:p>
                <a:p>
                  <a:pPr algn="ctr" defTabSz="914354">
                    <a:defRPr/>
                  </a:pP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语音识别</a:t>
                  </a:r>
                  <a:endParaRPr kumimoji="1" lang="en-US" altLang="zh-CN" sz="1600" dirty="0">
                    <a:solidFill>
                      <a:srgbClr val="000000"/>
                    </a:solidFill>
                    <a:latin typeface="Arial"/>
                    <a:ea typeface="微软雅黑"/>
                  </a:endParaRPr>
                </a:p>
                <a:p>
                  <a:pPr algn="ctr" defTabSz="914354">
                    <a:defRPr/>
                  </a:pP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自然语言处理</a:t>
                  </a:r>
                </a:p>
              </p:txBody>
            </p:sp>
            <p:sp>
              <p:nvSpPr>
                <p:cNvPr id="84" name="文本框 83"/>
                <p:cNvSpPr txBox="1"/>
                <p:nvPr/>
              </p:nvSpPr>
              <p:spPr>
                <a:xfrm>
                  <a:off x="5592504" y="4194013"/>
                  <a:ext cx="1005404" cy="2279534"/>
                </a:xfrm>
                <a:prstGeom prst="rect">
                  <a:avLst/>
                </a:prstGeom>
                <a:noFill/>
              </p:spPr>
              <p:txBody>
                <a:bodyPr wrap="none" rtlCol="0">
                  <a:spAutoFit/>
                </a:bodyPr>
                <a:lstStyle/>
                <a:p>
                  <a:pPr algn="ctr" defTabSz="914354">
                    <a:defRPr/>
                  </a:pPr>
                  <a:r>
                    <a:rPr kumimoji="1" lang="zh-CN" altLang="en-US" sz="1600" dirty="0">
                      <a:solidFill>
                        <a:srgbClr val="000000"/>
                      </a:solidFill>
                      <a:latin typeface="Arial"/>
                      <a:ea typeface="微软雅黑"/>
                    </a:rPr>
                    <a:t>机器翻译</a:t>
                  </a:r>
                  <a:endParaRPr kumimoji="1" lang="en-US" altLang="zh-CN" sz="1600" dirty="0">
                    <a:solidFill>
                      <a:srgbClr val="000000"/>
                    </a:solidFill>
                    <a:latin typeface="Arial"/>
                    <a:ea typeface="微软雅黑"/>
                  </a:endParaRPr>
                </a:p>
                <a:p>
                  <a:pPr algn="ctr" defTabSz="914354">
                    <a:defRPr/>
                  </a:pP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搜索引擎</a:t>
                  </a:r>
                  <a:endParaRPr kumimoji="1" lang="en-US" altLang="zh-CN" sz="1600" dirty="0">
                    <a:solidFill>
                      <a:srgbClr val="000000"/>
                    </a:solidFill>
                    <a:latin typeface="Arial"/>
                    <a:ea typeface="微软雅黑"/>
                  </a:endParaRPr>
                </a:p>
                <a:p>
                  <a:pPr algn="ctr" defTabSz="914354">
                    <a:defRPr/>
                  </a:pP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无人机</a:t>
                  </a:r>
                  <a:endParaRPr kumimoji="1" lang="en-US" altLang="zh-CN" sz="1600" dirty="0">
                    <a:solidFill>
                      <a:srgbClr val="000000"/>
                    </a:solidFill>
                    <a:latin typeface="Arial"/>
                    <a:ea typeface="微软雅黑"/>
                  </a:endParaRPr>
                </a:p>
                <a:p>
                  <a:pPr algn="ctr" defTabSz="914354">
                    <a:defRPr/>
                  </a:pPr>
                  <a:endParaRPr kumimoji="1" lang="en-US" altLang="zh-CN" sz="1600" dirty="0">
                    <a:solidFill>
                      <a:srgbClr val="000000"/>
                    </a:solidFill>
                    <a:latin typeface="Arial"/>
                    <a:ea typeface="微软雅黑"/>
                  </a:endParaRPr>
                </a:p>
                <a:p>
                  <a:pPr algn="ctr">
                    <a:defRPr/>
                  </a:pPr>
                  <a:r>
                    <a:rPr kumimoji="1" lang="zh-CN" altLang="en-US" sz="1600" dirty="0">
                      <a:solidFill>
                        <a:srgbClr val="000000"/>
                      </a:solidFill>
                    </a:rPr>
                    <a:t>智能指挥</a:t>
                  </a:r>
                  <a:endParaRPr kumimoji="1" lang="en-US" altLang="zh-CN" sz="1600" dirty="0">
                    <a:solidFill>
                      <a:srgbClr val="000000"/>
                    </a:solidFill>
                    <a:latin typeface="Arial"/>
                    <a:ea typeface="微软雅黑"/>
                  </a:endParaRPr>
                </a:p>
                <a:p>
                  <a:pPr algn="ctr" defTabSz="914354">
                    <a:defRPr/>
                  </a:pPr>
                  <a:r>
                    <a:rPr kumimoji="1" lang="en-US" altLang="zh-CN" sz="1600" dirty="0">
                      <a:solidFill>
                        <a:srgbClr val="000000"/>
                      </a:solidFill>
                      <a:latin typeface="Arial"/>
                      <a:ea typeface="微软雅黑"/>
                    </a:rPr>
                    <a:t>……</a:t>
                  </a:r>
                  <a:endParaRPr kumimoji="1" lang="zh-CN" altLang="en-US" sz="1600" dirty="0">
                    <a:solidFill>
                      <a:srgbClr val="000000"/>
                    </a:solidFill>
                    <a:latin typeface="Arial"/>
                    <a:ea typeface="微软雅黑"/>
                  </a:endParaRPr>
                </a:p>
              </p:txBody>
            </p:sp>
          </p:grpSp>
          <p:grpSp>
            <p:nvGrpSpPr>
              <p:cNvPr id="3" name="组合 2">
                <a:extLst>
                  <a:ext uri="{FF2B5EF4-FFF2-40B4-BE49-F238E27FC236}">
                    <a16:creationId xmlns:a16="http://schemas.microsoft.com/office/drawing/2014/main" id="{5E093768-667D-4A00-99EE-F22AE8550CA6}"/>
                  </a:ext>
                </a:extLst>
              </p:cNvPr>
              <p:cNvGrpSpPr/>
              <p:nvPr/>
            </p:nvGrpSpPr>
            <p:grpSpPr>
              <a:xfrm>
                <a:off x="1218794" y="1479858"/>
                <a:ext cx="2762645" cy="1741327"/>
                <a:chOff x="1218794" y="1479858"/>
                <a:chExt cx="2762645" cy="1741327"/>
              </a:xfrm>
            </p:grpSpPr>
            <p:sp>
              <p:nvSpPr>
                <p:cNvPr id="76" name="文本框 75"/>
                <p:cNvSpPr txBox="1"/>
                <p:nvPr/>
              </p:nvSpPr>
              <p:spPr>
                <a:xfrm>
                  <a:off x="1328173" y="2543582"/>
                  <a:ext cx="1198873" cy="646435"/>
                </a:xfrm>
                <a:prstGeom prst="rect">
                  <a:avLst/>
                </a:prstGeom>
                <a:noFill/>
              </p:spPr>
              <p:txBody>
                <a:bodyPr wrap="square" rtlCol="0">
                  <a:spAutoFit/>
                </a:bodyPr>
                <a:lstStyle/>
                <a:p>
                  <a:pPr algn="ctr" defTabSz="914354">
                    <a:defRPr/>
                  </a:pPr>
                  <a:r>
                    <a:rPr kumimoji="1" lang="zh-CN" altLang="en-US" sz="1600" dirty="0">
                      <a:solidFill>
                        <a:srgbClr val="000000"/>
                      </a:solidFill>
                      <a:latin typeface="Arial"/>
                      <a:ea typeface="微软雅黑"/>
                    </a:rPr>
                    <a:t>阿里云</a:t>
                  </a: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城市大脑</a:t>
                  </a:r>
                </a:p>
              </p:txBody>
            </p:sp>
            <p:grpSp>
              <p:nvGrpSpPr>
                <p:cNvPr id="4" name="组合 3">
                  <a:extLst>
                    <a:ext uri="{FF2B5EF4-FFF2-40B4-BE49-F238E27FC236}">
                      <a16:creationId xmlns:a16="http://schemas.microsoft.com/office/drawing/2014/main" id="{7CC4612D-2728-4511-878D-3D643E4E87F5}"/>
                    </a:ext>
                  </a:extLst>
                </p:cNvPr>
                <p:cNvGrpSpPr/>
                <p:nvPr/>
              </p:nvGrpSpPr>
              <p:grpSpPr>
                <a:xfrm>
                  <a:off x="1218794" y="1479858"/>
                  <a:ext cx="2762645" cy="1741327"/>
                  <a:chOff x="937210" y="903850"/>
                  <a:chExt cx="5620827" cy="3044425"/>
                </a:xfrm>
              </p:grpSpPr>
              <p:pic>
                <p:nvPicPr>
                  <p:cNvPr id="75" name="图片 74"/>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7210" y="903850"/>
                    <a:ext cx="2884282" cy="1798512"/>
                  </a:xfrm>
                  <a:prstGeom prst="rect">
                    <a:avLst/>
                  </a:prstGeom>
                </p:spPr>
              </p:pic>
              <p:pic>
                <p:nvPicPr>
                  <p:cNvPr id="20" name="图片 19">
                    <a:extLst>
                      <a:ext uri="{FF2B5EF4-FFF2-40B4-BE49-F238E27FC236}">
                        <a16:creationId xmlns:a16="http://schemas.microsoft.com/office/drawing/2014/main" id="{3BFF9046-2739-4DEB-BFCD-7EEA58010D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9217" y="2149763"/>
                    <a:ext cx="2648820" cy="1798512"/>
                  </a:xfrm>
                  <a:prstGeom prst="rect">
                    <a:avLst/>
                  </a:prstGeom>
                </p:spPr>
              </p:pic>
            </p:grpSp>
            <p:sp>
              <p:nvSpPr>
                <p:cNvPr id="27" name="文本框 26">
                  <a:extLst>
                    <a:ext uri="{FF2B5EF4-FFF2-40B4-BE49-F238E27FC236}">
                      <a16:creationId xmlns:a16="http://schemas.microsoft.com/office/drawing/2014/main" id="{37E7AEFE-7672-4CD2-97C9-63DBC6E2FCEC}"/>
                    </a:ext>
                  </a:extLst>
                </p:cNvPr>
                <p:cNvSpPr txBox="1"/>
                <p:nvPr/>
              </p:nvSpPr>
              <p:spPr>
                <a:xfrm>
                  <a:off x="2867691" y="1684181"/>
                  <a:ext cx="1005403" cy="374252"/>
                </a:xfrm>
                <a:prstGeom prst="rect">
                  <a:avLst/>
                </a:prstGeom>
                <a:noFill/>
              </p:spPr>
              <p:txBody>
                <a:bodyPr wrap="none" rtlCol="0">
                  <a:spAutoFit/>
                </a:bodyPr>
                <a:lstStyle/>
                <a:p>
                  <a:pPr defTabSz="914354">
                    <a:defRPr/>
                  </a:pPr>
                  <a:r>
                    <a:rPr kumimoji="1" lang="zh-CN" altLang="en-US" sz="1600" dirty="0">
                      <a:solidFill>
                        <a:srgbClr val="000000"/>
                      </a:solidFill>
                      <a:latin typeface="Arial"/>
                      <a:ea typeface="微软雅黑"/>
                    </a:rPr>
                    <a:t>智能制导</a:t>
                  </a:r>
                </a:p>
              </p:txBody>
            </p:sp>
          </p:grpSp>
          <p:grpSp>
            <p:nvGrpSpPr>
              <p:cNvPr id="8" name="组合 7">
                <a:extLst>
                  <a:ext uri="{FF2B5EF4-FFF2-40B4-BE49-F238E27FC236}">
                    <a16:creationId xmlns:a16="http://schemas.microsoft.com/office/drawing/2014/main" id="{9368CC65-EF73-4D2E-8CFA-6D4F5BCDE26E}"/>
                  </a:ext>
                </a:extLst>
              </p:cNvPr>
              <p:cNvGrpSpPr/>
              <p:nvPr/>
            </p:nvGrpSpPr>
            <p:grpSpPr>
              <a:xfrm>
                <a:off x="1065639" y="4183834"/>
                <a:ext cx="2975926" cy="1701641"/>
                <a:chOff x="1065639" y="4183834"/>
                <a:chExt cx="2975926" cy="1701641"/>
              </a:xfrm>
            </p:grpSpPr>
            <p:sp>
              <p:nvSpPr>
                <p:cNvPr id="80" name="文本框 79"/>
                <p:cNvSpPr txBox="1"/>
                <p:nvPr/>
              </p:nvSpPr>
              <p:spPr>
                <a:xfrm>
                  <a:off x="1065639" y="4280317"/>
                  <a:ext cx="1415772" cy="374252"/>
                </a:xfrm>
                <a:prstGeom prst="rect">
                  <a:avLst/>
                </a:prstGeom>
                <a:noFill/>
              </p:spPr>
              <p:txBody>
                <a:bodyPr wrap="none" rtlCol="0">
                  <a:spAutoFit/>
                </a:bodyPr>
                <a:lstStyle/>
                <a:p>
                  <a:pPr algn="ctr" defTabSz="914354">
                    <a:defRPr/>
                  </a:pPr>
                  <a:r>
                    <a:rPr kumimoji="1" lang="zh-CN" altLang="en-US" sz="1600" dirty="0">
                      <a:solidFill>
                        <a:srgbClr val="000000"/>
                      </a:solidFill>
                      <a:latin typeface="Arial"/>
                      <a:ea typeface="微软雅黑"/>
                    </a:rPr>
                    <a:t>百度无人驾驶</a:t>
                  </a:r>
                </a:p>
              </p:txBody>
            </p:sp>
            <p:grpSp>
              <p:nvGrpSpPr>
                <p:cNvPr id="5" name="组合 4">
                  <a:extLst>
                    <a:ext uri="{FF2B5EF4-FFF2-40B4-BE49-F238E27FC236}">
                      <a16:creationId xmlns:a16="http://schemas.microsoft.com/office/drawing/2014/main" id="{625C6427-582A-4E2E-8794-79E89518495D}"/>
                    </a:ext>
                  </a:extLst>
                </p:cNvPr>
                <p:cNvGrpSpPr/>
                <p:nvPr/>
              </p:nvGrpSpPr>
              <p:grpSpPr>
                <a:xfrm>
                  <a:off x="1181304" y="4183834"/>
                  <a:ext cx="2860261" cy="1675719"/>
                  <a:chOff x="1391176" y="3548196"/>
                  <a:chExt cx="5722332" cy="2544502"/>
                </a:xfrm>
              </p:grpSpPr>
              <p:pic>
                <p:nvPicPr>
                  <p:cNvPr id="79" name="图片 7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1176" y="4795766"/>
                    <a:ext cx="2884955" cy="1296932"/>
                  </a:xfrm>
                  <a:prstGeom prst="rect">
                    <a:avLst/>
                  </a:prstGeom>
                </p:spPr>
              </p:pic>
              <p:pic>
                <p:nvPicPr>
                  <p:cNvPr id="28" name="图片 27">
                    <a:extLst>
                      <a:ext uri="{FF2B5EF4-FFF2-40B4-BE49-F238E27FC236}">
                        <a16:creationId xmlns:a16="http://schemas.microsoft.com/office/drawing/2014/main" id="{481E68E5-6CF2-4165-9CF5-E20930782F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8596" y="3548196"/>
                    <a:ext cx="2724912" cy="1503246"/>
                  </a:xfrm>
                  <a:prstGeom prst="rect">
                    <a:avLst/>
                  </a:prstGeom>
                </p:spPr>
              </p:pic>
            </p:grpSp>
            <p:sp>
              <p:nvSpPr>
                <p:cNvPr id="30" name="文本框 29">
                  <a:extLst>
                    <a:ext uri="{FF2B5EF4-FFF2-40B4-BE49-F238E27FC236}">
                      <a16:creationId xmlns:a16="http://schemas.microsoft.com/office/drawing/2014/main" id="{3162691F-19D1-4195-8819-7C718A60FDF3}"/>
                    </a:ext>
                  </a:extLst>
                </p:cNvPr>
                <p:cNvSpPr txBox="1"/>
                <p:nvPr/>
              </p:nvSpPr>
              <p:spPr>
                <a:xfrm>
                  <a:off x="2772841" y="5239040"/>
                  <a:ext cx="1202847" cy="646435"/>
                </a:xfrm>
                <a:prstGeom prst="rect">
                  <a:avLst/>
                </a:prstGeom>
                <a:noFill/>
              </p:spPr>
              <p:txBody>
                <a:bodyPr wrap="square" rtlCol="0">
                  <a:spAutoFit/>
                </a:bodyPr>
                <a:lstStyle/>
                <a:p>
                  <a:pPr algn="ctr" defTabSz="914354">
                    <a:defRPr/>
                  </a:pPr>
                  <a:r>
                    <a:rPr kumimoji="1" lang="zh-CN" altLang="en-US" sz="1600" dirty="0">
                      <a:solidFill>
                        <a:srgbClr val="000000"/>
                      </a:solidFill>
                      <a:latin typeface="Arial"/>
                      <a:ea typeface="微软雅黑"/>
                    </a:rPr>
                    <a:t>无人机</a:t>
                  </a: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蜂群作战</a:t>
                  </a:r>
                </a:p>
              </p:txBody>
            </p:sp>
          </p:grpSp>
          <p:grpSp>
            <p:nvGrpSpPr>
              <p:cNvPr id="10" name="组合 9">
                <a:extLst>
                  <a:ext uri="{FF2B5EF4-FFF2-40B4-BE49-F238E27FC236}">
                    <a16:creationId xmlns:a16="http://schemas.microsoft.com/office/drawing/2014/main" id="{F19E3A41-B474-4B56-B949-9419AC9F923A}"/>
                  </a:ext>
                </a:extLst>
              </p:cNvPr>
              <p:cNvGrpSpPr/>
              <p:nvPr/>
            </p:nvGrpSpPr>
            <p:grpSpPr>
              <a:xfrm>
                <a:off x="7993483" y="1393389"/>
                <a:ext cx="2992869" cy="1744321"/>
                <a:chOff x="7993483" y="1393389"/>
                <a:chExt cx="2992869" cy="1744321"/>
              </a:xfrm>
            </p:grpSpPr>
            <p:sp>
              <p:nvSpPr>
                <p:cNvPr id="78" name="文本框 77"/>
                <p:cNvSpPr txBox="1"/>
                <p:nvPr/>
              </p:nvSpPr>
              <p:spPr>
                <a:xfrm>
                  <a:off x="7993483" y="1559456"/>
                  <a:ext cx="1415772" cy="374252"/>
                </a:xfrm>
                <a:prstGeom prst="rect">
                  <a:avLst/>
                </a:prstGeom>
                <a:noFill/>
              </p:spPr>
              <p:txBody>
                <a:bodyPr wrap="none" rtlCol="0">
                  <a:spAutoFit/>
                </a:bodyPr>
                <a:lstStyle/>
                <a:p>
                  <a:pPr defTabSz="914354">
                    <a:defRPr/>
                  </a:pPr>
                  <a:r>
                    <a:rPr kumimoji="1" lang="zh-CN" altLang="en-US" sz="1600" dirty="0">
                      <a:solidFill>
                        <a:srgbClr val="000000"/>
                      </a:solidFill>
                      <a:latin typeface="Arial"/>
                      <a:ea typeface="微软雅黑"/>
                    </a:rPr>
                    <a:t>腾讯医疗影像</a:t>
                  </a:r>
                </a:p>
              </p:txBody>
            </p:sp>
            <p:grpSp>
              <p:nvGrpSpPr>
                <p:cNvPr id="6" name="组合 5">
                  <a:extLst>
                    <a:ext uri="{FF2B5EF4-FFF2-40B4-BE49-F238E27FC236}">
                      <a16:creationId xmlns:a16="http://schemas.microsoft.com/office/drawing/2014/main" id="{DE1DF016-DDC7-4BF9-9397-1334E0D61357}"/>
                    </a:ext>
                  </a:extLst>
                </p:cNvPr>
                <p:cNvGrpSpPr/>
                <p:nvPr/>
              </p:nvGrpSpPr>
              <p:grpSpPr>
                <a:xfrm>
                  <a:off x="8090299" y="1393389"/>
                  <a:ext cx="2896053" cy="1744321"/>
                  <a:chOff x="8090298" y="1393388"/>
                  <a:chExt cx="2896053" cy="1744321"/>
                </a:xfrm>
              </p:grpSpPr>
              <p:pic>
                <p:nvPicPr>
                  <p:cNvPr id="77" name="图片 7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90298" y="2188903"/>
                    <a:ext cx="1420786" cy="948806"/>
                  </a:xfrm>
                  <a:prstGeom prst="rect">
                    <a:avLst/>
                  </a:prstGeom>
                </p:spPr>
              </p:pic>
              <p:pic>
                <p:nvPicPr>
                  <p:cNvPr id="31" name="图片 30">
                    <a:extLst>
                      <a:ext uri="{FF2B5EF4-FFF2-40B4-BE49-F238E27FC236}">
                        <a16:creationId xmlns:a16="http://schemas.microsoft.com/office/drawing/2014/main" id="{2DA333DD-FE90-4627-ABA0-295025C365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3142" y="1393388"/>
                    <a:ext cx="1423209" cy="943316"/>
                  </a:xfrm>
                  <a:prstGeom prst="rect">
                    <a:avLst/>
                  </a:prstGeom>
                </p:spPr>
              </p:pic>
            </p:grpSp>
            <p:sp>
              <p:nvSpPr>
                <p:cNvPr id="33" name="文本框 32">
                  <a:extLst>
                    <a:ext uri="{FF2B5EF4-FFF2-40B4-BE49-F238E27FC236}">
                      <a16:creationId xmlns:a16="http://schemas.microsoft.com/office/drawing/2014/main" id="{5E04AAB3-CF0C-477B-B3D9-29B022BE3085}"/>
                    </a:ext>
                  </a:extLst>
                </p:cNvPr>
                <p:cNvSpPr txBox="1"/>
                <p:nvPr/>
              </p:nvSpPr>
              <p:spPr>
                <a:xfrm>
                  <a:off x="9707605" y="2508554"/>
                  <a:ext cx="1005403" cy="374252"/>
                </a:xfrm>
                <a:prstGeom prst="rect">
                  <a:avLst/>
                </a:prstGeom>
                <a:noFill/>
              </p:spPr>
              <p:txBody>
                <a:bodyPr wrap="none" rtlCol="0">
                  <a:spAutoFit/>
                </a:bodyPr>
                <a:lstStyle/>
                <a:p>
                  <a:pPr defTabSz="914354">
                    <a:defRPr/>
                  </a:pPr>
                  <a:r>
                    <a:rPr kumimoji="1" lang="zh-CN" altLang="en-US" sz="1600" dirty="0">
                      <a:solidFill>
                        <a:srgbClr val="000000"/>
                      </a:solidFill>
                      <a:latin typeface="Arial"/>
                      <a:ea typeface="微软雅黑"/>
                    </a:rPr>
                    <a:t>情报分析</a:t>
                  </a:r>
                </a:p>
              </p:txBody>
            </p:sp>
          </p:grpSp>
          <p:grpSp>
            <p:nvGrpSpPr>
              <p:cNvPr id="12" name="组合 11">
                <a:extLst>
                  <a:ext uri="{FF2B5EF4-FFF2-40B4-BE49-F238E27FC236}">
                    <a16:creationId xmlns:a16="http://schemas.microsoft.com/office/drawing/2014/main" id="{45D5EFF0-9E61-4F9E-9083-8C7BBE2B41A0}"/>
                  </a:ext>
                </a:extLst>
              </p:cNvPr>
              <p:cNvGrpSpPr/>
              <p:nvPr/>
            </p:nvGrpSpPr>
            <p:grpSpPr>
              <a:xfrm>
                <a:off x="8079471" y="4152563"/>
                <a:ext cx="2976499" cy="1667624"/>
                <a:chOff x="8079471" y="4152563"/>
                <a:chExt cx="2976499" cy="1667624"/>
              </a:xfrm>
            </p:grpSpPr>
            <p:sp>
              <p:nvSpPr>
                <p:cNvPr id="82" name="文本框 81"/>
                <p:cNvSpPr txBox="1"/>
                <p:nvPr/>
              </p:nvSpPr>
              <p:spPr>
                <a:xfrm>
                  <a:off x="8216012" y="5133015"/>
                  <a:ext cx="1005404" cy="646435"/>
                </a:xfrm>
                <a:prstGeom prst="rect">
                  <a:avLst/>
                </a:prstGeom>
                <a:noFill/>
              </p:spPr>
              <p:txBody>
                <a:bodyPr wrap="none" rtlCol="0">
                  <a:spAutoFit/>
                </a:bodyPr>
                <a:lstStyle/>
                <a:p>
                  <a:pPr algn="ctr" defTabSz="914354">
                    <a:defRPr/>
                  </a:pPr>
                  <a:r>
                    <a:rPr kumimoji="1" lang="zh-CN" altLang="en-US" sz="1600" dirty="0">
                      <a:solidFill>
                        <a:srgbClr val="000000"/>
                      </a:solidFill>
                      <a:latin typeface="Arial"/>
                      <a:ea typeface="微软雅黑"/>
                    </a:rPr>
                    <a:t>科大讯飞</a:t>
                  </a:r>
                  <a:endParaRPr kumimoji="1" lang="en-US" altLang="zh-CN" sz="1600" dirty="0">
                    <a:solidFill>
                      <a:srgbClr val="000000"/>
                    </a:solidFill>
                    <a:latin typeface="Arial"/>
                    <a:ea typeface="微软雅黑"/>
                  </a:endParaRPr>
                </a:p>
                <a:p>
                  <a:pPr algn="ctr" defTabSz="914354">
                    <a:defRPr/>
                  </a:pPr>
                  <a:r>
                    <a:rPr kumimoji="1" lang="zh-CN" altLang="en-US" sz="1600" dirty="0">
                      <a:solidFill>
                        <a:srgbClr val="000000"/>
                      </a:solidFill>
                      <a:latin typeface="Arial"/>
                      <a:ea typeface="微软雅黑"/>
                    </a:rPr>
                    <a:t>智能语音</a:t>
                  </a:r>
                </a:p>
              </p:txBody>
            </p:sp>
            <p:grpSp>
              <p:nvGrpSpPr>
                <p:cNvPr id="7" name="组合 6">
                  <a:extLst>
                    <a:ext uri="{FF2B5EF4-FFF2-40B4-BE49-F238E27FC236}">
                      <a16:creationId xmlns:a16="http://schemas.microsoft.com/office/drawing/2014/main" id="{642FA0DA-35E0-4BA0-9568-FD4BC4681DF2}"/>
                    </a:ext>
                  </a:extLst>
                </p:cNvPr>
                <p:cNvGrpSpPr/>
                <p:nvPr/>
              </p:nvGrpSpPr>
              <p:grpSpPr>
                <a:xfrm>
                  <a:off x="8079471" y="4152563"/>
                  <a:ext cx="2976499" cy="1667624"/>
                  <a:chOff x="8079470" y="4152562"/>
                  <a:chExt cx="2976499" cy="1667624"/>
                </a:xfrm>
              </p:grpSpPr>
              <p:pic>
                <p:nvPicPr>
                  <p:cNvPr id="81" name="图片 80"/>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079470" y="4152562"/>
                    <a:ext cx="1483672" cy="943316"/>
                  </a:xfrm>
                  <a:prstGeom prst="rect">
                    <a:avLst/>
                  </a:prstGeom>
                </p:spPr>
              </p:pic>
              <p:pic>
                <p:nvPicPr>
                  <p:cNvPr id="34" name="图片 33">
                    <a:extLst>
                      <a:ext uri="{FF2B5EF4-FFF2-40B4-BE49-F238E27FC236}">
                        <a16:creationId xmlns:a16="http://schemas.microsoft.com/office/drawing/2014/main" id="{2CF675CE-51DA-43B6-801E-BD04BA9F4C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98022" y="4876165"/>
                    <a:ext cx="1457947" cy="944021"/>
                  </a:xfrm>
                  <a:prstGeom prst="rect">
                    <a:avLst/>
                  </a:prstGeom>
                </p:spPr>
              </p:pic>
            </p:grpSp>
            <p:sp>
              <p:nvSpPr>
                <p:cNvPr id="36" name="文本框 35">
                  <a:extLst>
                    <a:ext uri="{FF2B5EF4-FFF2-40B4-BE49-F238E27FC236}">
                      <a16:creationId xmlns:a16="http://schemas.microsoft.com/office/drawing/2014/main" id="{B71EC419-19B1-4824-B74C-CBAED5A850E5}"/>
                    </a:ext>
                  </a:extLst>
                </p:cNvPr>
                <p:cNvSpPr txBox="1"/>
                <p:nvPr/>
              </p:nvSpPr>
              <p:spPr>
                <a:xfrm>
                  <a:off x="9754921" y="4243781"/>
                  <a:ext cx="1005403" cy="374252"/>
                </a:xfrm>
                <a:prstGeom prst="rect">
                  <a:avLst/>
                </a:prstGeom>
                <a:noFill/>
              </p:spPr>
              <p:txBody>
                <a:bodyPr wrap="none" rtlCol="0">
                  <a:spAutoFit/>
                </a:bodyPr>
                <a:lstStyle/>
                <a:p>
                  <a:pPr defTabSz="914354">
                    <a:defRPr/>
                  </a:pPr>
                  <a:r>
                    <a:rPr kumimoji="1" lang="zh-CN" altLang="en-US" sz="1600" dirty="0">
                      <a:solidFill>
                        <a:srgbClr val="000000"/>
                      </a:solidFill>
                      <a:latin typeface="Arial"/>
                      <a:ea typeface="微软雅黑"/>
                    </a:rPr>
                    <a:t>智能决策</a:t>
                  </a:r>
                </a:p>
              </p:txBody>
            </p:sp>
          </p:grpSp>
        </p:grpSp>
      </p:grpSp>
    </p:spTree>
    <p:extLst>
      <p:ext uri="{BB962C8B-B14F-4D97-AF65-F5344CB8AC3E}">
        <p14:creationId xmlns:p14="http://schemas.microsoft.com/office/powerpoint/2010/main" val="377411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国务院印发</a:t>
            </a:r>
            <a:r>
              <a:rPr lang="en-US" altLang="zh-CN" dirty="0"/>
              <a:t>《</a:t>
            </a:r>
            <a:r>
              <a:rPr lang="zh-CN" altLang="en-US" dirty="0"/>
              <a:t>新一代人工智能发展规划</a:t>
            </a:r>
            <a:r>
              <a:rPr lang="en-US" altLang="zh-CN" dirty="0"/>
              <a:t>》</a:t>
            </a:r>
            <a:endParaRPr lang="zh-CN" altLang="en-US" dirty="0"/>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4310" y="1222664"/>
            <a:ext cx="3823473" cy="5133013"/>
          </a:xfrm>
          <a:prstGeom prst="rect">
            <a:avLst/>
          </a:prstGeom>
        </p:spPr>
      </p:pic>
      <p:sp>
        <p:nvSpPr>
          <p:cNvPr id="5" name="矩形 4"/>
          <p:cNvSpPr/>
          <p:nvPr/>
        </p:nvSpPr>
        <p:spPr>
          <a:xfrm>
            <a:off x="5561560" y="1433683"/>
            <a:ext cx="5958931" cy="4678204"/>
          </a:xfrm>
          <a:prstGeom prst="rect">
            <a:avLst/>
          </a:prstGeom>
        </p:spPr>
        <p:txBody>
          <a:bodyPr wrap="square">
            <a:spAutoFit/>
          </a:bodyPr>
          <a:lstStyle/>
          <a:p>
            <a:pPr algn="just" defTabSz="914354">
              <a:defRPr/>
            </a:pPr>
            <a:r>
              <a:rPr lang="zh-CN" altLang="en-US" sz="2800" b="1" dirty="0">
                <a:solidFill>
                  <a:srgbClr val="595959"/>
                </a:solidFill>
                <a:latin typeface="黑体" charset="-122"/>
                <a:ea typeface="微软雅黑"/>
              </a:rPr>
              <a:t>重点任务是：</a:t>
            </a:r>
            <a:endParaRPr lang="en-US" altLang="zh-CN" sz="2800" b="1" dirty="0">
              <a:solidFill>
                <a:srgbClr val="595959"/>
              </a:solidFill>
              <a:latin typeface="黑体" charset="-122"/>
              <a:ea typeface="微软雅黑"/>
            </a:endParaRPr>
          </a:p>
          <a:p>
            <a:pPr algn="just" defTabSz="914354">
              <a:defRPr/>
            </a:pPr>
            <a:endParaRPr lang="zh-CN" altLang="en-US" sz="2800" dirty="0">
              <a:solidFill>
                <a:srgbClr val="3E3E3E"/>
              </a:solidFill>
              <a:latin typeface="-apple-system-font" charset="0"/>
              <a:ea typeface="微软雅黑"/>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构建开放协同的人工智能科技创新体系</a:t>
            </a:r>
            <a:endParaRPr lang="en-US" altLang="zh-CN" sz="2200" dirty="0">
              <a:solidFill>
                <a:srgbClr val="595959"/>
              </a:solidFill>
              <a:latin typeface="黑体" charset="-122"/>
              <a:ea typeface="楷体" panose="02010609060101010101" pitchFamily="49" charset="-122"/>
            </a:endParaRPr>
          </a:p>
          <a:p>
            <a:pPr marL="342882" indent="-342882" algn="just" defTabSz="914354">
              <a:buFont typeface="Wingdings" panose="05000000000000000000" pitchFamily="2" charset="2"/>
              <a:buChar char="ü"/>
              <a:defRPr/>
            </a:pPr>
            <a:endParaRPr lang="zh-CN" altLang="en-US" sz="2200" dirty="0">
              <a:solidFill>
                <a:srgbClr val="3E3E3E"/>
              </a:solidFill>
              <a:latin typeface="-apple-system-font" charset="0"/>
              <a:ea typeface="楷体" panose="02010609060101010101" pitchFamily="49" charset="-122"/>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培育高端高效的智能经济</a:t>
            </a:r>
            <a:endParaRPr lang="en-US" altLang="zh-CN" sz="2200" dirty="0">
              <a:solidFill>
                <a:srgbClr val="595959"/>
              </a:solidFill>
              <a:latin typeface="黑体" charset="-122"/>
              <a:ea typeface="楷体" panose="02010609060101010101" pitchFamily="49" charset="-122"/>
            </a:endParaRPr>
          </a:p>
          <a:p>
            <a:pPr marL="342882" indent="-342882" algn="just" defTabSz="914354">
              <a:buFont typeface="Wingdings" panose="05000000000000000000" pitchFamily="2" charset="2"/>
              <a:buChar char="ü"/>
              <a:defRPr/>
            </a:pPr>
            <a:endParaRPr lang="zh-CN" altLang="en-US" sz="2200" dirty="0">
              <a:solidFill>
                <a:srgbClr val="3E3E3E"/>
              </a:solidFill>
              <a:latin typeface="-apple-system-font" charset="0"/>
              <a:ea typeface="楷体" panose="02010609060101010101" pitchFamily="49" charset="-122"/>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建设安全便捷的智能社会</a:t>
            </a:r>
            <a:endParaRPr lang="en-US" altLang="zh-CN" sz="2200" dirty="0">
              <a:solidFill>
                <a:srgbClr val="595959"/>
              </a:solidFill>
              <a:latin typeface="黑体" charset="-122"/>
              <a:ea typeface="楷体" panose="02010609060101010101" pitchFamily="49" charset="-122"/>
            </a:endParaRPr>
          </a:p>
          <a:p>
            <a:pPr marL="342882" indent="-342882" algn="just" defTabSz="914354">
              <a:buFont typeface="Wingdings" panose="05000000000000000000" pitchFamily="2" charset="2"/>
              <a:buChar char="ü"/>
              <a:defRPr/>
            </a:pPr>
            <a:endParaRPr lang="zh-CN" altLang="en-US" sz="2200" dirty="0">
              <a:solidFill>
                <a:srgbClr val="3E3E3E"/>
              </a:solidFill>
              <a:latin typeface="-apple-system-font" charset="0"/>
              <a:ea typeface="楷体" panose="02010609060101010101" pitchFamily="49" charset="-122"/>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加强人工智能领域军民结合</a:t>
            </a:r>
            <a:endParaRPr lang="en-US" altLang="zh-CN" sz="2200" dirty="0">
              <a:solidFill>
                <a:srgbClr val="595959"/>
              </a:solidFill>
              <a:latin typeface="黑体" charset="-122"/>
              <a:ea typeface="楷体" panose="02010609060101010101" pitchFamily="49" charset="-122"/>
            </a:endParaRPr>
          </a:p>
          <a:p>
            <a:pPr marL="342882" indent="-342882" algn="just" defTabSz="914354">
              <a:buFont typeface="Wingdings" panose="05000000000000000000" pitchFamily="2" charset="2"/>
              <a:buChar char="ü"/>
              <a:defRPr/>
            </a:pPr>
            <a:endParaRPr lang="zh-CN" altLang="en-US" sz="2200" dirty="0">
              <a:solidFill>
                <a:srgbClr val="3E3E3E"/>
              </a:solidFill>
              <a:latin typeface="-apple-system-font" charset="0"/>
              <a:ea typeface="楷体" panose="02010609060101010101" pitchFamily="49" charset="-122"/>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构建泛在安全高效的智能化基础设施体系</a:t>
            </a:r>
            <a:endParaRPr lang="en-US" altLang="zh-CN" sz="2200" dirty="0">
              <a:solidFill>
                <a:srgbClr val="595959"/>
              </a:solidFill>
              <a:latin typeface="黑体" charset="-122"/>
              <a:ea typeface="楷体" panose="02010609060101010101" pitchFamily="49" charset="-122"/>
            </a:endParaRPr>
          </a:p>
          <a:p>
            <a:pPr marL="342882" indent="-342882" algn="just" defTabSz="914354">
              <a:buFont typeface="Wingdings" panose="05000000000000000000" pitchFamily="2" charset="2"/>
              <a:buChar char="ü"/>
              <a:defRPr/>
            </a:pPr>
            <a:endParaRPr lang="zh-CN" altLang="en-US" sz="2200" dirty="0">
              <a:solidFill>
                <a:srgbClr val="3E3E3E"/>
              </a:solidFill>
              <a:latin typeface="-apple-system-font" charset="0"/>
              <a:ea typeface="楷体" panose="02010609060101010101" pitchFamily="49" charset="-122"/>
            </a:endParaRPr>
          </a:p>
          <a:p>
            <a:pPr marL="342882" indent="-342882" algn="just" defTabSz="914354">
              <a:buFont typeface="Wingdings" panose="05000000000000000000" pitchFamily="2" charset="2"/>
              <a:buChar char="ü"/>
              <a:defRPr/>
            </a:pPr>
            <a:r>
              <a:rPr lang="zh-CN" altLang="en-US" sz="2200" dirty="0">
                <a:solidFill>
                  <a:srgbClr val="595959"/>
                </a:solidFill>
                <a:latin typeface="黑体" charset="-122"/>
                <a:ea typeface="楷体" panose="02010609060101010101" pitchFamily="49" charset="-122"/>
              </a:rPr>
              <a:t>前瞻布局新一代人工智能重大科技项目</a:t>
            </a:r>
            <a:endParaRPr lang="zh-CN" altLang="en-US" sz="2200" dirty="0">
              <a:solidFill>
                <a:srgbClr val="3E3E3E"/>
              </a:solidFill>
              <a:latin typeface="-apple-system-font" charset="0"/>
              <a:ea typeface="楷体" panose="02010609060101010101" pitchFamily="49" charset="-122"/>
            </a:endParaRPr>
          </a:p>
        </p:txBody>
      </p:sp>
      <p:sp>
        <p:nvSpPr>
          <p:cNvPr id="6" name="文本框 5">
            <a:extLst>
              <a:ext uri="{FF2B5EF4-FFF2-40B4-BE49-F238E27FC236}">
                <a16:creationId xmlns:a16="http://schemas.microsoft.com/office/drawing/2014/main" id="{D55792AA-BDFA-415A-A112-7E81BC616E78}"/>
              </a:ext>
            </a:extLst>
          </p:cNvPr>
          <p:cNvSpPr txBox="1"/>
          <p:nvPr/>
        </p:nvSpPr>
        <p:spPr>
          <a:xfrm>
            <a:off x="669925" y="6411137"/>
            <a:ext cx="11238173" cy="276999"/>
          </a:xfrm>
          <a:prstGeom prst="rect">
            <a:avLst/>
          </a:prstGeom>
          <a:noFill/>
        </p:spPr>
        <p:txBody>
          <a:bodyPr wrap="square" rtlCol="0">
            <a:spAutoFit/>
          </a:bodyPr>
          <a:lstStyle/>
          <a:p>
            <a:pPr>
              <a:defRPr/>
            </a:pPr>
            <a:r>
              <a:rPr kumimoji="1" lang="en-US" altLang="zh-CN" sz="1200" dirty="0"/>
              <a:t>Source:</a:t>
            </a:r>
            <a:r>
              <a:rPr lang="zh-CN" altLang="en-US" sz="1200" b="1" i="1" dirty="0"/>
              <a:t>国务院印发</a:t>
            </a:r>
            <a:r>
              <a:rPr lang="en-US" altLang="zh-CN" sz="1200" b="1" i="1" dirty="0"/>
              <a:t>《</a:t>
            </a:r>
            <a:r>
              <a:rPr lang="zh-CN" altLang="en-US" sz="1200" b="1" i="1" dirty="0"/>
              <a:t>新一代人工智能发展规划</a:t>
            </a:r>
            <a:r>
              <a:rPr lang="en-US" altLang="zh-CN" sz="1200" b="1" i="1" dirty="0"/>
              <a:t>》</a:t>
            </a:r>
            <a:r>
              <a:rPr kumimoji="1" lang="en-US" altLang="zh-CN" sz="1200" dirty="0">
                <a:hlinkClick r:id="rId4"/>
              </a:rPr>
              <a:t>https://mp.weixin.qq.com/s/8tMIg6MXEiektZy7gE9bew</a:t>
            </a:r>
            <a:r>
              <a:rPr kumimoji="1" lang="en-US" altLang="zh-CN" sz="1200" dirty="0"/>
              <a:t>  </a:t>
            </a:r>
            <a:endParaRPr kumimoji="1" lang="zh-CN" altLang="en-US" sz="1200" dirty="0"/>
          </a:p>
        </p:txBody>
      </p:sp>
    </p:spTree>
    <p:extLst>
      <p:ext uri="{BB962C8B-B14F-4D97-AF65-F5344CB8AC3E}">
        <p14:creationId xmlns:p14="http://schemas.microsoft.com/office/powerpoint/2010/main" val="292646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FB716-99C1-4A50-8524-D0B285146DA5}"/>
              </a:ext>
            </a:extLst>
          </p:cNvPr>
          <p:cNvSpPr>
            <a:spLocks noGrp="1"/>
          </p:cNvSpPr>
          <p:nvPr>
            <p:ph type="title"/>
          </p:nvPr>
        </p:nvSpPr>
        <p:spPr/>
        <p:txBody>
          <a:bodyPr/>
          <a:lstStyle/>
          <a:p>
            <a:r>
              <a:rPr lang="zh-CN" altLang="en-US" dirty="0"/>
              <a:t>人工智能的技术难点</a:t>
            </a:r>
          </a:p>
        </p:txBody>
      </p:sp>
      <p:sp>
        <p:nvSpPr>
          <p:cNvPr id="3" name="内容占位符 2">
            <a:extLst>
              <a:ext uri="{FF2B5EF4-FFF2-40B4-BE49-F238E27FC236}">
                <a16:creationId xmlns:a16="http://schemas.microsoft.com/office/drawing/2014/main" id="{D0CEBB4D-DB28-42AF-9074-A19B87A1CA56}"/>
              </a:ext>
            </a:extLst>
          </p:cNvPr>
          <p:cNvSpPr>
            <a:spLocks noGrp="1"/>
          </p:cNvSpPr>
          <p:nvPr>
            <p:ph idx="1"/>
          </p:nvPr>
        </p:nvSpPr>
        <p:spPr>
          <a:xfrm>
            <a:off x="669925" y="1123954"/>
            <a:ext cx="10850563" cy="1619249"/>
          </a:xfrm>
        </p:spPr>
        <p:txBody>
          <a:bodyPr>
            <a:normAutofit/>
          </a:bodyPr>
          <a:lstStyle/>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人工智能</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(Artificial Intelligence, AI)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marL="457155" lvl="1" indent="457178" eaLnBrk="0" hangingPunct="0">
              <a:lnSpc>
                <a:spcPct val="110000"/>
              </a:lnSpc>
              <a:buNone/>
            </a:pPr>
            <a:r>
              <a:rPr lang="zh-CN" altLang="en-US" sz="2200" dirty="0">
                <a:latin typeface="Times New Roman" panose="02020603050405020304" pitchFamily="18" charset="0"/>
                <a:ea typeface="楷体" panose="02010609060101010101" pitchFamily="49" charset="-122"/>
                <a:cs typeface="Times New Roman" panose="02020603050405020304" pitchFamily="18" charset="0"/>
              </a:rPr>
              <a:t>研究、开发如何应用计算机的软硬件来模拟、延伸和扩展人的智能的理论、方法、技术及应用系统的一门新的技术科学。</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sp>
        <p:nvSpPr>
          <p:cNvPr id="4" name="文本框 3">
            <a:extLst>
              <a:ext uri="{FF2B5EF4-FFF2-40B4-BE49-F238E27FC236}">
                <a16:creationId xmlns:a16="http://schemas.microsoft.com/office/drawing/2014/main" id="{C6EC91F3-4710-4883-A3C2-A9D4CEA0D532}"/>
              </a:ext>
            </a:extLst>
          </p:cNvPr>
          <p:cNvSpPr txBox="1"/>
          <p:nvPr/>
        </p:nvSpPr>
        <p:spPr>
          <a:xfrm>
            <a:off x="669925" y="2622934"/>
            <a:ext cx="5214651" cy="714683"/>
          </a:xfrm>
          <a:prstGeom prst="rect">
            <a:avLst/>
          </a:prstGeom>
          <a:noFill/>
        </p:spPr>
        <p:txBody>
          <a:bodyPr wrap="square" rtlCol="0">
            <a:spAutoFit/>
          </a:bodyPr>
          <a:lstStyle/>
          <a:p>
            <a:pPr marL="342882" indent="-342882" defTabSz="914309" eaLnBrk="0" hangingPunct="0">
              <a:lnSpc>
                <a:spcPct val="110000"/>
              </a:lnSpc>
              <a:spcBef>
                <a:spcPts val="1000"/>
              </a:spcBef>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人类大脑擅长图像类：</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404"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162C7C3-2F59-4695-AA16-5400C20B75DC}"/>
                  </a:ext>
                </a:extLst>
              </p:cNvPr>
              <p:cNvSpPr txBox="1"/>
              <p:nvPr/>
            </p:nvSpPr>
            <p:spPr>
              <a:xfrm>
                <a:off x="6012969" y="2622937"/>
                <a:ext cx="5884575" cy="4055341"/>
              </a:xfrm>
              <a:prstGeom prst="rect">
                <a:avLst/>
              </a:prstGeom>
              <a:noFill/>
            </p:spPr>
            <p:txBody>
              <a:bodyPr wrap="square" rtlCol="0">
                <a:spAutoFit/>
              </a:bodyPr>
              <a:lstStyle/>
              <a:p>
                <a:pPr marL="342882" indent="-342882" defTabSz="914309" eaLnBrk="0" hangingPunct="0">
                  <a:lnSpc>
                    <a:spcPct val="110000"/>
                  </a:lnSpc>
                  <a:spcBef>
                    <a:spcPts val="1000"/>
                  </a:spcBef>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机器擅长抽象类：</a:t>
                </a:r>
                <a:endParaRPr lang="en-US" altLang="zh-CN" sz="1404" dirty="0"/>
              </a:p>
              <a:p>
                <a:endParaRPr lang="en-US" altLang="zh-CN" sz="1404" dirty="0"/>
              </a:p>
              <a:p>
                <a:pPr/>
                <a14:m>
                  <m:oMathPara xmlns:m="http://schemas.openxmlformats.org/officeDocument/2006/math">
                    <m:oMathParaPr>
                      <m:jc m:val="centerGroup"/>
                    </m:oMathParaPr>
                    <m:oMath xmlns:m="http://schemas.openxmlformats.org/officeDocument/2006/math">
                      <m:r>
                        <a:rPr lang="en-US" altLang="zh-CN" sz="3200" i="1" dirty="0">
                          <a:latin typeface="Cambria Math" panose="02040503050406030204" pitchFamily="18" charset="0"/>
                        </a:rPr>
                        <m:t>𝑦</m:t>
                      </m:r>
                      <m:r>
                        <a:rPr lang="en-US" altLang="zh-CN" sz="3200" i="1" dirty="0">
                          <a:latin typeface="Cambria Math" panose="02040503050406030204" pitchFamily="18" charset="0"/>
                        </a:rPr>
                        <m:t>=</m:t>
                      </m:r>
                      <m:r>
                        <a:rPr lang="en-US" altLang="zh-CN" sz="3200" i="1" dirty="0">
                          <a:latin typeface="Cambria Math" panose="02040503050406030204" pitchFamily="18" charset="0"/>
                        </a:rPr>
                        <m:t>𝑎</m:t>
                      </m:r>
                      <m:sSup>
                        <m:sSupPr>
                          <m:ctrlPr>
                            <a:rPr lang="en-US" altLang="zh-CN" sz="3200" i="1" dirty="0">
                              <a:latin typeface="Cambria Math" panose="02040503050406030204" pitchFamily="18" charset="0"/>
                            </a:rPr>
                          </m:ctrlPr>
                        </m:sSupPr>
                        <m:e>
                          <m:r>
                            <a:rPr lang="en-US" altLang="zh-CN" sz="3200" i="1" dirty="0">
                              <a:latin typeface="Cambria Math" panose="02040503050406030204" pitchFamily="18" charset="0"/>
                            </a:rPr>
                            <m:t>𝑥</m:t>
                          </m:r>
                        </m:e>
                        <m:sup>
                          <m:r>
                            <a:rPr lang="en-US" altLang="zh-CN" sz="3200" i="1" dirty="0">
                              <a:latin typeface="Cambria Math" panose="02040503050406030204" pitchFamily="18" charset="0"/>
                            </a:rPr>
                            <m:t>2</m:t>
                          </m:r>
                        </m:sup>
                      </m:sSup>
                      <m:r>
                        <a:rPr lang="en-US" altLang="zh-CN" sz="3200" i="1" dirty="0">
                          <a:latin typeface="Cambria Math" panose="02040503050406030204" pitchFamily="18" charset="0"/>
                        </a:rPr>
                        <m:t>+</m:t>
                      </m:r>
                      <m:r>
                        <a:rPr lang="en-US" altLang="zh-CN" sz="3200" i="1" dirty="0">
                          <a:latin typeface="Cambria Math" panose="02040503050406030204" pitchFamily="18" charset="0"/>
                        </a:rPr>
                        <m:t>𝑏𝑥</m:t>
                      </m:r>
                      <m:r>
                        <a:rPr lang="en-US" altLang="zh-CN" sz="3200" i="1" dirty="0">
                          <a:latin typeface="Cambria Math" panose="02040503050406030204" pitchFamily="18" charset="0"/>
                        </a:rPr>
                        <m:t>+</m:t>
                      </m:r>
                      <m:r>
                        <a:rPr lang="en-US" altLang="zh-CN" sz="3200" i="1" dirty="0">
                          <a:latin typeface="Cambria Math" panose="02040503050406030204" pitchFamily="18" charset="0"/>
                        </a:rPr>
                        <m:t>𝑐</m:t>
                      </m:r>
                    </m:oMath>
                  </m:oMathPara>
                </a14:m>
                <a:endParaRPr lang="en-US" altLang="zh-CN" sz="3200" dirty="0"/>
              </a:p>
              <a:p>
                <a:pPr defTabSz="914309" eaLnBrk="0" hangingPunct="0">
                  <a:lnSpc>
                    <a:spcPct val="110000"/>
                  </a:lnSpc>
                  <a:spcBef>
                    <a:spcPts val="1000"/>
                  </a:spcBef>
                </a:pP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defTabSz="914309" eaLnBrk="0" hangingPunct="0">
                  <a:lnSpc>
                    <a:spcPct val="110000"/>
                  </a:lnSpc>
                  <a:spcBef>
                    <a:spcPts val="1000"/>
                  </a:spcBef>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对计算机而言，从公式到图像容易，但是逆向识别并解读图像却很难。</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defTabSz="914309" eaLnBrk="0" hangingPunct="0">
                  <a:lnSpc>
                    <a:spcPct val="110000"/>
                  </a:lnSpc>
                  <a:spcBef>
                    <a:spcPts val="1000"/>
                  </a:spcBef>
                  <a:buBlip>
                    <a:blip r:embed="rId3">
                      <a:extLst/>
                    </a:blip>
                  </a:buBlip>
                </a:pPr>
                <a:r>
                  <a:rPr lang="zh-CN" altLang="en-US"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人工智能，就是想模拟人类智能，用计算机解决类似的逆问题。</a:t>
                </a:r>
                <a:endPar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404" dirty="0"/>
              </a:p>
              <a:p>
                <a:endParaRPr lang="zh-CN" altLang="en-US" sz="1404" dirty="0"/>
              </a:p>
            </p:txBody>
          </p:sp>
        </mc:Choice>
        <mc:Fallback xmlns="">
          <p:sp>
            <p:nvSpPr>
              <p:cNvPr id="21" name="文本框 20">
                <a:extLst>
                  <a:ext uri="{FF2B5EF4-FFF2-40B4-BE49-F238E27FC236}">
                    <a16:creationId xmlns:a16="http://schemas.microsoft.com/office/drawing/2014/main" id="{3162C7C3-2F59-4695-AA16-5400C20B75DC}"/>
                  </a:ext>
                </a:extLst>
              </p:cNvPr>
              <p:cNvSpPr txBox="1">
                <a:spLocks noRot="1" noChangeAspect="1" noMove="1" noResize="1" noEditPoints="1" noAdjustHandles="1" noChangeArrowheads="1" noChangeShapeType="1" noTextEdit="1"/>
              </p:cNvSpPr>
              <p:nvPr/>
            </p:nvSpPr>
            <p:spPr>
              <a:xfrm>
                <a:off x="6012969" y="2622937"/>
                <a:ext cx="5884575" cy="4055341"/>
              </a:xfrm>
              <a:prstGeom prst="rect">
                <a:avLst/>
              </a:prstGeom>
              <a:blipFill>
                <a:blip r:embed="rId4"/>
                <a:stretch>
                  <a:fillRect t="-150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DB9B1F3-A143-4A25-BD7A-D27A8ACEE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5099" y="3161691"/>
            <a:ext cx="2612836" cy="3257336"/>
          </a:xfrm>
          <a:prstGeom prst="rect">
            <a:avLst/>
          </a:prstGeom>
        </p:spPr>
      </p:pic>
    </p:spTree>
    <p:extLst>
      <p:ext uri="{BB962C8B-B14F-4D97-AF65-F5344CB8AC3E}">
        <p14:creationId xmlns:p14="http://schemas.microsoft.com/office/powerpoint/2010/main" val="83739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FB716-99C1-4A50-8524-D0B285146DA5}"/>
              </a:ext>
            </a:extLst>
          </p:cNvPr>
          <p:cNvSpPr>
            <a:spLocks noGrp="1"/>
          </p:cNvSpPr>
          <p:nvPr>
            <p:ph type="title"/>
          </p:nvPr>
        </p:nvSpPr>
        <p:spPr/>
        <p:txBody>
          <a:bodyPr/>
          <a:lstStyle/>
          <a:p>
            <a:r>
              <a:rPr lang="zh-CN" altLang="en-US" dirty="0"/>
              <a:t>人工智能的发展过程</a:t>
            </a:r>
          </a:p>
        </p:txBody>
      </p:sp>
      <p:sp>
        <p:nvSpPr>
          <p:cNvPr id="3" name="内容占位符 2">
            <a:extLst>
              <a:ext uri="{FF2B5EF4-FFF2-40B4-BE49-F238E27FC236}">
                <a16:creationId xmlns:a16="http://schemas.microsoft.com/office/drawing/2014/main" id="{D0CEBB4D-DB28-42AF-9074-A19B87A1CA56}"/>
              </a:ext>
            </a:extLst>
          </p:cNvPr>
          <p:cNvSpPr>
            <a:spLocks noGrp="1"/>
          </p:cNvSpPr>
          <p:nvPr>
            <p:ph idx="1"/>
          </p:nvPr>
        </p:nvSpPr>
        <p:spPr>
          <a:xfrm>
            <a:off x="669925" y="1123952"/>
            <a:ext cx="10850563" cy="5019675"/>
          </a:xfrm>
        </p:spPr>
        <p:txBody>
          <a:bodyPr>
            <a:normAutofit/>
          </a:bodyPr>
          <a:lstStyle/>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人类智能是非常复杂的系统，单单依靠计算机的逻辑思维非常难以模仿。</a:t>
            </a:r>
            <a:endParaRPr lang="en-US" altLang="zh-CN" sz="2200" dirty="0">
              <a:latin typeface="Times New Roman" panose="02020603050405020304" pitchFamily="18" charset="0"/>
              <a:ea typeface="楷体" panose="02010609060101010101" pitchFamily="49" charset="-122"/>
              <a:cs typeface="Times New Roman" panose="02020603050405020304" pitchFamily="18" charset="0"/>
            </a:endParaRPr>
          </a:p>
          <a:p>
            <a:pPr marL="800037" lvl="1" indent="-342882" eaLnBrk="0" hangingPunct="0">
              <a:lnSpc>
                <a:spcPct val="110000"/>
              </a:lnSpc>
              <a:buBlip>
                <a:blip r:embed="rId3">
                  <a:extLst/>
                </a:blip>
              </a:buBlip>
            </a:pPr>
            <a:r>
              <a:rPr lang="zh-CN" altLang="en-US"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现在依靠模拟人脑神经元系统，实现了类脑的思维处理模式。</a:t>
            </a:r>
            <a:endParaRPr lang="en-US" altLang="zh-CN" sz="2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882" indent="-342882" eaLnBrk="0" hangingPunct="0">
              <a:lnSpc>
                <a:spcPct val="110000"/>
              </a:lnSpc>
              <a:buBlip>
                <a:blip r:embed="rId3">
                  <a:extLst/>
                </a:blip>
              </a:buBlip>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例如图灵测试，</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1950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年提出，直到</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2014</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年才有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AI</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的几率通过。</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endParaRPr lang="zh-CN" altLang="en-US" sz="2400" dirty="0"/>
          </a:p>
        </p:txBody>
      </p:sp>
      <p:sp>
        <p:nvSpPr>
          <p:cNvPr id="8" name="文本框 7">
            <a:extLst>
              <a:ext uri="{FF2B5EF4-FFF2-40B4-BE49-F238E27FC236}">
                <a16:creationId xmlns:a16="http://schemas.microsoft.com/office/drawing/2014/main" id="{00EF5763-77D0-457C-9C19-98F229C82FB7}"/>
              </a:ext>
            </a:extLst>
          </p:cNvPr>
          <p:cNvSpPr txBox="1"/>
          <p:nvPr/>
        </p:nvSpPr>
        <p:spPr>
          <a:xfrm>
            <a:off x="1452219" y="5874642"/>
            <a:ext cx="1831384" cy="308418"/>
          </a:xfrm>
          <a:prstGeom prst="rect">
            <a:avLst/>
          </a:prstGeom>
          <a:noFill/>
        </p:spPr>
        <p:txBody>
          <a:bodyPr wrap="square" rtlCol="0">
            <a:spAutoFit/>
          </a:bodyPr>
          <a:lstStyle/>
          <a:p>
            <a:r>
              <a:rPr lang="zh-CN" altLang="en-US" sz="1404" dirty="0">
                <a:latin typeface="楷体" panose="02010609060101010101" pitchFamily="49" charset="-122"/>
                <a:ea typeface="楷体" panose="02010609060101010101" pitchFamily="49" charset="-122"/>
              </a:rPr>
              <a:t>艾伦图灵，</a:t>
            </a:r>
            <a:r>
              <a:rPr lang="en-US" altLang="zh-CN" sz="1404" dirty="0">
                <a:latin typeface="楷体" panose="02010609060101010101" pitchFamily="49" charset="-122"/>
                <a:ea typeface="楷体" panose="02010609060101010101" pitchFamily="49" charset="-122"/>
              </a:rPr>
              <a:t>1950</a:t>
            </a:r>
            <a:r>
              <a:rPr lang="zh-CN" altLang="en-US" sz="1404" dirty="0">
                <a:latin typeface="楷体" panose="02010609060101010101" pitchFamily="49" charset="-122"/>
                <a:ea typeface="楷体" panose="02010609060101010101" pitchFamily="49" charset="-122"/>
              </a:rPr>
              <a:t> </a:t>
            </a:r>
          </a:p>
        </p:txBody>
      </p:sp>
      <p:pic>
        <p:nvPicPr>
          <p:cNvPr id="19" name="图片 18">
            <a:extLst>
              <a:ext uri="{FF2B5EF4-FFF2-40B4-BE49-F238E27FC236}">
                <a16:creationId xmlns:a16="http://schemas.microsoft.com/office/drawing/2014/main" id="{8FDE6EDD-B251-425E-BD40-D8950990F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369" y="3164859"/>
            <a:ext cx="2085089" cy="2599412"/>
          </a:xfrm>
          <a:prstGeom prst="rect">
            <a:avLst/>
          </a:prstGeom>
        </p:spPr>
      </p:pic>
      <p:pic>
        <p:nvPicPr>
          <p:cNvPr id="5" name="图片 4">
            <a:extLst>
              <a:ext uri="{FF2B5EF4-FFF2-40B4-BE49-F238E27FC236}">
                <a16:creationId xmlns:a16="http://schemas.microsoft.com/office/drawing/2014/main" id="{5B7B7626-C208-449F-8364-E41B0401E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634" y="3054494"/>
            <a:ext cx="4249543" cy="2820151"/>
          </a:xfrm>
          <a:prstGeom prst="rect">
            <a:avLst/>
          </a:prstGeom>
        </p:spPr>
      </p:pic>
      <p:sp>
        <p:nvSpPr>
          <p:cNvPr id="30" name="箭头: 右 29">
            <a:extLst>
              <a:ext uri="{FF2B5EF4-FFF2-40B4-BE49-F238E27FC236}">
                <a16:creationId xmlns:a16="http://schemas.microsoft.com/office/drawing/2014/main" id="{64BD8036-35BD-40EB-9079-56C3E1138184}"/>
              </a:ext>
            </a:extLst>
          </p:cNvPr>
          <p:cNvSpPr/>
          <p:nvPr/>
        </p:nvSpPr>
        <p:spPr>
          <a:xfrm>
            <a:off x="3924733" y="4346058"/>
            <a:ext cx="2371585" cy="31841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4"/>
          </a:p>
        </p:txBody>
      </p:sp>
      <p:sp>
        <p:nvSpPr>
          <p:cNvPr id="6" name="文本框 5">
            <a:extLst>
              <a:ext uri="{FF2B5EF4-FFF2-40B4-BE49-F238E27FC236}">
                <a16:creationId xmlns:a16="http://schemas.microsoft.com/office/drawing/2014/main" id="{9E5B0800-9E46-4C1C-A103-02106FEC960D}"/>
              </a:ext>
            </a:extLst>
          </p:cNvPr>
          <p:cNvSpPr txBox="1"/>
          <p:nvPr/>
        </p:nvSpPr>
        <p:spPr>
          <a:xfrm>
            <a:off x="4211229" y="3918027"/>
            <a:ext cx="2085089" cy="308418"/>
          </a:xfrm>
          <a:prstGeom prst="rect">
            <a:avLst/>
          </a:prstGeom>
          <a:noFill/>
        </p:spPr>
        <p:txBody>
          <a:bodyPr wrap="square" rtlCol="0">
            <a:spAutoFit/>
          </a:bodyPr>
          <a:lstStyle/>
          <a:p>
            <a:r>
              <a:rPr lang="en-US" altLang="zh-CN" sz="1404" dirty="0"/>
              <a:t>AI</a:t>
            </a:r>
            <a:r>
              <a:rPr lang="zh-CN" altLang="en-US" sz="1404" dirty="0">
                <a:ea typeface="楷体" panose="02010609060101010101" pitchFamily="49" charset="-122"/>
              </a:rPr>
              <a:t>漫长的发展后</a:t>
            </a:r>
          </a:p>
        </p:txBody>
      </p:sp>
      <p:sp>
        <p:nvSpPr>
          <p:cNvPr id="31" name="文本框 30">
            <a:extLst>
              <a:ext uri="{FF2B5EF4-FFF2-40B4-BE49-F238E27FC236}">
                <a16:creationId xmlns:a16="http://schemas.microsoft.com/office/drawing/2014/main" id="{6F0296B7-DCBE-41FF-9CF8-145B44D29F89}"/>
              </a:ext>
            </a:extLst>
          </p:cNvPr>
          <p:cNvSpPr txBox="1"/>
          <p:nvPr/>
        </p:nvSpPr>
        <p:spPr>
          <a:xfrm>
            <a:off x="7892405" y="5942127"/>
            <a:ext cx="2104353" cy="308418"/>
          </a:xfrm>
          <a:prstGeom prst="rect">
            <a:avLst/>
          </a:prstGeom>
          <a:noFill/>
        </p:spPr>
        <p:txBody>
          <a:bodyPr wrap="square" rtlCol="0">
            <a:spAutoFit/>
          </a:bodyPr>
          <a:lstStyle/>
          <a:p>
            <a:r>
              <a:rPr lang="en-US" altLang="zh-CN" sz="1404" dirty="0">
                <a:latin typeface="楷体" panose="02010609060101010101" pitchFamily="49" charset="-122"/>
                <a:ea typeface="楷体" panose="02010609060101010101" pitchFamily="49" charset="-122"/>
              </a:rPr>
              <a:t>2014</a:t>
            </a:r>
            <a:r>
              <a:rPr lang="zh-CN" altLang="en-US" sz="1404" dirty="0">
                <a:latin typeface="楷体" panose="02010609060101010101" pitchFamily="49" charset="-122"/>
                <a:ea typeface="楷体" panose="02010609060101010101" pitchFamily="49" charset="-122"/>
              </a:rPr>
              <a:t>年</a:t>
            </a:r>
            <a:r>
              <a:rPr lang="en-US" altLang="zh-CN" sz="1404" dirty="0">
                <a:latin typeface="楷体" panose="02010609060101010101" pitchFamily="49" charset="-122"/>
                <a:ea typeface="楷体" panose="02010609060101010101" pitchFamily="49" charset="-122"/>
              </a:rPr>
              <a:t>,</a:t>
            </a:r>
            <a:r>
              <a:rPr lang="zh-CN" altLang="en-US" sz="1404" dirty="0">
                <a:latin typeface="楷体" panose="02010609060101010101" pitchFamily="49" charset="-122"/>
                <a:ea typeface="楷体" panose="02010609060101010101" pitchFamily="49" charset="-122"/>
              </a:rPr>
              <a:t>首次实现</a:t>
            </a:r>
          </a:p>
        </p:txBody>
      </p:sp>
    </p:spTree>
    <p:extLst>
      <p:ext uri="{BB962C8B-B14F-4D97-AF65-F5344CB8AC3E}">
        <p14:creationId xmlns:p14="http://schemas.microsoft.com/office/powerpoint/2010/main" val="32357279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bf3a8160-c412-4564-b35a-75e3359379f1"/>
</p:tagLst>
</file>

<file path=ppt/tags/tag3.xml><?xml version="1.0" encoding="utf-8"?>
<p:tagLst xmlns:a="http://schemas.openxmlformats.org/drawingml/2006/main" xmlns:r="http://schemas.openxmlformats.org/officeDocument/2006/relationships" xmlns:p="http://schemas.openxmlformats.org/presentationml/2006/main">
  <p:tag name="ISLIDE.DIAGRAM" val="234762"/>
</p:tagLst>
</file>

<file path=ppt/tags/tag4.xml><?xml version="1.0" encoding="utf-8"?>
<p:tagLst xmlns:a="http://schemas.openxmlformats.org/drawingml/2006/main" xmlns:r="http://schemas.openxmlformats.org/officeDocument/2006/relationships" xmlns:p="http://schemas.openxmlformats.org/presentationml/2006/main">
  <p:tag name="ISLIDE.DIAGRAM" val="1097"/>
</p:tagLst>
</file>

<file path=ppt/tags/tag5.xml><?xml version="1.0" encoding="utf-8"?>
<p:tagLst xmlns:a="http://schemas.openxmlformats.org/drawingml/2006/main" xmlns:r="http://schemas.openxmlformats.org/officeDocument/2006/relationships" xmlns:p="http://schemas.openxmlformats.org/presentationml/2006/main">
  <p:tag name="ISLIDE.DIAGRAM" val="204115"/>
</p:tagLst>
</file>

<file path=ppt/theme/theme1.xml><?xml version="1.0" encoding="utf-8"?>
<a:theme xmlns:a="http://schemas.openxmlformats.org/drawingml/2006/main" name="主题5">
  <a:themeElements>
    <a:clrScheme name="埃克森美孚">
      <a:dk1>
        <a:srgbClr val="000000"/>
      </a:dk1>
      <a:lt1>
        <a:srgbClr val="FFFFFF"/>
      </a:lt1>
      <a:dk2>
        <a:srgbClr val="778495"/>
      </a:dk2>
      <a:lt2>
        <a:srgbClr val="F0F0F0"/>
      </a:lt2>
      <a:accent1>
        <a:srgbClr val="235787"/>
      </a:accent1>
      <a:accent2>
        <a:srgbClr val="EDB159"/>
      </a:accent2>
      <a:accent3>
        <a:srgbClr val="085093"/>
      </a:accent3>
      <a:accent4>
        <a:srgbClr val="2767A4"/>
      </a:accent4>
      <a:accent5>
        <a:srgbClr val="CE9C52"/>
      </a:accent5>
      <a:accent6>
        <a:srgbClr val="497CAD"/>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1_主题5">
  <a:themeElements>
    <a:clrScheme name="埃克森美孚">
      <a:dk1>
        <a:srgbClr val="000000"/>
      </a:dk1>
      <a:lt1>
        <a:srgbClr val="FFFFFF"/>
      </a:lt1>
      <a:dk2>
        <a:srgbClr val="778495"/>
      </a:dk2>
      <a:lt2>
        <a:srgbClr val="F0F0F0"/>
      </a:lt2>
      <a:accent1>
        <a:srgbClr val="235787"/>
      </a:accent1>
      <a:accent2>
        <a:srgbClr val="EDB159"/>
      </a:accent2>
      <a:accent3>
        <a:srgbClr val="085093"/>
      </a:accent3>
      <a:accent4>
        <a:srgbClr val="2767A4"/>
      </a:accent4>
      <a:accent5>
        <a:srgbClr val="CE9C52"/>
      </a:accent5>
      <a:accent6>
        <a:srgbClr val="497CAD"/>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kumimoji="1" dirty="0" smtClean="0"/>
        </a:defPPr>
      </a:lstStyle>
    </a:tx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埃克森美孚">
    <a:dk1>
      <a:srgbClr val="000000"/>
    </a:dk1>
    <a:lt1>
      <a:srgbClr val="FFFFFF"/>
    </a:lt1>
    <a:dk2>
      <a:srgbClr val="778495"/>
    </a:dk2>
    <a:lt2>
      <a:srgbClr val="F0F0F0"/>
    </a:lt2>
    <a:accent1>
      <a:srgbClr val="235787"/>
    </a:accent1>
    <a:accent2>
      <a:srgbClr val="EDB159"/>
    </a:accent2>
    <a:accent3>
      <a:srgbClr val="085093"/>
    </a:accent3>
    <a:accent4>
      <a:srgbClr val="2767A4"/>
    </a:accent4>
    <a:accent5>
      <a:srgbClr val="CE9C52"/>
    </a:accent5>
    <a:accent6>
      <a:srgbClr val="497CAD"/>
    </a:accent6>
    <a:hlink>
      <a:srgbClr val="4276AA"/>
    </a:hlink>
    <a:folHlink>
      <a:srgbClr val="BFBFBF"/>
    </a:folHlink>
  </a:clrScheme>
</a:themeOverride>
</file>

<file path=ppt/theme/themeOverride2.xml><?xml version="1.0" encoding="utf-8"?>
<a:themeOverride xmlns:a="http://schemas.openxmlformats.org/drawingml/2006/main">
  <a:clrScheme name="埃克森美孚">
    <a:dk1>
      <a:srgbClr val="000000"/>
    </a:dk1>
    <a:lt1>
      <a:srgbClr val="FFFFFF"/>
    </a:lt1>
    <a:dk2>
      <a:srgbClr val="768395"/>
    </a:dk2>
    <a:lt2>
      <a:srgbClr val="F0F0F0"/>
    </a:lt2>
    <a:accent1>
      <a:srgbClr val="0B3D7F"/>
    </a:accent1>
    <a:accent2>
      <a:srgbClr val="1263AC"/>
    </a:accent2>
    <a:accent3>
      <a:srgbClr val="2A9136"/>
    </a:accent3>
    <a:accent4>
      <a:srgbClr val="51B342"/>
    </a:accent4>
    <a:accent5>
      <a:srgbClr val="FF8800"/>
    </a:accent5>
    <a:accent6>
      <a:srgbClr val="FF3F00"/>
    </a:accent6>
    <a:hlink>
      <a:srgbClr val="0B3D7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3620</Words>
  <Application>Microsoft Office PowerPoint</Application>
  <PresentationFormat>宽屏</PresentationFormat>
  <Paragraphs>487</Paragraphs>
  <Slides>36</Slides>
  <Notes>30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36</vt:i4>
      </vt:variant>
    </vt:vector>
  </HeadingPairs>
  <TitlesOfParts>
    <vt:vector size="54" baseType="lpstr">
      <vt:lpstr>-apple-system-font</vt:lpstr>
      <vt:lpstr>Heiti SC</vt:lpstr>
      <vt:lpstr>Helvetica Neue</vt:lpstr>
      <vt:lpstr>Lato Regular</vt:lpstr>
      <vt:lpstr>等线</vt:lpstr>
      <vt:lpstr>等线</vt:lpstr>
      <vt:lpstr>黑体</vt:lpstr>
      <vt:lpstr>楷体</vt:lpstr>
      <vt:lpstr>微软雅黑</vt:lpstr>
      <vt:lpstr>Arial</vt:lpstr>
      <vt:lpstr>Calibri</vt:lpstr>
      <vt:lpstr>Calibri Light</vt:lpstr>
      <vt:lpstr>Cambria Math</vt:lpstr>
      <vt:lpstr>Impact</vt:lpstr>
      <vt:lpstr>Times New Roman</vt:lpstr>
      <vt:lpstr>Wingdings</vt:lpstr>
      <vt:lpstr>主题5</vt:lpstr>
      <vt:lpstr>1_主题5</vt:lpstr>
      <vt:lpstr>人工智能+生命科学</vt:lpstr>
      <vt:lpstr>PowerPoint 演示文稿</vt:lpstr>
      <vt:lpstr>1. 人工智能：地位和作用</vt:lpstr>
      <vt:lpstr>人工智能的当前地位</vt:lpstr>
      <vt:lpstr>什么是人工智能？</vt:lpstr>
      <vt:lpstr>人工智能的社会效应、军事价值</vt:lpstr>
      <vt:lpstr>国务院印发《新一代人工智能发展规划》</vt:lpstr>
      <vt:lpstr>人工智能的技术难点</vt:lpstr>
      <vt:lpstr>人工智能的发展过程</vt:lpstr>
      <vt:lpstr>人工智能的发展过程</vt:lpstr>
      <vt:lpstr>为何人工智能如此强大？</vt:lpstr>
      <vt:lpstr>为何人工智能如此强大？</vt:lpstr>
      <vt:lpstr>人工智能：目前主要算法汇总</vt:lpstr>
      <vt:lpstr>2. 人工智能：生命科学的突破口</vt:lpstr>
      <vt:lpstr>人工智能：生命科学的突破口</vt:lpstr>
      <vt:lpstr>人工智能：生命科学的突破口</vt:lpstr>
      <vt:lpstr>AI与医学研究前沿——病毒宿主预测</vt:lpstr>
      <vt:lpstr>AI与医学研究前沿——蛋白质结构预测</vt:lpstr>
      <vt:lpstr>AI与医学研究前沿——蛋白质结构预测</vt:lpstr>
      <vt:lpstr>AI与医学研究前沿——药物研发</vt:lpstr>
      <vt:lpstr>AI与医学研究前沿——CAS9精准编辑 </vt:lpstr>
      <vt:lpstr>AI与辅助医疗——疾病诊断</vt:lpstr>
      <vt:lpstr>AI与辅助医疗——个性化制定</vt:lpstr>
      <vt:lpstr>AI在生命科学中的应用场景汇总</vt:lpstr>
      <vt:lpstr>3. 人工智能生物学发展初步设想</vt:lpstr>
      <vt:lpstr>国家新一代人工智能发展规划示意图</vt:lpstr>
      <vt:lpstr>AIB学科规化的初步设想</vt:lpstr>
      <vt:lpstr>我院发展的基础和条件</vt:lpstr>
      <vt:lpstr>我院发展的基础和条件</vt:lpstr>
      <vt:lpstr>我院发展的基础和条件(待补充)</vt:lpstr>
      <vt:lpstr>我院发展的基础和条件(待补充)</vt:lpstr>
      <vt:lpstr>我院发展的基础和条件(待修改)</vt:lpstr>
      <vt:lpstr>AIB组织实施方案</vt:lpstr>
      <vt:lpstr>4.7 机遇和挑战</vt:lpstr>
      <vt:lpstr>4.7 机遇和挑战</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人工智能+生命科学</dc:title>
  <dc:creator>杨 骞</dc:creator>
  <cp:lastModifiedBy>骞 杨</cp:lastModifiedBy>
  <cp:revision>204</cp:revision>
  <cp:lastPrinted>2018-11-25T11:27:59Z</cp:lastPrinted>
  <dcterms:created xsi:type="dcterms:W3CDTF">2018-11-06T00:50:26Z</dcterms:created>
  <dcterms:modified xsi:type="dcterms:W3CDTF">2018-12-10T14:36:28Z</dcterms:modified>
</cp:coreProperties>
</file>